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tags/tag5.xml" ContentType="application/vnd.openxmlformats-officedocument.presentationml.tags+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wmf" ContentType="image/x-wmf"/>
  <Override PartName="/ppt/tags/tag2.xml" ContentType="application/vnd.openxmlformats-officedocument.presentationml.tags+xml"/>
  <Override PartName="/ppt/notesSlides/notesSlide65.xml" ContentType="application/vnd.openxmlformats-officedocument.presentationml.notesSlide+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tags/tag7.xml" ContentType="application/vnd.openxmlformats-officedocument.presentationml.tags+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tags/tag3.xml" ContentType="application/vnd.openxmlformats-officedocument.presentationml.tags+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Default Extension="fntdata" ContentType="application/x-fontdata"/>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tags/tag1.xml" ContentType="application/vnd.openxmlformats-officedocument.presentationml.tags+xml"/>
  <Override PartName="/ppt/slides/slide40.xml" ContentType="application/vnd.openxmlformats-officedocument.presentationml.slide+xml"/>
  <Override PartName="/ppt/notesSlides/notesSlide42.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0" r:id="rId1"/>
    <p:sldMasterId id="2147483732" r:id="rId2"/>
    <p:sldMasterId id="2147483758" r:id="rId3"/>
    <p:sldMasterId id="2147483770" r:id="rId4"/>
  </p:sldMasterIdLst>
  <p:notesMasterIdLst>
    <p:notesMasterId r:id="rId122"/>
  </p:notesMasterIdLst>
  <p:sldIdLst>
    <p:sldId id="331" r:id="rId5"/>
    <p:sldId id="332" r:id="rId6"/>
    <p:sldId id="333" r:id="rId7"/>
    <p:sldId id="338" r:id="rId8"/>
    <p:sldId id="340" r:id="rId9"/>
    <p:sldId id="341" r:id="rId10"/>
    <p:sldId id="342" r:id="rId11"/>
    <p:sldId id="343" r:id="rId12"/>
    <p:sldId id="344" r:id="rId13"/>
    <p:sldId id="345" r:id="rId14"/>
    <p:sldId id="351" r:id="rId15"/>
    <p:sldId id="352" r:id="rId16"/>
    <p:sldId id="353" r:id="rId17"/>
    <p:sldId id="354" r:id="rId18"/>
    <p:sldId id="356" r:id="rId19"/>
    <p:sldId id="357" r:id="rId20"/>
    <p:sldId id="358" r:id="rId21"/>
    <p:sldId id="359" r:id="rId22"/>
    <p:sldId id="360" r:id="rId23"/>
    <p:sldId id="362" r:id="rId24"/>
    <p:sldId id="363" r:id="rId25"/>
    <p:sldId id="364" r:id="rId26"/>
    <p:sldId id="365" r:id="rId27"/>
    <p:sldId id="366" r:id="rId28"/>
    <p:sldId id="368" r:id="rId29"/>
    <p:sldId id="367" r:id="rId30"/>
    <p:sldId id="372" r:id="rId31"/>
    <p:sldId id="375" r:id="rId32"/>
    <p:sldId id="381" r:id="rId33"/>
    <p:sldId id="382" r:id="rId34"/>
    <p:sldId id="383" r:id="rId35"/>
    <p:sldId id="384" r:id="rId36"/>
    <p:sldId id="385" r:id="rId37"/>
    <p:sldId id="386" r:id="rId38"/>
    <p:sldId id="388" r:id="rId39"/>
    <p:sldId id="389" r:id="rId40"/>
    <p:sldId id="390" r:id="rId41"/>
    <p:sldId id="392" r:id="rId42"/>
    <p:sldId id="393" r:id="rId43"/>
    <p:sldId id="394" r:id="rId44"/>
    <p:sldId id="378" r:id="rId45"/>
    <p:sldId id="395" r:id="rId46"/>
    <p:sldId id="396" r:id="rId47"/>
    <p:sldId id="397" r:id="rId48"/>
    <p:sldId id="398" r:id="rId49"/>
    <p:sldId id="399" r:id="rId50"/>
    <p:sldId id="400" r:id="rId51"/>
    <p:sldId id="402" r:id="rId52"/>
    <p:sldId id="379" r:id="rId53"/>
    <p:sldId id="403" r:id="rId54"/>
    <p:sldId id="404" r:id="rId55"/>
    <p:sldId id="405" r:id="rId56"/>
    <p:sldId id="411" r:id="rId57"/>
    <p:sldId id="407" r:id="rId58"/>
    <p:sldId id="408" r:id="rId59"/>
    <p:sldId id="409" r:id="rId60"/>
    <p:sldId id="410" r:id="rId61"/>
    <p:sldId id="412" r:id="rId62"/>
    <p:sldId id="413" r:id="rId63"/>
    <p:sldId id="416" r:id="rId64"/>
    <p:sldId id="417" r:id="rId65"/>
    <p:sldId id="418" r:id="rId66"/>
    <p:sldId id="419" r:id="rId67"/>
    <p:sldId id="420" r:id="rId68"/>
    <p:sldId id="421" r:id="rId69"/>
    <p:sldId id="422" r:id="rId70"/>
    <p:sldId id="429" r:id="rId71"/>
    <p:sldId id="430" r:id="rId72"/>
    <p:sldId id="431" r:id="rId73"/>
    <p:sldId id="432" r:id="rId74"/>
    <p:sldId id="428" r:id="rId75"/>
    <p:sldId id="434" r:id="rId76"/>
    <p:sldId id="369" r:id="rId77"/>
    <p:sldId id="435" r:id="rId78"/>
    <p:sldId id="438" r:id="rId79"/>
    <p:sldId id="437" r:id="rId80"/>
    <p:sldId id="423" r:id="rId81"/>
    <p:sldId id="259" r:id="rId82"/>
    <p:sldId id="293" r:id="rId83"/>
    <p:sldId id="260" r:id="rId84"/>
    <p:sldId id="261" r:id="rId85"/>
    <p:sldId id="266" r:id="rId86"/>
    <p:sldId id="295" r:id="rId87"/>
    <p:sldId id="267" r:id="rId88"/>
    <p:sldId id="268" r:id="rId89"/>
    <p:sldId id="318" r:id="rId90"/>
    <p:sldId id="269" r:id="rId91"/>
    <p:sldId id="296" r:id="rId92"/>
    <p:sldId id="298" r:id="rId93"/>
    <p:sldId id="319" r:id="rId94"/>
    <p:sldId id="321" r:id="rId95"/>
    <p:sldId id="320" r:id="rId96"/>
    <p:sldId id="303" r:id="rId97"/>
    <p:sldId id="270" r:id="rId98"/>
    <p:sldId id="322" r:id="rId99"/>
    <p:sldId id="271" r:id="rId100"/>
    <p:sldId id="273" r:id="rId101"/>
    <p:sldId id="274" r:id="rId102"/>
    <p:sldId id="275" r:id="rId103"/>
    <p:sldId id="323" r:id="rId104"/>
    <p:sldId id="276" r:id="rId105"/>
    <p:sldId id="277" r:id="rId106"/>
    <p:sldId id="278" r:id="rId107"/>
    <p:sldId id="305" r:id="rId108"/>
    <p:sldId id="279" r:id="rId109"/>
    <p:sldId id="307" r:id="rId110"/>
    <p:sldId id="308" r:id="rId111"/>
    <p:sldId id="282" r:id="rId112"/>
    <p:sldId id="309" r:id="rId113"/>
    <p:sldId id="283" r:id="rId114"/>
    <p:sldId id="314" r:id="rId115"/>
    <p:sldId id="310" r:id="rId116"/>
    <p:sldId id="287" r:id="rId117"/>
    <p:sldId id="427" r:id="rId118"/>
    <p:sldId id="425" r:id="rId119"/>
    <p:sldId id="439" r:id="rId120"/>
    <p:sldId id="426" r:id="rId121"/>
  </p:sldIdLst>
  <p:sldSz cx="12192000" cy="6858000"/>
  <p:notesSz cx="6858000" cy="9144000"/>
  <p:embeddedFontLst>
    <p:embeddedFont>
      <p:font typeface="Verdana" pitchFamily="34" charset="0"/>
      <p:regular r:id="rId123"/>
      <p:bold r:id="rId124"/>
      <p:italic r:id="rId125"/>
      <p:boldItalic r:id="rId126"/>
    </p:embeddedFont>
    <p:embeddedFont>
      <p:font typeface="Comic Sans MS" pitchFamily="66" charset="0"/>
      <p:regular r:id="rId127"/>
      <p:bold r:id="rId128"/>
      <p:italic r:id="rId129"/>
      <p:boldItalic r:id="rId130"/>
    </p:embeddedFont>
    <p:embeddedFont>
      <p:font typeface="MS Mincho" pitchFamily="49" charset="-128"/>
      <p:regular r:id="rId131"/>
    </p:embeddedFont>
    <p:embeddedFont>
      <p:font typeface="Tw Cen MT" pitchFamily="34" charset="0"/>
      <p:regular r:id="rId132"/>
      <p:bold r:id="rId133"/>
      <p:italic r:id="rId134"/>
      <p:boldItalic r:id="rId135"/>
    </p:embeddedFont>
    <p:embeddedFont>
      <p:font typeface="华文仿宋" pitchFamily="2" charset="-122"/>
      <p:regular r:id="rId136"/>
    </p:embeddedFont>
    <p:embeddedFont>
      <p:font typeface="Gill Sans MT" pitchFamily="34" charset="0"/>
      <p:regular r:id="rId137"/>
      <p:bold r:id="rId138"/>
      <p:italic r:id="rId139"/>
      <p:boldItalic r:id="rId140"/>
    </p:embeddedFont>
    <p:embeddedFont>
      <p:font typeface="华文中宋" pitchFamily="2" charset="-122"/>
      <p:regular r:id="rId141"/>
    </p:embeddedFont>
    <p:embeddedFont>
      <p:font typeface="Adobe 黑体 Std R" charset="-122"/>
      <p:regular r:id="rId142"/>
    </p:embeddedFont>
    <p:embeddedFont>
      <p:font typeface="Gungsuh" pitchFamily="18" charset="-127"/>
      <p:regular r:id="rId143"/>
    </p:embeddedFont>
    <p:embeddedFont>
      <p:font typeface="微软雅黑" pitchFamily="34" charset="-122"/>
      <p:regular r:id="rId144"/>
      <p:bold r:id="rId145"/>
    </p:embeddedFont>
    <p:embeddedFont>
      <p:font typeface="等线" charset="-122"/>
      <p:regular r:id="rId146"/>
      <p:bold r:id="rId147"/>
    </p:embeddedFont>
    <p:embeddedFont>
      <p:font typeface="Wingdings 3" pitchFamily="18" charset="2"/>
      <p:regular r:id="rId148"/>
    </p:embeddedFont>
    <p:embeddedFont>
      <p:font typeface="Wingdings 2" pitchFamily="18" charset="2"/>
      <p:regular r:id="rId1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FFF"/>
    <a:srgbClr val="366658"/>
    <a:srgbClr val="C88419"/>
    <a:srgbClr val="CFA213"/>
    <a:srgbClr val="7030A0"/>
    <a:srgbClr val="00B050"/>
    <a:srgbClr val="864A87"/>
    <a:srgbClr val="B0B0B0"/>
    <a:srgbClr val="9E7C46"/>
    <a:srgbClr val="008CC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4975" autoAdjust="0"/>
  </p:normalViewPr>
  <p:slideViewPr>
    <p:cSldViewPr snapToGrid="0">
      <p:cViewPr varScale="1">
        <p:scale>
          <a:sx n="96" d="100"/>
          <a:sy n="96" d="100"/>
        </p:scale>
        <p:origin x="-1116"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11.fntdata"/><Relationship Id="rId138" Type="http://schemas.openxmlformats.org/officeDocument/2006/relationships/font" Target="fonts/font16.fntdata"/><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1.fntdata"/><Relationship Id="rId128" Type="http://schemas.openxmlformats.org/officeDocument/2006/relationships/font" Target="fonts/font6.fntdata"/><Relationship Id="rId144" Type="http://schemas.openxmlformats.org/officeDocument/2006/relationships/font" Target="fonts/font22.fntdata"/><Relationship Id="rId149" Type="http://schemas.openxmlformats.org/officeDocument/2006/relationships/font" Target="fonts/font27.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font" Target="fonts/font2.fntdata"/><Relationship Id="rId129" Type="http://schemas.openxmlformats.org/officeDocument/2006/relationships/font" Target="fonts/font7.fntdata"/><Relationship Id="rId13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font" Target="fonts/font10.fntdata"/><Relationship Id="rId140" Type="http://schemas.openxmlformats.org/officeDocument/2006/relationships/font" Target="fonts/font18.fntdata"/><Relationship Id="rId145" Type="http://schemas.openxmlformats.org/officeDocument/2006/relationships/font" Target="fonts/font23.fntdata"/><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130" Type="http://schemas.openxmlformats.org/officeDocument/2006/relationships/font" Target="fonts/font8.fntdata"/><Relationship Id="rId135" Type="http://schemas.openxmlformats.org/officeDocument/2006/relationships/font" Target="fonts/font13.fntdata"/><Relationship Id="rId143" Type="http://schemas.openxmlformats.org/officeDocument/2006/relationships/font" Target="fonts/font21.fntdata"/><Relationship Id="rId148" Type="http://schemas.openxmlformats.org/officeDocument/2006/relationships/font" Target="fonts/font26.fntdata"/><Relationship Id="rId15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font" Target="fonts/font24.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4.fntdata"/><Relationship Id="rId147" Type="http://schemas.openxmlformats.org/officeDocument/2006/relationships/font" Target="fonts/font2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font" Target="fonts/font20.fntdata"/><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8AF53-80D8-4675-8C64-BA1616C3968C}" type="datetimeFigureOut">
              <a:rPr lang="zh-CN" altLang="en-US" smtClean="0"/>
              <a:pPr/>
              <a:t>2019/4/7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49BD0-7E4E-4F5D-8814-D74355272247}" type="slidenum">
              <a:rPr lang="zh-CN" altLang="en-US" smtClean="0"/>
              <a:pPr/>
              <a:t>‹#›</a:t>
            </a:fld>
            <a:endParaRPr lang="zh-CN" altLang="en-US"/>
          </a:p>
        </p:txBody>
      </p:sp>
    </p:spTree>
    <p:extLst>
      <p:ext uri="{BB962C8B-B14F-4D97-AF65-F5344CB8AC3E}">
        <p14:creationId xmlns="" xmlns:p14="http://schemas.microsoft.com/office/powerpoint/2010/main" val="1826314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Geographic_location" TargetMode="External"/><Relationship Id="rId3" Type="http://schemas.openxmlformats.org/officeDocument/2006/relationships/hyperlink" Target="https://en.wikipedia.org/wiki/Unicast" TargetMode="External"/><Relationship Id="rId7" Type="http://schemas.openxmlformats.org/officeDocument/2006/relationships/hyperlink" Target="https://en.wikipedia.org/wiki/Geocast"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Anycast" TargetMode="External"/><Relationship Id="rId5" Type="http://schemas.openxmlformats.org/officeDocument/2006/relationships/hyperlink" Target="https://en.wikipedia.org/wiki/Multicast" TargetMode="External"/><Relationship Id="rId4" Type="http://schemas.openxmlformats.org/officeDocument/2006/relationships/hyperlink" Target="https://en.wikipedia.org/wiki/Broadcasting_(computing)"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Geocas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Geographic_location"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B7664D4-BAAE-4071-B1A8-9F2917C628A8}" type="slidenum">
              <a:rPr lang="en-US" altLang="zh-CN" smtClean="0"/>
              <a:pPr/>
              <a:t>1</a:t>
            </a:fld>
            <a:endParaRPr lang="en-US" altLang="zh-CN" smtClean="0"/>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eaLnBrk="1" hangingPunct="1"/>
            <a:r>
              <a:rPr lang="en-US" altLang="zh-CN" dirty="0" smtClean="0"/>
              <a:t>In previous lectures, we use https to showcase how two communication entities (e.g., a client and a server) exchange messages to build a secure connection over public internet.</a:t>
            </a:r>
          </a:p>
          <a:p>
            <a:pPr eaLnBrk="1" hangingPunct="1"/>
            <a:r>
              <a:rPr lang="en-US" altLang="zh-CN" dirty="0" smtClean="0"/>
              <a:t>However, how packets are transmitted in between the client and the server is kept transparent to them, right? </a:t>
            </a:r>
          </a:p>
          <a:p>
            <a:pPr eaLnBrk="1" hangingPunct="1"/>
            <a:r>
              <a:rPr lang="en-US" altLang="zh-CN" dirty="0" smtClean="0"/>
              <a:t>Specifically, both the client and the server do not know which route their packets have followed, let alone to control the route selection process. </a:t>
            </a:r>
          </a:p>
          <a:p>
            <a:pPr eaLnBrk="1" hangingPunct="1"/>
            <a:r>
              <a:rPr lang="en-US" altLang="zh-CN" dirty="0" smtClean="0"/>
              <a:t>These two </a:t>
            </a:r>
            <a:r>
              <a:rPr lang="en-US" altLang="zh-CN" dirty="0" err="1" smtClean="0"/>
              <a:t>incapabilities</a:t>
            </a:r>
            <a:r>
              <a:rPr lang="en-US" altLang="zh-CN" dirty="0" smtClean="0"/>
              <a:t> touch exactly the two fundamental building blocks of traffic management, which are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dirty="0" smtClean="0"/>
              <a:t>Depending on whether</a:t>
            </a:r>
            <a:r>
              <a:rPr lang="en-US" altLang="zh-CN" baseline="0" dirty="0" smtClean="0"/>
              <a:t> the two communication entities are in the same autonomous system,</a:t>
            </a:r>
          </a:p>
          <a:p>
            <a:r>
              <a:rPr lang="en-US" altLang="zh-CN" baseline="0" dirty="0" smtClean="0"/>
              <a:t>There are two different routing schemes.</a:t>
            </a:r>
          </a:p>
          <a:p>
            <a:endParaRPr lang="en-US" altLang="zh-CN" baseline="0" dirty="0" smtClean="0"/>
          </a:p>
          <a:p>
            <a:r>
              <a:rPr lang="en-US" altLang="zh-CN" baseline="0" dirty="0" smtClean="0"/>
              <a:t>One is intra-domain routing, it targets path finding inside an autonomous system</a:t>
            </a:r>
          </a:p>
          <a:p>
            <a:r>
              <a:rPr lang="en-US" altLang="zh-CN" baseline="0" dirty="0" smtClean="0"/>
              <a:t>The other is inter-domain routing, apparently, it aims to find paths between nodes from different autonomous systems. </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Obviously, security of this hashing function is far from enough. We need one with a longer input and output, which needs more rules to simulate.</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109</a:t>
            </a:fld>
            <a:endParaRPr lang="zh-CN" altLang="en-US"/>
          </a:p>
        </p:txBody>
      </p:sp>
    </p:spTree>
    <p:extLst>
      <p:ext uri="{BB962C8B-B14F-4D97-AF65-F5344CB8AC3E}">
        <p14:creationId xmlns="" xmlns:p14="http://schemas.microsoft.com/office/powerpoint/2010/main" val="36864136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But the number of rules increase exponentially as bit length of input grows, which means the limited TCAM memory on egress switch can be easily run out. Nevertheless, we find that taking full use of multiple flow tables can significantly decrease the number of rules.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110</a:t>
            </a:fld>
            <a:endParaRPr lang="zh-CN" altLang="en-US"/>
          </a:p>
        </p:txBody>
      </p:sp>
    </p:spTree>
    <p:extLst>
      <p:ext uri="{BB962C8B-B14F-4D97-AF65-F5344CB8AC3E}">
        <p14:creationId xmlns="" xmlns:p14="http://schemas.microsoft.com/office/powerpoint/2010/main" val="24326993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To put it in detail, on middlebox side, we divide the sample field into different parts first and then hash them respectively. We combine the hashing results together to form the </a:t>
            </a:r>
            <a:r>
              <a:rPr lang="en-US" altLang="zh-CN" dirty="0" err="1"/>
              <a:t>ptag</a:t>
            </a:r>
            <a:r>
              <a:rPr lang="en-US" altLang="zh-CN" dirty="0"/>
              <a:t>. On the switch side, we leverage pipelined multiple flow tables to verify each part of the </a:t>
            </a:r>
            <a:r>
              <a:rPr lang="en-US" altLang="zh-CN" dirty="0" err="1"/>
              <a:t>ptag</a:t>
            </a:r>
            <a:r>
              <a:rPr lang="en-US" altLang="zh-CN" dirty="0"/>
              <a:t>. Assume length of each part of sample field is </a:t>
            </a:r>
            <a:r>
              <a:rPr lang="en-US" altLang="zh-CN" dirty="0" err="1"/>
              <a:t>h_i</a:t>
            </a:r>
            <a:r>
              <a:rPr lang="en-US" altLang="zh-CN" dirty="0"/>
              <a:t>. The number of needed rules dramatically decreases from the product of 2 to </a:t>
            </a:r>
            <a:r>
              <a:rPr lang="en-US" altLang="zh-CN" dirty="0" err="1"/>
              <a:t>h_i</a:t>
            </a:r>
            <a:r>
              <a:rPr lang="en-US" altLang="zh-CN" dirty="0"/>
              <a:t> to the sum of them.</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111</a:t>
            </a:fld>
            <a:endParaRPr lang="zh-CN" altLang="en-US"/>
          </a:p>
        </p:txBody>
      </p:sp>
    </p:spTree>
    <p:extLst>
      <p:ext uri="{BB962C8B-B14F-4D97-AF65-F5344CB8AC3E}">
        <p14:creationId xmlns="" xmlns:p14="http://schemas.microsoft.com/office/powerpoint/2010/main" val="5275311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But length of each part of tag is definitely shorter than the original </a:t>
            </a:r>
            <a:r>
              <a:rPr lang="en-US" altLang="zh-CN" dirty="0" err="1"/>
              <a:t>ptag</a:t>
            </a:r>
            <a:r>
              <a:rPr lang="en-US" altLang="zh-CN" dirty="0"/>
              <a:t>. It’s a caveat whether an attack on partial </a:t>
            </a:r>
            <a:r>
              <a:rPr lang="en-US" altLang="zh-CN" dirty="0" err="1"/>
              <a:t>ptag</a:t>
            </a:r>
            <a:r>
              <a:rPr lang="en-US" altLang="zh-CN" dirty="0"/>
              <a:t> becomes easier.</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112</a:t>
            </a:fld>
            <a:endParaRPr lang="zh-CN" altLang="en-US"/>
          </a:p>
        </p:txBody>
      </p:sp>
    </p:spTree>
    <p:extLst>
      <p:ext uri="{BB962C8B-B14F-4D97-AF65-F5344CB8AC3E}">
        <p14:creationId xmlns="" xmlns:p14="http://schemas.microsoft.com/office/powerpoint/2010/main" val="5275311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Keeping this in mind, we suggest applying a set of different mapping scheme for different packets. What’s more, we sample nonconsecutive </a:t>
            </a:r>
            <a:r>
              <a:rPr lang="en-US" altLang="zh-CN" dirty="0" err="1"/>
              <a:t>bitss</a:t>
            </a:r>
            <a:r>
              <a:rPr lang="en-US" altLang="zh-CN" dirty="0"/>
              <a:t> in packet headers and shuffle these bits before and after mapping. With this more sophisticated mapping method, we are sure that </a:t>
            </a:r>
            <a:r>
              <a:rPr lang="en-US" altLang="zh-CN" dirty="0" err="1"/>
              <a:t>FlowCloak</a:t>
            </a:r>
            <a:r>
              <a:rPr lang="en-US" altLang="zh-CN" dirty="0"/>
              <a:t> is highly secured because attackers know nothing about which field to sample, how to shuffle or which mapping scheme is chosen. Furthermore, we suggest periodically changing to different mapping schemes.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113</a:t>
            </a:fld>
            <a:endParaRPr lang="zh-CN" altLang="en-US"/>
          </a:p>
        </p:txBody>
      </p:sp>
    </p:spTree>
    <p:extLst>
      <p:ext uri="{BB962C8B-B14F-4D97-AF65-F5344CB8AC3E}">
        <p14:creationId xmlns="" xmlns:p14="http://schemas.microsoft.com/office/powerpoint/2010/main" val="39681694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en-US" altLang="zh-CN"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114</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xfrm>
            <a:off x="381000" y="685800"/>
            <a:ext cx="6096000" cy="3429000"/>
          </a:xfrm>
          <a:ln/>
        </p:spPr>
      </p:sp>
      <p:sp>
        <p:nvSpPr>
          <p:cNvPr id="119811" name="备注占位符 2"/>
          <p:cNvSpPr>
            <a:spLocks noGrp="1"/>
          </p:cNvSpPr>
          <p:nvPr>
            <p:ph type="body" idx="1"/>
          </p:nvPr>
        </p:nvSpPr>
        <p:spPr>
          <a:noFill/>
          <a:ln/>
        </p:spPr>
        <p:txBody>
          <a:bodyPr/>
          <a:lstStyle/>
          <a:p>
            <a:r>
              <a:rPr lang="en-US" altLang="zh-CN" smtClean="0"/>
              <a:t>Run your own race.</a:t>
            </a:r>
            <a:endParaRPr lang="zh-CN" altLang="en-US" smtClean="0"/>
          </a:p>
        </p:txBody>
      </p:sp>
      <p:sp>
        <p:nvSpPr>
          <p:cNvPr id="119812" name="灯片编号占位符 3"/>
          <p:cNvSpPr>
            <a:spLocks noGrp="1"/>
          </p:cNvSpPr>
          <p:nvPr>
            <p:ph type="sldNum" sz="quarter" idx="5"/>
          </p:nvPr>
        </p:nvSpPr>
        <p:spPr>
          <a:noFill/>
        </p:spPr>
        <p:txBody>
          <a:bodyPr/>
          <a:lstStyle/>
          <a:p>
            <a:fld id="{C9E52AE4-C5C7-4364-93F2-75B1EF63BE86}" type="slidenum">
              <a:rPr lang="en-US" altLang="zh-CN" smtClean="0"/>
              <a:pPr/>
              <a:t>117</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80000"/>
              </a:lnSpc>
              <a:buFont typeface="ZapfDingbats" pitchFamily="82" charset="2"/>
              <a:buNone/>
            </a:pPr>
            <a:r>
              <a:rPr lang="en-US" altLang="zh-CN" sz="2400" dirty="0" smtClean="0">
                <a:solidFill>
                  <a:srgbClr val="0000FF"/>
                </a:solidFill>
                <a:ea typeface="宋体" pitchFamily="2" charset="-122"/>
              </a:rPr>
              <a:t>route computation algorithms</a:t>
            </a:r>
          </a:p>
          <a:p>
            <a:pPr>
              <a:lnSpc>
                <a:spcPct val="80000"/>
              </a:lnSpc>
            </a:pPr>
            <a:r>
              <a:rPr lang="en-US" altLang="zh-CN" sz="2400" dirty="0" smtClean="0">
                <a:ea typeface="宋体" pitchFamily="2" charset="-122"/>
              </a:rPr>
              <a:t>link-state (</a:t>
            </a:r>
            <a:r>
              <a:rPr lang="en-US" altLang="zh-CN" sz="2400" dirty="0" err="1" smtClean="0">
                <a:ea typeface="宋体" pitchFamily="2" charset="-122"/>
              </a:rPr>
              <a:t>Dijkstra</a:t>
            </a:r>
            <a:r>
              <a:rPr lang="en-US" altLang="zh-CN" sz="2400" dirty="0" smtClean="0">
                <a:ea typeface="宋体" pitchFamily="2" charset="-122"/>
              </a:rPr>
              <a:t>)</a:t>
            </a:r>
          </a:p>
          <a:p>
            <a:pPr lvl="1">
              <a:lnSpc>
                <a:spcPct val="80000"/>
              </a:lnSpc>
            </a:pPr>
            <a:r>
              <a:rPr lang="en-US" altLang="zh-CN" sz="2000" dirty="0" smtClean="0">
                <a:ea typeface="宋体" pitchFamily="2" charset="-122"/>
              </a:rPr>
              <a:t>each router knows complete topology &amp; link cost information</a:t>
            </a:r>
          </a:p>
          <a:p>
            <a:pPr lvl="1">
              <a:lnSpc>
                <a:spcPct val="80000"/>
              </a:lnSpc>
            </a:pPr>
            <a:r>
              <a:rPr lang="en-US" altLang="zh-CN" sz="2000" dirty="0" smtClean="0">
                <a:ea typeface="宋体" pitchFamily="2" charset="-122"/>
              </a:rPr>
              <a:t>Run routing algorithm to calculate shortest path to each destination</a:t>
            </a:r>
          </a:p>
          <a:p>
            <a:pPr>
              <a:lnSpc>
                <a:spcPct val="80000"/>
              </a:lnSpc>
            </a:pPr>
            <a:r>
              <a:rPr lang="en-US" altLang="zh-CN" sz="2400" dirty="0" smtClean="0">
                <a:ea typeface="宋体" pitchFamily="2" charset="-122"/>
              </a:rPr>
              <a:t>distance-vector (Bellman-Ford)</a:t>
            </a:r>
          </a:p>
          <a:p>
            <a:pPr lvl="1">
              <a:lnSpc>
                <a:spcPct val="80000"/>
              </a:lnSpc>
            </a:pPr>
            <a:r>
              <a:rPr lang="en-US" altLang="zh-CN" sz="2000" dirty="0" smtClean="0">
                <a:ea typeface="宋体" pitchFamily="2" charset="-122"/>
              </a:rPr>
              <a:t>Each router knows direct neighbors &amp; link costs to neighbors</a:t>
            </a:r>
          </a:p>
          <a:p>
            <a:pPr lvl="1">
              <a:lnSpc>
                <a:spcPct val="80000"/>
              </a:lnSpc>
            </a:pPr>
            <a:r>
              <a:rPr lang="en-US" altLang="zh-CN" sz="2000" dirty="0" smtClean="0">
                <a:ea typeface="宋体" pitchFamily="2" charset="-122"/>
              </a:rPr>
              <a:t>Calculate the shortest path to each destination through an </a:t>
            </a:r>
            <a:r>
              <a:rPr lang="en-US" altLang="zh-CN" sz="2000" i="1" dirty="0" smtClean="0">
                <a:ea typeface="宋体" pitchFamily="2" charset="-122"/>
              </a:rPr>
              <a:t>iterative</a:t>
            </a:r>
            <a:r>
              <a:rPr lang="en-US" altLang="zh-CN" sz="2000" dirty="0" smtClean="0">
                <a:ea typeface="宋体" pitchFamily="2" charset="-122"/>
              </a:rPr>
              <a:t> process </a:t>
            </a:r>
            <a:r>
              <a:rPr lang="en-US" altLang="zh-CN" sz="2000" i="1" dirty="0" smtClean="0">
                <a:ea typeface="宋体" pitchFamily="2" charset="-122"/>
              </a:rPr>
              <a:t>based on the neighbors distances</a:t>
            </a:r>
            <a:r>
              <a:rPr lang="en-US" altLang="zh-CN" sz="2000" dirty="0" smtClean="0">
                <a:ea typeface="宋体" pitchFamily="2" charset="-122"/>
              </a:rPr>
              <a:t> to each destination</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80000"/>
              </a:lnSpc>
            </a:pPr>
            <a:r>
              <a:rPr lang="en-US" altLang="zh-CN" sz="1400" dirty="0" smtClean="0">
                <a:solidFill>
                  <a:schemeClr val="accent2"/>
                </a:solidFill>
                <a:latin typeface="Arial" charset="0"/>
                <a:ea typeface="宋体" pitchFamily="2" charset="-122"/>
              </a:rPr>
              <a:t>c(</a:t>
            </a:r>
            <a:r>
              <a:rPr lang="en-US" altLang="zh-CN" sz="1400" dirty="0" err="1" smtClean="0">
                <a:solidFill>
                  <a:schemeClr val="accent2"/>
                </a:solidFill>
                <a:latin typeface="Arial" charset="0"/>
                <a:ea typeface="宋体" pitchFamily="2" charset="-122"/>
              </a:rPr>
              <a:t>i,j</a:t>
            </a:r>
            <a:r>
              <a:rPr lang="en-US" altLang="zh-CN" sz="1400" dirty="0" smtClean="0">
                <a:solidFill>
                  <a:schemeClr val="accent2"/>
                </a:solidFill>
                <a:latin typeface="Arial" charset="0"/>
                <a:ea typeface="宋体" pitchFamily="2" charset="-122"/>
              </a:rPr>
              <a:t>):</a:t>
            </a:r>
            <a:r>
              <a:rPr lang="en-US" altLang="zh-CN" sz="1200" dirty="0" smtClean="0">
                <a:ea typeface="宋体" pitchFamily="2" charset="-122"/>
              </a:rPr>
              <a:t> link cost from node </a:t>
            </a:r>
            <a:r>
              <a:rPr lang="en-US" altLang="zh-CN" sz="1200" dirty="0" err="1" smtClean="0">
                <a:ea typeface="宋体" pitchFamily="2" charset="-122"/>
              </a:rPr>
              <a:t>i</a:t>
            </a:r>
            <a:r>
              <a:rPr lang="en-US" altLang="zh-CN" sz="1200" dirty="0" smtClean="0">
                <a:ea typeface="宋体" pitchFamily="2" charset="-122"/>
              </a:rPr>
              <a:t> to j (∞ if not known)</a:t>
            </a:r>
          </a:p>
          <a:p>
            <a:pPr>
              <a:lnSpc>
                <a:spcPct val="80000"/>
              </a:lnSpc>
            </a:pPr>
            <a:r>
              <a:rPr lang="en-US" altLang="zh-CN" sz="1400" dirty="0" smtClean="0">
                <a:solidFill>
                  <a:schemeClr val="accent2"/>
                </a:solidFill>
                <a:latin typeface="Arial" charset="0"/>
                <a:ea typeface="宋体" pitchFamily="2" charset="-122"/>
              </a:rPr>
              <a:t>D(v):</a:t>
            </a:r>
            <a:r>
              <a:rPr lang="en-US" altLang="zh-CN" sz="1200" dirty="0" smtClean="0">
                <a:ea typeface="宋体" pitchFamily="2" charset="-122"/>
              </a:rPr>
              <a:t> current value of cost of path from source to </a:t>
            </a:r>
            <a:r>
              <a:rPr lang="en-US" altLang="zh-CN" sz="1200" dirty="0" err="1" smtClean="0">
                <a:ea typeface="宋体" pitchFamily="2" charset="-122"/>
              </a:rPr>
              <a:t>dest</a:t>
            </a:r>
            <a:r>
              <a:rPr lang="en-US" altLang="zh-CN" sz="1200" dirty="0" smtClean="0">
                <a:ea typeface="宋体" pitchFamily="2" charset="-122"/>
              </a:rPr>
              <a:t>. V</a:t>
            </a:r>
          </a:p>
          <a:p>
            <a:pPr>
              <a:lnSpc>
                <a:spcPct val="80000"/>
              </a:lnSpc>
            </a:pPr>
            <a:r>
              <a:rPr lang="en-US" altLang="zh-CN" sz="1400" dirty="0" smtClean="0">
                <a:solidFill>
                  <a:schemeClr val="accent2"/>
                </a:solidFill>
                <a:latin typeface="Arial" charset="0"/>
                <a:ea typeface="宋体" pitchFamily="2" charset="-122"/>
              </a:rPr>
              <a:t>p(v):</a:t>
            </a:r>
            <a:r>
              <a:rPr lang="en-US" altLang="zh-CN" sz="1200" dirty="0" smtClean="0">
                <a:ea typeface="宋体" pitchFamily="2" charset="-122"/>
              </a:rPr>
              <a:t> predecessor node along path from source to v, (neighbor of v)</a:t>
            </a:r>
          </a:p>
          <a:p>
            <a:pPr>
              <a:lnSpc>
                <a:spcPct val="80000"/>
              </a:lnSpc>
            </a:pPr>
            <a:r>
              <a:rPr lang="en-US" altLang="zh-CN" sz="1400" dirty="0" smtClean="0">
                <a:solidFill>
                  <a:schemeClr val="accent2"/>
                </a:solidFill>
                <a:latin typeface="Arial" charset="0"/>
                <a:ea typeface="宋体" pitchFamily="2" charset="-122"/>
              </a:rPr>
              <a:t>N':</a:t>
            </a:r>
            <a:r>
              <a:rPr lang="en-US" altLang="zh-CN" sz="1200" dirty="0" smtClean="0">
                <a:ea typeface="宋体" pitchFamily="2" charset="-122"/>
              </a:rPr>
              <a:t> set of nodes whose least cost path already known</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dirty="0" smtClean="0"/>
              <a:t>example</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dirty="0" smtClean="0"/>
              <a:t>Such</a:t>
            </a:r>
            <a:r>
              <a:rPr lang="en-US" altLang="zh-CN" baseline="0" dirty="0" smtClean="0"/>
              <a:t> link-state algorithms require that </a:t>
            </a:r>
            <a:r>
              <a:rPr lang="en-US" altLang="zh-CN" dirty="0" smtClean="0"/>
              <a:t>each router knows complete topology &amp; link cost information;</a:t>
            </a:r>
          </a:p>
          <a:p>
            <a:endParaRPr lang="en-US" altLang="zh-CN" dirty="0" smtClean="0"/>
          </a:p>
          <a:p>
            <a:r>
              <a:rPr lang="en-US" altLang="zh-CN" dirty="0" smtClean="0"/>
              <a:t>What if a router has no such global view,</a:t>
            </a:r>
            <a:r>
              <a:rPr lang="en-US" altLang="zh-CN" baseline="0" dirty="0" smtClean="0"/>
              <a:t> especially in a relatively large network?</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dirty="0" smtClean="0"/>
              <a:t>In</a:t>
            </a:r>
            <a:r>
              <a:rPr lang="en-US" altLang="zh-CN" baseline="0" dirty="0" smtClean="0"/>
              <a:t> this case, we can turn to distance-vector algorithms;</a:t>
            </a:r>
          </a:p>
          <a:p>
            <a:endParaRPr lang="en-US" altLang="zh-CN" baseline="0" dirty="0" smtClean="0"/>
          </a:p>
          <a:p>
            <a:pPr>
              <a:lnSpc>
                <a:spcPct val="80000"/>
              </a:lnSpc>
            </a:pPr>
            <a:r>
              <a:rPr lang="en-US" altLang="zh-CN" sz="2400" dirty="0" smtClean="0">
                <a:ea typeface="宋体" pitchFamily="2" charset="-122"/>
              </a:rPr>
              <a:t>distance-vector (Bellman-Ford)</a:t>
            </a:r>
          </a:p>
          <a:p>
            <a:pPr lvl="1">
              <a:lnSpc>
                <a:spcPct val="80000"/>
              </a:lnSpc>
            </a:pPr>
            <a:r>
              <a:rPr lang="en-US" altLang="zh-CN" sz="2000" dirty="0" smtClean="0">
                <a:ea typeface="宋体" pitchFamily="2" charset="-122"/>
              </a:rPr>
              <a:t>Each router knows direct neighbors &amp; link costs to neighbors</a:t>
            </a:r>
          </a:p>
          <a:p>
            <a:pPr lvl="1">
              <a:lnSpc>
                <a:spcPct val="80000"/>
              </a:lnSpc>
            </a:pPr>
            <a:r>
              <a:rPr lang="en-US" altLang="zh-CN" sz="2000" dirty="0" smtClean="0">
                <a:ea typeface="宋体" pitchFamily="2" charset="-122"/>
              </a:rPr>
              <a:t>Calculate the shortest path to each destination through an </a:t>
            </a:r>
            <a:r>
              <a:rPr lang="en-US" altLang="zh-CN" sz="2000" i="1" dirty="0" smtClean="0">
                <a:ea typeface="宋体" pitchFamily="2" charset="-122"/>
              </a:rPr>
              <a:t>iterative</a:t>
            </a:r>
            <a:r>
              <a:rPr lang="en-US" altLang="zh-CN" sz="2000" dirty="0" smtClean="0">
                <a:ea typeface="宋体" pitchFamily="2" charset="-122"/>
              </a:rPr>
              <a:t> process </a:t>
            </a:r>
            <a:r>
              <a:rPr lang="en-US" altLang="zh-CN" sz="2000" i="1" dirty="0" smtClean="0">
                <a:ea typeface="宋体" pitchFamily="2" charset="-122"/>
              </a:rPr>
              <a:t>based on the neighbors distances</a:t>
            </a:r>
            <a:r>
              <a:rPr lang="en-US" altLang="zh-CN" sz="2000" dirty="0" smtClean="0">
                <a:ea typeface="宋体" pitchFamily="2" charset="-122"/>
              </a:rPr>
              <a:t> to each destination</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ZapfDingbats" pitchFamily="82" charset="2"/>
              <a:buNone/>
              <a:tabLst/>
              <a:defRPr/>
            </a:pPr>
            <a:r>
              <a:rPr lang="en-US" altLang="zh-CN" sz="1200" dirty="0" smtClean="0">
                <a:ea typeface="宋体" pitchFamily="2" charset="-122"/>
              </a:rPr>
              <a:t>a</a:t>
            </a:r>
            <a:r>
              <a:rPr lang="en-US" altLang="zh-CN" sz="1200" baseline="0" dirty="0" smtClean="0">
                <a:ea typeface="宋体" pitchFamily="2" charset="-122"/>
              </a:rPr>
              <a:t> typical distance-vector algorithm is Bellman-Ford</a:t>
            </a:r>
            <a:endParaRPr lang="en-US" altLang="zh-CN" dirty="0" smtClean="0">
              <a:ea typeface="宋体" pitchFamily="2" charset="-122"/>
            </a:endParaRPr>
          </a:p>
          <a:p>
            <a:pPr>
              <a:buFont typeface="ZapfDingbats" pitchFamily="82" charset="2"/>
              <a:buNone/>
            </a:pPr>
            <a:endParaRPr lang="en-US" altLang="zh-CN" dirty="0" smtClean="0">
              <a:ea typeface="宋体" pitchFamily="2" charset="-122"/>
            </a:endParaRPr>
          </a:p>
          <a:p>
            <a:pPr>
              <a:buFont typeface="ZapfDingbats" pitchFamily="82" charset="2"/>
              <a:buNone/>
            </a:pPr>
            <a:r>
              <a:rPr lang="en-US" altLang="zh-CN" dirty="0" smtClean="0">
                <a:ea typeface="宋体" pitchFamily="2" charset="-122"/>
              </a:rPr>
              <a:t>Define: </a:t>
            </a:r>
            <a:r>
              <a:rPr lang="en-US" altLang="zh-CN" dirty="0" err="1" smtClean="0">
                <a:ea typeface="宋体" pitchFamily="2" charset="-122"/>
              </a:rPr>
              <a:t>D</a:t>
            </a:r>
            <a:r>
              <a:rPr lang="en-US" altLang="zh-CN" i="1" baseline="-25000" dirty="0" err="1" smtClean="0">
                <a:ea typeface="宋体" pitchFamily="2" charset="-122"/>
              </a:rPr>
              <a:t>x</a:t>
            </a:r>
            <a:r>
              <a:rPr lang="en-US" altLang="zh-CN" dirty="0" smtClean="0">
                <a:ea typeface="宋体" pitchFamily="2" charset="-122"/>
              </a:rPr>
              <a:t>(y) := cost of least-cost path from x to y</a:t>
            </a:r>
          </a:p>
          <a:p>
            <a:pPr>
              <a:buFont typeface="ZapfDingbats" pitchFamily="82" charset="2"/>
              <a:buNone/>
            </a:pPr>
            <a:r>
              <a:rPr lang="en-US" altLang="zh-CN" dirty="0" smtClean="0">
                <a:ea typeface="宋体" pitchFamily="2" charset="-122"/>
              </a:rPr>
              <a:t>Then </a:t>
            </a:r>
            <a:r>
              <a:rPr lang="en-US" altLang="zh-CN" dirty="0" err="1" smtClean="0">
                <a:ea typeface="宋体" pitchFamily="2" charset="-122"/>
              </a:rPr>
              <a:t>D</a:t>
            </a:r>
            <a:r>
              <a:rPr lang="en-US" altLang="zh-CN" i="1" baseline="-25000" dirty="0" err="1" smtClean="0">
                <a:ea typeface="宋体" pitchFamily="2" charset="-122"/>
              </a:rPr>
              <a:t>x</a:t>
            </a:r>
            <a:r>
              <a:rPr lang="en-US" altLang="zh-CN" dirty="0" smtClean="0">
                <a:ea typeface="宋体" pitchFamily="2" charset="-122"/>
              </a:rPr>
              <a:t>(y) = min {c(</a:t>
            </a:r>
            <a:r>
              <a:rPr lang="en-US" altLang="zh-CN" dirty="0" err="1" smtClean="0">
                <a:ea typeface="宋体" pitchFamily="2" charset="-122"/>
              </a:rPr>
              <a:t>x,v</a:t>
            </a:r>
            <a:r>
              <a:rPr lang="en-US" altLang="zh-CN" dirty="0" smtClean="0">
                <a:ea typeface="宋体" pitchFamily="2" charset="-122"/>
              </a:rPr>
              <a:t>) + </a:t>
            </a:r>
            <a:r>
              <a:rPr lang="en-US" altLang="zh-CN" dirty="0" err="1" smtClean="0">
                <a:ea typeface="宋体" pitchFamily="2" charset="-122"/>
              </a:rPr>
              <a:t>D</a:t>
            </a:r>
            <a:r>
              <a:rPr lang="en-US" altLang="zh-CN" i="1" baseline="-25000" dirty="0" err="1" smtClean="0">
                <a:ea typeface="宋体" pitchFamily="2" charset="-122"/>
              </a:rPr>
              <a:t>v</a:t>
            </a:r>
            <a:r>
              <a:rPr lang="en-US" altLang="zh-CN" dirty="0" smtClean="0">
                <a:ea typeface="宋体" pitchFamily="2" charset="-122"/>
              </a:rPr>
              <a:t>(y) }</a:t>
            </a:r>
          </a:p>
          <a:p>
            <a:pPr lvl="1"/>
            <a:r>
              <a:rPr lang="en-US" altLang="zh-CN" dirty="0" smtClean="0">
                <a:ea typeface="宋体" pitchFamily="2" charset="-122"/>
              </a:rPr>
              <a:t>where min is taken over </a:t>
            </a:r>
            <a:r>
              <a:rPr lang="en-US" altLang="zh-CN" i="1" dirty="0" smtClean="0">
                <a:ea typeface="宋体" pitchFamily="2" charset="-122"/>
              </a:rPr>
              <a:t>all</a:t>
            </a:r>
            <a:r>
              <a:rPr lang="en-US" altLang="zh-CN" dirty="0" smtClean="0">
                <a:ea typeface="宋体" pitchFamily="2" charset="-122"/>
              </a:rPr>
              <a:t> neighbors v of x</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buFont typeface="ZapfDingbats" pitchFamily="82" charset="2"/>
              <a:buNone/>
            </a:pPr>
            <a:r>
              <a:rPr lang="en-US" altLang="zh-CN" dirty="0" smtClean="0">
                <a:ea typeface="宋体" pitchFamily="2" charset="-122"/>
              </a:rPr>
              <a:t>Define: </a:t>
            </a:r>
            <a:r>
              <a:rPr lang="en-US" altLang="zh-CN" dirty="0" err="1" smtClean="0">
                <a:ea typeface="宋体" pitchFamily="2" charset="-122"/>
              </a:rPr>
              <a:t>D</a:t>
            </a:r>
            <a:r>
              <a:rPr lang="en-US" altLang="zh-CN" i="1" baseline="-25000" dirty="0" err="1" smtClean="0">
                <a:ea typeface="宋体" pitchFamily="2" charset="-122"/>
              </a:rPr>
              <a:t>x</a:t>
            </a:r>
            <a:r>
              <a:rPr lang="en-US" altLang="zh-CN" dirty="0" smtClean="0">
                <a:ea typeface="宋体" pitchFamily="2" charset="-122"/>
              </a:rPr>
              <a:t>(y) := cost of least-cost path from x to y</a:t>
            </a:r>
          </a:p>
          <a:p>
            <a:pPr>
              <a:buFont typeface="ZapfDingbats" pitchFamily="82" charset="2"/>
              <a:buNone/>
            </a:pPr>
            <a:r>
              <a:rPr lang="en-US" altLang="zh-CN" dirty="0" smtClean="0">
                <a:ea typeface="宋体" pitchFamily="2" charset="-122"/>
              </a:rPr>
              <a:t>Then </a:t>
            </a:r>
            <a:r>
              <a:rPr lang="en-US" altLang="zh-CN" dirty="0" err="1" smtClean="0">
                <a:ea typeface="宋体" pitchFamily="2" charset="-122"/>
              </a:rPr>
              <a:t>D</a:t>
            </a:r>
            <a:r>
              <a:rPr lang="en-US" altLang="zh-CN" i="1" baseline="-25000" dirty="0" err="1" smtClean="0">
                <a:ea typeface="宋体" pitchFamily="2" charset="-122"/>
              </a:rPr>
              <a:t>x</a:t>
            </a:r>
            <a:r>
              <a:rPr lang="en-US" altLang="zh-CN" dirty="0" smtClean="0">
                <a:ea typeface="宋体" pitchFamily="2" charset="-122"/>
              </a:rPr>
              <a:t>(y) = min {c(</a:t>
            </a:r>
            <a:r>
              <a:rPr lang="en-US" altLang="zh-CN" dirty="0" err="1" smtClean="0">
                <a:ea typeface="宋体" pitchFamily="2" charset="-122"/>
              </a:rPr>
              <a:t>x,v</a:t>
            </a:r>
            <a:r>
              <a:rPr lang="en-US" altLang="zh-CN" dirty="0" smtClean="0">
                <a:ea typeface="宋体" pitchFamily="2" charset="-122"/>
              </a:rPr>
              <a:t>) + </a:t>
            </a:r>
            <a:r>
              <a:rPr lang="en-US" altLang="zh-CN" dirty="0" err="1" smtClean="0">
                <a:ea typeface="宋体" pitchFamily="2" charset="-122"/>
              </a:rPr>
              <a:t>D</a:t>
            </a:r>
            <a:r>
              <a:rPr lang="en-US" altLang="zh-CN" i="1" baseline="-25000" dirty="0" err="1" smtClean="0">
                <a:ea typeface="宋体" pitchFamily="2" charset="-122"/>
              </a:rPr>
              <a:t>v</a:t>
            </a:r>
            <a:r>
              <a:rPr lang="en-US" altLang="zh-CN" dirty="0" smtClean="0">
                <a:ea typeface="宋体" pitchFamily="2" charset="-122"/>
              </a:rPr>
              <a:t>(y) }</a:t>
            </a:r>
          </a:p>
          <a:p>
            <a:pPr lvl="1"/>
            <a:r>
              <a:rPr lang="en-US" altLang="zh-CN" smtClean="0">
                <a:ea typeface="宋体" pitchFamily="2" charset="-122"/>
              </a:rPr>
              <a:t>where min is taken over </a:t>
            </a:r>
            <a:r>
              <a:rPr lang="en-US" altLang="zh-CN" i="1" smtClean="0">
                <a:ea typeface="宋体" pitchFamily="2" charset="-122"/>
              </a:rPr>
              <a:t>all</a:t>
            </a:r>
            <a:r>
              <a:rPr lang="en-US" altLang="zh-CN" smtClean="0">
                <a:ea typeface="宋体" pitchFamily="2" charset="-122"/>
              </a:rPr>
              <a:t> neighbors v of x</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buFont typeface="ZapfDingbats" pitchFamily="82" charset="2"/>
              <a:buNone/>
            </a:pPr>
            <a:r>
              <a:rPr lang="en-US" altLang="zh-CN" dirty="0" smtClean="0">
                <a:ea typeface="宋体" pitchFamily="2" charset="-122"/>
              </a:rPr>
              <a:t>Define: </a:t>
            </a:r>
            <a:r>
              <a:rPr lang="en-US" altLang="zh-CN" dirty="0" err="1" smtClean="0">
                <a:ea typeface="宋体" pitchFamily="2" charset="-122"/>
              </a:rPr>
              <a:t>D</a:t>
            </a:r>
            <a:r>
              <a:rPr lang="en-US" altLang="zh-CN" i="1" baseline="-25000" dirty="0" err="1" smtClean="0">
                <a:ea typeface="宋体" pitchFamily="2" charset="-122"/>
              </a:rPr>
              <a:t>x</a:t>
            </a:r>
            <a:r>
              <a:rPr lang="en-US" altLang="zh-CN" dirty="0" smtClean="0">
                <a:ea typeface="宋体" pitchFamily="2" charset="-122"/>
              </a:rPr>
              <a:t>(y) := cost of least-cost path from x to y</a:t>
            </a:r>
          </a:p>
          <a:p>
            <a:pPr>
              <a:buFont typeface="ZapfDingbats" pitchFamily="82" charset="2"/>
              <a:buNone/>
            </a:pPr>
            <a:r>
              <a:rPr lang="en-US" altLang="zh-CN" dirty="0" smtClean="0">
                <a:ea typeface="宋体" pitchFamily="2" charset="-122"/>
              </a:rPr>
              <a:t>Then </a:t>
            </a:r>
            <a:r>
              <a:rPr lang="en-US" altLang="zh-CN" dirty="0" err="1" smtClean="0">
                <a:ea typeface="宋体" pitchFamily="2" charset="-122"/>
              </a:rPr>
              <a:t>D</a:t>
            </a:r>
            <a:r>
              <a:rPr lang="en-US" altLang="zh-CN" i="1" baseline="-25000" dirty="0" err="1" smtClean="0">
                <a:ea typeface="宋体" pitchFamily="2" charset="-122"/>
              </a:rPr>
              <a:t>x</a:t>
            </a:r>
            <a:r>
              <a:rPr lang="en-US" altLang="zh-CN" dirty="0" smtClean="0">
                <a:ea typeface="宋体" pitchFamily="2" charset="-122"/>
              </a:rPr>
              <a:t>(y) = min {c(</a:t>
            </a:r>
            <a:r>
              <a:rPr lang="en-US" altLang="zh-CN" dirty="0" err="1" smtClean="0">
                <a:ea typeface="宋体" pitchFamily="2" charset="-122"/>
              </a:rPr>
              <a:t>x,v</a:t>
            </a:r>
            <a:r>
              <a:rPr lang="en-US" altLang="zh-CN" dirty="0" smtClean="0">
                <a:ea typeface="宋体" pitchFamily="2" charset="-122"/>
              </a:rPr>
              <a:t>) + </a:t>
            </a:r>
            <a:r>
              <a:rPr lang="en-US" altLang="zh-CN" dirty="0" err="1" smtClean="0">
                <a:ea typeface="宋体" pitchFamily="2" charset="-122"/>
              </a:rPr>
              <a:t>D</a:t>
            </a:r>
            <a:r>
              <a:rPr lang="en-US" altLang="zh-CN" i="1" baseline="-25000" dirty="0" err="1" smtClean="0">
                <a:ea typeface="宋体" pitchFamily="2" charset="-122"/>
              </a:rPr>
              <a:t>v</a:t>
            </a:r>
            <a:r>
              <a:rPr lang="en-US" altLang="zh-CN" dirty="0" smtClean="0">
                <a:ea typeface="宋体" pitchFamily="2" charset="-122"/>
              </a:rPr>
              <a:t>(y) }</a:t>
            </a:r>
          </a:p>
          <a:p>
            <a:pPr lvl="1"/>
            <a:r>
              <a:rPr lang="en-US" altLang="zh-CN" smtClean="0">
                <a:ea typeface="宋体" pitchFamily="2" charset="-122"/>
              </a:rPr>
              <a:t>where min is taken over </a:t>
            </a:r>
            <a:r>
              <a:rPr lang="en-US" altLang="zh-CN" i="1" smtClean="0">
                <a:ea typeface="宋体" pitchFamily="2" charset="-122"/>
              </a:rPr>
              <a:t>all</a:t>
            </a:r>
            <a:r>
              <a:rPr lang="en-US" altLang="zh-CN" smtClean="0">
                <a:ea typeface="宋体" pitchFamily="2" charset="-122"/>
              </a:rPr>
              <a:t> neighbors v of x</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B7664D4-BAAE-4071-B1A8-9F2917C628A8}" type="slidenum">
              <a:rPr lang="en-US" altLang="zh-CN" smtClean="0"/>
              <a:pPr/>
              <a:t>2</a:t>
            </a:fld>
            <a:endParaRPr lang="en-US" altLang="zh-CN" smtClean="0"/>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eaLnBrk="1" hangingPunct="1"/>
            <a:r>
              <a:rPr lang="en-US" altLang="zh-CN" dirty="0" smtClean="0"/>
              <a:t>Routing and forwarding.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dirty="0" smtClean="0"/>
              <a:t>As</a:t>
            </a:r>
            <a:r>
              <a:rPr lang="en-US" altLang="zh-CN" baseline="0" dirty="0" smtClean="0"/>
              <a:t> we mentioned, both types of path computation algorithms can be used for intra-domain routing and inter-domain routing</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dirty="0" smtClean="0"/>
              <a:t>IGP: interior</a:t>
            </a:r>
            <a:r>
              <a:rPr lang="en-US" altLang="zh-CN" baseline="0" dirty="0" smtClean="0"/>
              <a:t> gateway protocols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26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sz="2400" dirty="0" smtClean="0">
                <a:ea typeface="宋体" pitchFamily="2" charset="-122"/>
              </a:rPr>
              <a:t>Distance vector algorithm</a:t>
            </a:r>
          </a:p>
          <a:p>
            <a:pPr lvl="1"/>
            <a:r>
              <a:rPr lang="en-US" altLang="zh-CN" sz="2000" dirty="0" smtClean="0">
                <a:ea typeface="宋体" pitchFamily="2" charset="-122"/>
              </a:rPr>
              <a:t>Distance metric: # of hops (max = 15 hops)</a:t>
            </a:r>
          </a:p>
          <a:p>
            <a:r>
              <a:rPr lang="en-US" altLang="zh-CN" sz="2400" dirty="0" smtClean="0">
                <a:ea typeface="宋体" pitchFamily="2" charset="-122"/>
              </a:rPr>
              <a:t>Neighbor routers exchanged routing advertisement every 30 seconds</a:t>
            </a:r>
          </a:p>
          <a:p>
            <a:endParaRPr lang="en-US" altLang="zh-CN" sz="2400" dirty="0" smtClean="0">
              <a:ea typeface="宋体" pitchFamily="2" charset="-122"/>
            </a:endParaRPr>
          </a:p>
          <a:p>
            <a:pPr>
              <a:lnSpc>
                <a:spcPct val="80000"/>
              </a:lnSpc>
            </a:pPr>
            <a:r>
              <a:rPr lang="en-US" altLang="zh-CN" sz="2400" dirty="0" smtClean="0">
                <a:ea typeface="宋体" pitchFamily="2" charset="-122"/>
              </a:rPr>
              <a:t>Failure and Recovery: If no update from neighbor </a:t>
            </a:r>
            <a:r>
              <a:rPr lang="en-US" altLang="zh-CN" sz="2400" dirty="0" smtClean="0">
                <a:solidFill>
                  <a:schemeClr val="accent2"/>
                </a:solidFill>
                <a:ea typeface="宋体" pitchFamily="2" charset="-122"/>
              </a:rPr>
              <a:t>N</a:t>
            </a:r>
            <a:r>
              <a:rPr lang="en-US" altLang="zh-CN" sz="2400" dirty="0" smtClean="0">
                <a:ea typeface="宋体" pitchFamily="2" charset="-122"/>
              </a:rPr>
              <a:t> heard after 180 sec </a:t>
            </a:r>
            <a:r>
              <a:rPr lang="en-US" altLang="zh-CN" sz="2400" dirty="0" smtClean="0">
                <a:ea typeface="宋体" pitchFamily="2" charset="-122"/>
                <a:sym typeface="Wingdings 3" charset="2"/>
              </a:rPr>
              <a:t></a:t>
            </a:r>
            <a:r>
              <a:rPr lang="en-US" altLang="zh-CN" sz="2400" dirty="0" smtClean="0">
                <a:ea typeface="宋体" pitchFamily="2" charset="-122"/>
              </a:rPr>
              <a:t> neighbor/link declared dead</a:t>
            </a:r>
          </a:p>
          <a:p>
            <a:pPr lvl="1">
              <a:lnSpc>
                <a:spcPct val="70000"/>
              </a:lnSpc>
            </a:pPr>
            <a:r>
              <a:rPr lang="en-US" altLang="zh-CN" sz="2000" dirty="0" smtClean="0">
                <a:ea typeface="宋体" pitchFamily="2" charset="-122"/>
              </a:rPr>
              <a:t>All routes via N invalidated; updates sent to neighbors</a:t>
            </a:r>
          </a:p>
          <a:p>
            <a:pPr lvl="1">
              <a:lnSpc>
                <a:spcPct val="70000"/>
              </a:lnSpc>
            </a:pPr>
            <a:r>
              <a:rPr lang="en-US" altLang="zh-CN" sz="2000" dirty="0" smtClean="0">
                <a:ea typeface="宋体" pitchFamily="2" charset="-122"/>
              </a:rPr>
              <a:t>neighbors in turn may send out new advertisements (if tables changed)</a:t>
            </a:r>
          </a:p>
          <a:p>
            <a:pPr lvl="1">
              <a:lnSpc>
                <a:spcPct val="70000"/>
              </a:lnSpc>
            </a:pPr>
            <a:r>
              <a:rPr lang="en-US" altLang="zh-CN" sz="2000" dirty="0" smtClean="0">
                <a:ea typeface="宋体" pitchFamily="2" charset="-122"/>
              </a:rPr>
              <a:t>Use </a:t>
            </a:r>
            <a:r>
              <a:rPr lang="en-US" altLang="zh-CN" sz="2000" dirty="0" smtClean="0">
                <a:solidFill>
                  <a:schemeClr val="accent2"/>
                </a:solidFill>
                <a:ea typeface="宋体" pitchFamily="2" charset="-122"/>
              </a:rPr>
              <a:t>poison reverse</a:t>
            </a:r>
            <a:r>
              <a:rPr lang="en-US" altLang="zh-CN" sz="2000" dirty="0" smtClean="0">
                <a:ea typeface="宋体" pitchFamily="2" charset="-122"/>
              </a:rPr>
              <a:t> to prevent ping-pong loops (16 hops = </a:t>
            </a:r>
            <a:r>
              <a:rPr lang="en-US" altLang="zh-CN" sz="2000" dirty="0" smtClean="0">
                <a:ea typeface="宋体" pitchFamily="2" charset="-122"/>
                <a:sym typeface="Symbol" charset="2"/>
              </a:rPr>
              <a:t></a:t>
            </a:r>
            <a:r>
              <a:rPr lang="en-US" altLang="zh-CN" sz="2000" dirty="0" smtClean="0">
                <a:ea typeface="宋体" pitchFamily="2" charset="-122"/>
              </a:rPr>
              <a:t>) </a:t>
            </a:r>
            <a:endParaRPr lang="en-US" altLang="zh-CN" sz="2400" dirty="0" smtClean="0">
              <a:ea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27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F63D0C-8187-41CC-AF08-353925F113EB}" type="slidenum">
              <a:rPr lang="en-US" altLang="zh-CN"/>
              <a:pPr/>
              <a:t>28</a:t>
            </a:fld>
            <a:endParaRPr lang="en-US" altLang="zh-CN"/>
          </a:p>
        </p:txBody>
      </p:sp>
      <p:sp>
        <p:nvSpPr>
          <p:cNvPr id="69634" name="Rectangle 2"/>
          <p:cNvSpPr>
            <a:spLocks noGrp="1" noRot="1" noChangeAspect="1" noChangeArrowheads="1" noTextEdit="1"/>
          </p:cNvSpPr>
          <p:nvPr>
            <p:ph type="sldImg"/>
          </p:nvPr>
        </p:nvSpPr>
        <p:spPr>
          <a:xfrm>
            <a:off x="685800" y="1143000"/>
            <a:ext cx="5486400" cy="3086100"/>
          </a:xfrm>
          <a:ln/>
        </p:spPr>
      </p:sp>
      <p:sp>
        <p:nvSpPr>
          <p:cNvPr id="69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F63D0C-8187-41CC-AF08-353925F113EB}" type="slidenum">
              <a:rPr lang="en-US" altLang="zh-CN"/>
              <a:pPr/>
              <a:t>29</a:t>
            </a:fld>
            <a:endParaRPr lang="en-US" altLang="zh-CN"/>
          </a:p>
        </p:txBody>
      </p:sp>
      <p:sp>
        <p:nvSpPr>
          <p:cNvPr id="69634" name="Rectangle 2"/>
          <p:cNvSpPr>
            <a:spLocks noGrp="1" noRot="1" noChangeAspect="1" noChangeArrowheads="1" noTextEdit="1"/>
          </p:cNvSpPr>
          <p:nvPr>
            <p:ph type="sldImg"/>
          </p:nvPr>
        </p:nvSpPr>
        <p:spPr>
          <a:xfrm>
            <a:off x="685800" y="1143000"/>
            <a:ext cx="5486400" cy="3086100"/>
          </a:xfrm>
          <a:ln/>
        </p:spPr>
      </p:sp>
      <p:sp>
        <p:nvSpPr>
          <p:cNvPr id="69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F63D0C-8187-41CC-AF08-353925F113EB}" type="slidenum">
              <a:rPr lang="en-US" altLang="zh-CN"/>
              <a:pPr/>
              <a:t>30</a:t>
            </a:fld>
            <a:endParaRPr lang="en-US" altLang="zh-CN"/>
          </a:p>
        </p:txBody>
      </p:sp>
      <p:sp>
        <p:nvSpPr>
          <p:cNvPr id="69634" name="Rectangle 2"/>
          <p:cNvSpPr>
            <a:spLocks noGrp="1" noRot="1" noChangeAspect="1" noChangeArrowheads="1" noTextEdit="1"/>
          </p:cNvSpPr>
          <p:nvPr>
            <p:ph type="sldImg"/>
          </p:nvPr>
        </p:nvSpPr>
        <p:spPr>
          <a:xfrm>
            <a:off x="685800" y="1143000"/>
            <a:ext cx="5486400" cy="3086100"/>
          </a:xfrm>
          <a:ln/>
        </p:spPr>
      </p:sp>
      <p:sp>
        <p:nvSpPr>
          <p:cNvPr id="69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sz="2800" dirty="0" smtClean="0">
                <a:ea typeface="宋体" pitchFamily="2" charset="-122"/>
              </a:rPr>
              <a:t>A Link State protocol </a:t>
            </a:r>
          </a:p>
          <a:p>
            <a:pPr lvl="1"/>
            <a:r>
              <a:rPr lang="en-US" altLang="zh-CN" sz="2400" dirty="0" smtClean="0">
                <a:ea typeface="宋体" pitchFamily="2" charset="-122"/>
              </a:rPr>
              <a:t>each node knows its directly connected neighbors &amp; the link distance to each (link-state)</a:t>
            </a:r>
          </a:p>
          <a:p>
            <a:pPr lvl="1"/>
            <a:r>
              <a:rPr lang="en-US" altLang="zh-CN" sz="2400" dirty="0" smtClean="0">
                <a:ea typeface="宋体" pitchFamily="2" charset="-122"/>
              </a:rPr>
              <a:t>each node periodically broadcasts its link-state to the entire network</a:t>
            </a:r>
          </a:p>
          <a:p>
            <a:pPr lvl="1">
              <a:lnSpc>
                <a:spcPct val="70000"/>
              </a:lnSpc>
            </a:pPr>
            <a:endParaRPr lang="en-US" altLang="zh-CN" sz="2400" dirty="0" smtClean="0">
              <a:ea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31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sz="2800" dirty="0" smtClean="0">
                <a:ea typeface="宋体" pitchFamily="2" charset="-122"/>
              </a:rPr>
              <a:t>Link-State Packet: one entry per neighbor router</a:t>
            </a:r>
          </a:p>
          <a:p>
            <a:pPr lvl="1"/>
            <a:r>
              <a:rPr lang="en-US" altLang="zh-CN" sz="2400" dirty="0" smtClean="0">
                <a:ea typeface="宋体" pitchFamily="2" charset="-122"/>
              </a:rPr>
              <a:t>ID of the node that created the LSP</a:t>
            </a:r>
          </a:p>
          <a:p>
            <a:pPr lvl="1"/>
            <a:r>
              <a:rPr lang="en-US" altLang="zh-CN" sz="2400" dirty="0" smtClean="0">
                <a:ea typeface="宋体" pitchFamily="2" charset="-122"/>
              </a:rPr>
              <a:t>a list of direct neighbors, with link cost to each</a:t>
            </a:r>
          </a:p>
          <a:p>
            <a:pPr lvl="1"/>
            <a:r>
              <a:rPr lang="en-US" altLang="zh-CN" sz="2400" dirty="0" smtClean="0">
                <a:ea typeface="宋体" pitchFamily="2" charset="-122"/>
              </a:rPr>
              <a:t>sequence number for this LSP message (SEQ)</a:t>
            </a:r>
          </a:p>
          <a:p>
            <a:pPr lvl="1"/>
            <a:r>
              <a:rPr lang="en-US" altLang="zh-CN" sz="2400" dirty="0" smtClean="0">
                <a:ea typeface="宋体" pitchFamily="2" charset="-122"/>
              </a:rPr>
              <a:t>time-to-live (TTL) for information carried in this LSP</a:t>
            </a:r>
          </a:p>
          <a:p>
            <a:pPr lvl="1"/>
            <a:r>
              <a:rPr lang="en-US" altLang="zh-CN" sz="2400" dirty="0" smtClean="0">
                <a:ea typeface="宋体" pitchFamily="2" charset="-122"/>
              </a:rPr>
              <a:t>Use raw IP packet (protocol ID = 89)</a:t>
            </a:r>
          </a:p>
          <a:p>
            <a:pPr lvl="1">
              <a:lnSpc>
                <a:spcPct val="70000"/>
              </a:lnSpc>
            </a:pPr>
            <a:endParaRPr lang="en-US" altLang="zh-CN" sz="2400" dirty="0" smtClean="0">
              <a:ea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32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33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dirty="0" smtClean="0">
                <a:ea typeface="宋体" pitchFamily="2" charset="-122"/>
              </a:rPr>
              <a:t>The routing daemon running at each node: Builds and maintains topology map at each node</a:t>
            </a:r>
          </a:p>
          <a:p>
            <a:pPr lvl="1"/>
            <a:r>
              <a:rPr lang="en-US" altLang="zh-CN" dirty="0" smtClean="0">
                <a:ea typeface="宋体" pitchFamily="2" charset="-122"/>
              </a:rPr>
              <a:t>Stores and </a:t>
            </a:r>
            <a:r>
              <a:rPr lang="en-US" altLang="zh-CN" i="1" dirty="0" smtClean="0">
                <a:ea typeface="宋体" pitchFamily="2" charset="-122"/>
              </a:rPr>
              <a:t>forwards</a:t>
            </a:r>
            <a:r>
              <a:rPr lang="en-US" altLang="zh-CN" dirty="0" smtClean="0">
                <a:ea typeface="宋体" pitchFamily="2" charset="-122"/>
              </a:rPr>
              <a:t> most recent LSP from all other nodes</a:t>
            </a:r>
          </a:p>
          <a:p>
            <a:pPr lvl="2"/>
            <a:r>
              <a:rPr lang="en-US" altLang="zh-CN" dirty="0" smtClean="0">
                <a:ea typeface="宋体" pitchFamily="2" charset="-122"/>
              </a:rPr>
              <a:t>decrement TTL of stored LSP; discard info when TTL=0</a:t>
            </a:r>
          </a:p>
          <a:p>
            <a:pPr lvl="1"/>
            <a:r>
              <a:rPr lang="en-US" altLang="zh-CN" dirty="0" smtClean="0">
                <a:ea typeface="宋体" pitchFamily="2" charset="-122"/>
              </a:rPr>
              <a:t>Compute routes using </a:t>
            </a:r>
            <a:r>
              <a:rPr lang="en-US" altLang="zh-CN" dirty="0" err="1" smtClean="0">
                <a:ea typeface="宋体" pitchFamily="2" charset="-122"/>
              </a:rPr>
              <a:t>Dijkstra’s</a:t>
            </a:r>
            <a:r>
              <a:rPr lang="en-US" altLang="zh-CN" dirty="0" smtClean="0">
                <a:ea typeface="宋体" pitchFamily="2" charset="-122"/>
              </a:rPr>
              <a:t> algorithm</a:t>
            </a:r>
          </a:p>
          <a:p>
            <a:pPr lvl="1"/>
            <a:r>
              <a:rPr lang="en-US" altLang="zh-CN" dirty="0" smtClean="0">
                <a:ea typeface="宋体" pitchFamily="2" charset="-122"/>
              </a:rPr>
              <a:t>generates its own LSP periodically with increasing SEQ</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B7664D4-BAAE-4071-B1A8-9F2917C628A8}" type="slidenum">
              <a:rPr lang="en-US" altLang="zh-CN" smtClean="0"/>
              <a:pPr/>
              <a:t>3</a:t>
            </a:fld>
            <a:endParaRPr lang="en-US" altLang="zh-CN" smtClean="0"/>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eaLnBrk="1" hangingPunct="1"/>
            <a:r>
              <a:rPr lang="en-US" altLang="zh-CN" dirty="0" smtClean="0"/>
              <a:t>By definition</a:t>
            </a:r>
          </a:p>
          <a:p>
            <a:pPr eaLnBrk="1" hangingPunct="1"/>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mtClean="0"/>
              <a:t>Routing is the process of selecting a path for traffic in a network, or between or across multiple networks.</a:t>
            </a:r>
            <a:endParaRPr lang="en-US" altLang="zh-CN"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marL="285750" indent="-285750"/>
            <a:r>
              <a:rPr lang="en-US" altLang="zh-CN" dirty="0" smtClean="0">
                <a:ea typeface="宋体" pitchFamily="2" charset="-122"/>
              </a:rPr>
              <a:t>forward each received LSP to all neighbor nodes but the one that sent it</a:t>
            </a:r>
          </a:p>
          <a:p>
            <a:pPr marL="685800" lvl="1" indent="-228600"/>
            <a:r>
              <a:rPr lang="en-US" altLang="zh-CN" dirty="0" smtClean="0">
                <a:ea typeface="宋体" pitchFamily="2" charset="-122"/>
              </a:rPr>
              <a:t>each ISP is reliably delivered over each link</a:t>
            </a:r>
          </a:p>
          <a:p>
            <a:pPr marL="685800" lvl="1" indent="-228600"/>
            <a:r>
              <a:rPr lang="en-US" altLang="zh-CN" dirty="0" smtClean="0">
                <a:ea typeface="宋体" pitchFamily="2" charset="-122"/>
              </a:rPr>
              <a:t>use the source-ID and SEQ in a LSP to detect duplicates</a:t>
            </a:r>
          </a:p>
          <a:p>
            <a:pPr marL="285750" indent="-285750"/>
            <a:r>
              <a:rPr lang="en-US" altLang="zh-CN" dirty="0" smtClean="0">
                <a:ea typeface="宋体" pitchFamily="2" charset="-122"/>
              </a:rPr>
              <a:t>LSPs sent both periodically and event-driven</a:t>
            </a:r>
            <a:endParaRPr lang="en-US" altLang="zh-CN"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35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dirty="0" smtClean="0">
                <a:solidFill>
                  <a:srgbClr val="FF0000"/>
                </a:solidFill>
                <a:ea typeface="宋体" pitchFamily="2" charset="-122"/>
              </a:rPr>
              <a:t>Security:</a:t>
            </a:r>
            <a:r>
              <a:rPr lang="en-US" altLang="zh-CN" dirty="0" smtClean="0">
                <a:ea typeface="宋体" pitchFamily="2" charset="-122"/>
              </a:rPr>
              <a:t> all OSPF messages authenticated</a:t>
            </a:r>
          </a:p>
          <a:p>
            <a:r>
              <a:rPr lang="en-US" altLang="zh-CN" dirty="0" smtClean="0">
                <a:solidFill>
                  <a:srgbClr val="FF0000"/>
                </a:solidFill>
                <a:ea typeface="宋体" pitchFamily="2" charset="-122"/>
              </a:rPr>
              <a:t>Multi</a:t>
            </a:r>
            <a:r>
              <a:rPr lang="en-US" altLang="zh-CN" dirty="0" smtClean="0">
                <a:ea typeface="宋体" pitchFamily="2" charset="-122"/>
              </a:rPr>
              <a:t>ple same-cost </a:t>
            </a:r>
            <a:r>
              <a:rPr lang="en-US" altLang="zh-CN" dirty="0" smtClean="0">
                <a:solidFill>
                  <a:srgbClr val="FF0000"/>
                </a:solidFill>
                <a:ea typeface="宋体" pitchFamily="2" charset="-122"/>
              </a:rPr>
              <a:t>path</a:t>
            </a:r>
            <a:r>
              <a:rPr lang="en-US" altLang="zh-CN" dirty="0" smtClean="0">
                <a:ea typeface="宋体" pitchFamily="2" charset="-122"/>
              </a:rPr>
              <a:t>s allowed</a:t>
            </a:r>
          </a:p>
          <a:p>
            <a:r>
              <a:rPr lang="en-US" altLang="zh-CN" dirty="0" smtClean="0">
                <a:ea typeface="宋体" pitchFamily="2" charset="-122"/>
              </a:rPr>
              <a:t>For each link, multiple cost metrics for different </a:t>
            </a:r>
            <a:r>
              <a:rPr lang="en-US" altLang="zh-CN" dirty="0" smtClean="0">
                <a:solidFill>
                  <a:srgbClr val="FF0000"/>
                </a:solidFill>
                <a:ea typeface="宋体" pitchFamily="2" charset="-122"/>
              </a:rPr>
              <a:t>TOS </a:t>
            </a:r>
            <a:r>
              <a:rPr lang="en-US" altLang="zh-CN" dirty="0" smtClean="0">
                <a:ea typeface="宋体" pitchFamily="2" charset="-122"/>
              </a:rPr>
              <a:t>(</a:t>
            </a:r>
            <a:r>
              <a:rPr lang="en-US" altLang="zh-CN" dirty="0" err="1" smtClean="0">
                <a:ea typeface="宋体" pitchFamily="2" charset="-122"/>
              </a:rPr>
              <a:t>eg</a:t>
            </a:r>
            <a:r>
              <a:rPr lang="en-US" altLang="zh-CN" dirty="0" smtClean="0">
                <a:ea typeface="宋体" pitchFamily="2" charset="-122"/>
              </a:rPr>
              <a:t>, satellite link cost set “low” for best effort; high for real time)</a:t>
            </a:r>
          </a:p>
          <a:p>
            <a:r>
              <a:rPr lang="en-US" altLang="zh-CN" dirty="0" smtClean="0">
                <a:ea typeface="宋体" pitchFamily="2" charset="-122"/>
              </a:rPr>
              <a:t>Integrated </a:t>
            </a:r>
            <a:r>
              <a:rPr lang="en-US" altLang="zh-CN" dirty="0" err="1" smtClean="0">
                <a:ea typeface="宋体" pitchFamily="2" charset="-122"/>
              </a:rPr>
              <a:t>uni</a:t>
            </a:r>
            <a:r>
              <a:rPr lang="en-US" altLang="zh-CN" dirty="0" smtClean="0">
                <a:ea typeface="宋体" pitchFamily="2" charset="-122"/>
              </a:rPr>
              <a:t>- and </a:t>
            </a:r>
            <a:r>
              <a:rPr lang="en-US" altLang="zh-CN" dirty="0" smtClean="0">
                <a:solidFill>
                  <a:srgbClr val="FF0000"/>
                </a:solidFill>
                <a:ea typeface="宋体" pitchFamily="2" charset="-122"/>
              </a:rPr>
              <a:t>multicast</a:t>
            </a:r>
            <a:r>
              <a:rPr lang="en-US" altLang="zh-CN" dirty="0" smtClean="0">
                <a:ea typeface="宋体" pitchFamily="2" charset="-122"/>
              </a:rPr>
              <a:t> support: </a:t>
            </a:r>
          </a:p>
          <a:p>
            <a:pPr lvl="1"/>
            <a:r>
              <a:rPr lang="en-US" altLang="zh-CN" dirty="0" smtClean="0">
                <a:ea typeface="宋体" pitchFamily="2" charset="-122"/>
              </a:rPr>
              <a:t>Multicast OSPF (MOSPF) uses same topology data base as OSPF</a:t>
            </a:r>
          </a:p>
          <a:p>
            <a:r>
              <a:rPr lang="en-US" altLang="zh-CN" dirty="0" smtClean="0">
                <a:solidFill>
                  <a:srgbClr val="FF0000"/>
                </a:solidFill>
                <a:ea typeface="宋体" pitchFamily="2" charset="-122"/>
              </a:rPr>
              <a:t>Hierarchical</a:t>
            </a:r>
            <a:r>
              <a:rPr lang="en-US" altLang="zh-CN" dirty="0" smtClean="0">
                <a:ea typeface="宋体" pitchFamily="2" charset="-122"/>
              </a:rPr>
              <a:t> OSPF in large domains.</a:t>
            </a:r>
            <a:endParaRPr lang="en-US" altLang="zh-CN"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36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FF0000"/>
                </a:solidFill>
                <a:ea typeface="宋体" pitchFamily="2" charset="-122"/>
              </a:rPr>
              <a:t>Two-level hierarchy:</a:t>
            </a:r>
            <a:r>
              <a:rPr lang="en-US" altLang="zh-CN" sz="2400" dirty="0" smtClean="0">
                <a:ea typeface="宋体" pitchFamily="2" charset="-122"/>
              </a:rPr>
              <a:t> local area, backbone.</a:t>
            </a:r>
          </a:p>
          <a:p>
            <a:pPr lvl="1">
              <a:lnSpc>
                <a:spcPct val="90000"/>
              </a:lnSpc>
            </a:pPr>
            <a:r>
              <a:rPr lang="en-US" altLang="zh-CN" sz="2400" dirty="0" smtClean="0">
                <a:ea typeface="宋体" pitchFamily="2" charset="-122"/>
              </a:rPr>
              <a:t>Link-state advertisements only in area </a:t>
            </a:r>
          </a:p>
          <a:p>
            <a:pPr lvl="1">
              <a:lnSpc>
                <a:spcPct val="90000"/>
              </a:lnSpc>
            </a:pPr>
            <a:r>
              <a:rPr lang="en-US" altLang="zh-CN" sz="2400" dirty="0" smtClean="0">
                <a:ea typeface="宋体" pitchFamily="2" charset="-122"/>
              </a:rPr>
              <a:t>each nodes has detailed area topology; only know direction (shortest path) to nets in other areas.</a:t>
            </a:r>
            <a:endParaRPr lang="en-US" altLang="zh-CN" sz="2000" dirty="0" smtClean="0">
              <a:ea typeface="宋体" pitchFamily="2" charset="-122"/>
            </a:endParaRPr>
          </a:p>
          <a:p>
            <a:pPr>
              <a:lnSpc>
                <a:spcPct val="90000"/>
              </a:lnSpc>
            </a:pPr>
            <a:r>
              <a:rPr lang="en-US" altLang="zh-CN" sz="2400" b="1" dirty="0" smtClean="0">
                <a:solidFill>
                  <a:srgbClr val="FF0000"/>
                </a:solidFill>
                <a:ea typeface="宋体" pitchFamily="2" charset="-122"/>
              </a:rPr>
              <a:t>Area border routers:</a:t>
            </a:r>
            <a:r>
              <a:rPr lang="en-US" altLang="zh-CN" sz="2400" b="1" dirty="0" smtClean="0">
                <a:solidFill>
                  <a:schemeClr val="accent2"/>
                </a:solidFill>
                <a:ea typeface="宋体" pitchFamily="2" charset="-122"/>
              </a:rPr>
              <a:t> </a:t>
            </a:r>
            <a:r>
              <a:rPr lang="en-US" altLang="zh-CN" sz="2400" dirty="0" smtClean="0">
                <a:ea typeface="宋体" pitchFamily="2" charset="-122"/>
              </a:rPr>
              <a:t>“summarize” distances  to nets in own area, advertise to other Area Border routers.</a:t>
            </a:r>
          </a:p>
          <a:p>
            <a:pPr>
              <a:lnSpc>
                <a:spcPct val="90000"/>
              </a:lnSpc>
            </a:pPr>
            <a:r>
              <a:rPr lang="en-US" altLang="zh-CN" sz="2400" b="1" dirty="0" smtClean="0">
                <a:solidFill>
                  <a:srgbClr val="FF0000"/>
                </a:solidFill>
                <a:ea typeface="宋体" pitchFamily="2" charset="-122"/>
              </a:rPr>
              <a:t>Backbone routers:</a:t>
            </a:r>
            <a:r>
              <a:rPr lang="en-US" altLang="zh-CN" sz="2400" dirty="0" smtClean="0">
                <a:ea typeface="宋体" pitchFamily="2" charset="-122"/>
              </a:rPr>
              <a:t> run OSPF routing limited to backbone.</a:t>
            </a:r>
          </a:p>
          <a:p>
            <a:pPr>
              <a:lnSpc>
                <a:spcPct val="90000"/>
              </a:lnSpc>
            </a:pPr>
            <a:r>
              <a:rPr lang="en-US" altLang="zh-CN" sz="2400" b="1" dirty="0" smtClean="0">
                <a:solidFill>
                  <a:srgbClr val="FF0000"/>
                </a:solidFill>
                <a:ea typeface="宋体" pitchFamily="2" charset="-122"/>
              </a:rPr>
              <a:t>Boundary routers:</a:t>
            </a:r>
            <a:r>
              <a:rPr lang="en-US" altLang="zh-CN" sz="2400" dirty="0" smtClean="0">
                <a:ea typeface="宋体" pitchFamily="2" charset="-122"/>
              </a:rPr>
              <a:t> connect to other AS’s.</a:t>
            </a:r>
            <a:endParaRPr lang="en-US" altLang="zh-CN" sz="2000"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37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FF0000"/>
                </a:solidFill>
                <a:ea typeface="宋体" pitchFamily="2" charset="-122"/>
              </a:rPr>
              <a:t>Two-level hierarchy:</a:t>
            </a:r>
            <a:r>
              <a:rPr lang="en-US" altLang="zh-CN" sz="2400" dirty="0" smtClean="0">
                <a:ea typeface="宋体" pitchFamily="2" charset="-122"/>
              </a:rPr>
              <a:t> local area, backbone.</a:t>
            </a:r>
          </a:p>
          <a:p>
            <a:pPr lvl="1">
              <a:lnSpc>
                <a:spcPct val="90000"/>
              </a:lnSpc>
            </a:pPr>
            <a:r>
              <a:rPr lang="en-US" altLang="zh-CN" sz="2400" dirty="0" smtClean="0">
                <a:ea typeface="宋体" pitchFamily="2" charset="-122"/>
              </a:rPr>
              <a:t>Link-state advertisements only in area </a:t>
            </a:r>
          </a:p>
          <a:p>
            <a:pPr lvl="1">
              <a:lnSpc>
                <a:spcPct val="90000"/>
              </a:lnSpc>
            </a:pPr>
            <a:r>
              <a:rPr lang="en-US" altLang="zh-CN" sz="2400" dirty="0" smtClean="0">
                <a:ea typeface="宋体" pitchFamily="2" charset="-122"/>
              </a:rPr>
              <a:t>each nodes has detailed area topology; only know direction (shortest path) to nets in other areas.</a:t>
            </a:r>
            <a:endParaRPr lang="en-US" altLang="zh-CN" sz="2000" dirty="0" smtClean="0">
              <a:ea typeface="宋体" pitchFamily="2" charset="-122"/>
            </a:endParaRPr>
          </a:p>
          <a:p>
            <a:pPr>
              <a:lnSpc>
                <a:spcPct val="90000"/>
              </a:lnSpc>
            </a:pPr>
            <a:r>
              <a:rPr lang="en-US" altLang="zh-CN" sz="2400" b="1" dirty="0" smtClean="0">
                <a:solidFill>
                  <a:srgbClr val="FF0000"/>
                </a:solidFill>
                <a:ea typeface="宋体" pitchFamily="2" charset="-122"/>
              </a:rPr>
              <a:t>Area border routers:</a:t>
            </a:r>
            <a:r>
              <a:rPr lang="en-US" altLang="zh-CN" sz="2400" b="1" dirty="0" smtClean="0">
                <a:solidFill>
                  <a:schemeClr val="accent2"/>
                </a:solidFill>
                <a:ea typeface="宋体" pitchFamily="2" charset="-122"/>
              </a:rPr>
              <a:t> </a:t>
            </a:r>
            <a:r>
              <a:rPr lang="en-US" altLang="zh-CN" sz="2400" dirty="0" smtClean="0">
                <a:ea typeface="宋体" pitchFamily="2" charset="-122"/>
              </a:rPr>
              <a:t>“summarize” distances  to nets in own area, advertise to other Area Border routers.</a:t>
            </a:r>
          </a:p>
          <a:p>
            <a:pPr>
              <a:lnSpc>
                <a:spcPct val="90000"/>
              </a:lnSpc>
            </a:pPr>
            <a:r>
              <a:rPr lang="en-US" altLang="zh-CN" sz="2400" b="1" dirty="0" smtClean="0">
                <a:solidFill>
                  <a:srgbClr val="FF0000"/>
                </a:solidFill>
                <a:ea typeface="宋体" pitchFamily="2" charset="-122"/>
              </a:rPr>
              <a:t>Backbone routers:</a:t>
            </a:r>
            <a:r>
              <a:rPr lang="en-US" altLang="zh-CN" sz="2400" dirty="0" smtClean="0">
                <a:ea typeface="宋体" pitchFamily="2" charset="-122"/>
              </a:rPr>
              <a:t> run OSPF routing limited to backbone.</a:t>
            </a:r>
          </a:p>
          <a:p>
            <a:pPr>
              <a:lnSpc>
                <a:spcPct val="90000"/>
              </a:lnSpc>
            </a:pPr>
            <a:r>
              <a:rPr lang="en-US" altLang="zh-CN" sz="2400" b="1" dirty="0" smtClean="0">
                <a:solidFill>
                  <a:srgbClr val="FF0000"/>
                </a:solidFill>
                <a:ea typeface="宋体" pitchFamily="2" charset="-122"/>
              </a:rPr>
              <a:t>Boundary routers:</a:t>
            </a:r>
            <a:r>
              <a:rPr lang="en-US" altLang="zh-CN" sz="2400" dirty="0" smtClean="0">
                <a:ea typeface="宋体" pitchFamily="2" charset="-122"/>
              </a:rPr>
              <a:t> connect to other AS’s.</a:t>
            </a:r>
            <a:endParaRPr lang="en-US" altLang="zh-CN" sz="2000"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38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FF0000"/>
                </a:solidFill>
                <a:ea typeface="宋体" pitchFamily="2" charset="-122"/>
              </a:rPr>
              <a:t>Two-level hierarchy:</a:t>
            </a:r>
            <a:r>
              <a:rPr lang="en-US" altLang="zh-CN" sz="2400" dirty="0" smtClean="0">
                <a:ea typeface="宋体" pitchFamily="2" charset="-122"/>
              </a:rPr>
              <a:t> local area, backbone.</a:t>
            </a:r>
          </a:p>
          <a:p>
            <a:pPr lvl="1">
              <a:lnSpc>
                <a:spcPct val="90000"/>
              </a:lnSpc>
            </a:pPr>
            <a:r>
              <a:rPr lang="en-US" altLang="zh-CN" sz="2400" dirty="0" smtClean="0">
                <a:ea typeface="宋体" pitchFamily="2" charset="-122"/>
              </a:rPr>
              <a:t>Link-state advertisements only in area </a:t>
            </a:r>
          </a:p>
          <a:p>
            <a:pPr lvl="1">
              <a:lnSpc>
                <a:spcPct val="90000"/>
              </a:lnSpc>
            </a:pPr>
            <a:r>
              <a:rPr lang="en-US" altLang="zh-CN" sz="2400" dirty="0" smtClean="0">
                <a:ea typeface="宋体" pitchFamily="2" charset="-122"/>
              </a:rPr>
              <a:t>each nodes has detailed area topology; only know direction (shortest path) to nets in other areas.</a:t>
            </a:r>
            <a:endParaRPr lang="en-US" altLang="zh-CN" sz="2000" dirty="0" smtClean="0">
              <a:ea typeface="宋体" pitchFamily="2" charset="-122"/>
            </a:endParaRPr>
          </a:p>
          <a:p>
            <a:pPr>
              <a:lnSpc>
                <a:spcPct val="90000"/>
              </a:lnSpc>
            </a:pPr>
            <a:r>
              <a:rPr lang="en-US" altLang="zh-CN" sz="2400" b="1" dirty="0" smtClean="0">
                <a:solidFill>
                  <a:srgbClr val="FF0000"/>
                </a:solidFill>
                <a:ea typeface="宋体" pitchFamily="2" charset="-122"/>
              </a:rPr>
              <a:t>Area border routers:</a:t>
            </a:r>
            <a:r>
              <a:rPr lang="en-US" altLang="zh-CN" sz="2400" b="1" dirty="0" smtClean="0">
                <a:solidFill>
                  <a:schemeClr val="accent2"/>
                </a:solidFill>
                <a:ea typeface="宋体" pitchFamily="2" charset="-122"/>
              </a:rPr>
              <a:t> </a:t>
            </a:r>
            <a:r>
              <a:rPr lang="en-US" altLang="zh-CN" sz="2400" dirty="0" smtClean="0">
                <a:ea typeface="宋体" pitchFamily="2" charset="-122"/>
              </a:rPr>
              <a:t>“summarize” distances  to nets in own area, advertise to other Area Border routers.</a:t>
            </a:r>
          </a:p>
          <a:p>
            <a:pPr>
              <a:lnSpc>
                <a:spcPct val="90000"/>
              </a:lnSpc>
            </a:pPr>
            <a:r>
              <a:rPr lang="en-US" altLang="zh-CN" sz="2400" b="1" dirty="0" smtClean="0">
                <a:solidFill>
                  <a:srgbClr val="FF0000"/>
                </a:solidFill>
                <a:ea typeface="宋体" pitchFamily="2" charset="-122"/>
              </a:rPr>
              <a:t>Backbone routers:</a:t>
            </a:r>
            <a:r>
              <a:rPr lang="en-US" altLang="zh-CN" sz="2400" dirty="0" smtClean="0">
                <a:ea typeface="宋体" pitchFamily="2" charset="-122"/>
              </a:rPr>
              <a:t> run OSPF routing limited to backbone.</a:t>
            </a:r>
          </a:p>
          <a:p>
            <a:pPr>
              <a:lnSpc>
                <a:spcPct val="90000"/>
              </a:lnSpc>
            </a:pPr>
            <a:r>
              <a:rPr lang="en-US" altLang="zh-CN" sz="2400" b="1" dirty="0" smtClean="0">
                <a:solidFill>
                  <a:srgbClr val="FF0000"/>
                </a:solidFill>
                <a:ea typeface="宋体" pitchFamily="2" charset="-122"/>
              </a:rPr>
              <a:t>Boundary routers:</a:t>
            </a:r>
            <a:r>
              <a:rPr lang="en-US" altLang="zh-CN" sz="2400" dirty="0" smtClean="0">
                <a:ea typeface="宋体" pitchFamily="2" charset="-122"/>
              </a:rPr>
              <a:t> connect to other AS’s.</a:t>
            </a:r>
            <a:endParaRPr lang="en-US" altLang="zh-CN" sz="2000"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39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FF0000"/>
                </a:solidFill>
                <a:ea typeface="宋体" pitchFamily="2" charset="-122"/>
              </a:rPr>
              <a:t>Two-level hierarchy:</a:t>
            </a:r>
            <a:r>
              <a:rPr lang="en-US" altLang="zh-CN" sz="2400" dirty="0" smtClean="0">
                <a:ea typeface="宋体" pitchFamily="2" charset="-122"/>
              </a:rPr>
              <a:t> local area, backbone.</a:t>
            </a:r>
          </a:p>
          <a:p>
            <a:pPr lvl="1">
              <a:lnSpc>
                <a:spcPct val="90000"/>
              </a:lnSpc>
            </a:pPr>
            <a:r>
              <a:rPr lang="en-US" altLang="zh-CN" sz="2400" dirty="0" smtClean="0">
                <a:ea typeface="宋体" pitchFamily="2" charset="-122"/>
              </a:rPr>
              <a:t>Link-state advertisements only in area </a:t>
            </a:r>
          </a:p>
          <a:p>
            <a:pPr lvl="1">
              <a:lnSpc>
                <a:spcPct val="90000"/>
              </a:lnSpc>
            </a:pPr>
            <a:r>
              <a:rPr lang="en-US" altLang="zh-CN" sz="2400" dirty="0" smtClean="0">
                <a:ea typeface="宋体" pitchFamily="2" charset="-122"/>
              </a:rPr>
              <a:t>each nodes has detailed area topology; only know direction (shortest path) to nets in other areas.</a:t>
            </a:r>
            <a:endParaRPr lang="en-US" altLang="zh-CN" sz="2000" dirty="0" smtClean="0">
              <a:ea typeface="宋体" pitchFamily="2" charset="-122"/>
            </a:endParaRPr>
          </a:p>
          <a:p>
            <a:pPr>
              <a:lnSpc>
                <a:spcPct val="90000"/>
              </a:lnSpc>
            </a:pPr>
            <a:r>
              <a:rPr lang="en-US" altLang="zh-CN" sz="2400" b="1" dirty="0" smtClean="0">
                <a:solidFill>
                  <a:srgbClr val="FF0000"/>
                </a:solidFill>
                <a:ea typeface="宋体" pitchFamily="2" charset="-122"/>
              </a:rPr>
              <a:t>Area border routers:</a:t>
            </a:r>
            <a:r>
              <a:rPr lang="en-US" altLang="zh-CN" sz="2400" b="1" dirty="0" smtClean="0">
                <a:solidFill>
                  <a:schemeClr val="accent2"/>
                </a:solidFill>
                <a:ea typeface="宋体" pitchFamily="2" charset="-122"/>
              </a:rPr>
              <a:t> </a:t>
            </a:r>
            <a:r>
              <a:rPr lang="en-US" altLang="zh-CN" sz="2400" dirty="0" smtClean="0">
                <a:ea typeface="宋体" pitchFamily="2" charset="-122"/>
              </a:rPr>
              <a:t>“summarize” distances  to nets in own area, advertise to other Area Border routers.</a:t>
            </a:r>
          </a:p>
          <a:p>
            <a:pPr>
              <a:lnSpc>
                <a:spcPct val="90000"/>
              </a:lnSpc>
            </a:pPr>
            <a:r>
              <a:rPr lang="en-US" altLang="zh-CN" sz="2400" b="1" dirty="0" smtClean="0">
                <a:solidFill>
                  <a:srgbClr val="FF0000"/>
                </a:solidFill>
                <a:ea typeface="宋体" pitchFamily="2" charset="-122"/>
              </a:rPr>
              <a:t>Backbone routers:</a:t>
            </a:r>
            <a:r>
              <a:rPr lang="en-US" altLang="zh-CN" sz="2400" dirty="0" smtClean="0">
                <a:ea typeface="宋体" pitchFamily="2" charset="-122"/>
              </a:rPr>
              <a:t> run OSPF routing limited to backbone.</a:t>
            </a:r>
          </a:p>
          <a:p>
            <a:pPr>
              <a:lnSpc>
                <a:spcPct val="90000"/>
              </a:lnSpc>
            </a:pPr>
            <a:r>
              <a:rPr lang="en-US" altLang="zh-CN" sz="2400" b="1" dirty="0" smtClean="0">
                <a:solidFill>
                  <a:srgbClr val="FF0000"/>
                </a:solidFill>
                <a:ea typeface="宋体" pitchFamily="2" charset="-122"/>
              </a:rPr>
              <a:t>Boundary routers:</a:t>
            </a:r>
            <a:r>
              <a:rPr lang="en-US" altLang="zh-CN" sz="2400" dirty="0" smtClean="0">
                <a:ea typeface="宋体" pitchFamily="2" charset="-122"/>
              </a:rPr>
              <a:t> connect to other AS’s.</a:t>
            </a:r>
            <a:endParaRPr lang="en-US" altLang="zh-CN" sz="2000"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40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dirty="0" smtClean="0"/>
              <a:t>Connect other </a:t>
            </a:r>
            <a:r>
              <a:rPr lang="en-US" altLang="zh-CN" dirty="0" err="1" smtClean="0"/>
              <a:t>Ases</a:t>
            </a:r>
            <a:endParaRPr lang="en-US" altLang="zh-CN" dirty="0" smtClean="0"/>
          </a:p>
          <a:p>
            <a:endParaRPr lang="en-US" altLang="zh-CN" dirty="0" smtClean="0"/>
          </a:p>
          <a:p>
            <a:r>
              <a:rPr lang="en-US" altLang="zh-CN" dirty="0" smtClean="0"/>
              <a:t>inter-domain</a:t>
            </a:r>
            <a:r>
              <a:rPr lang="en-US" altLang="zh-CN" baseline="0" dirty="0" smtClean="0"/>
              <a:t> routing required;</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41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90000"/>
              </a:lnSpc>
            </a:pPr>
            <a:r>
              <a:rPr lang="en-US" altLang="zh-CN" sz="2400" dirty="0" smtClean="0">
                <a:solidFill>
                  <a:srgbClr val="FF0000"/>
                </a:solidFill>
                <a:ea typeface="宋体" pitchFamily="2" charset="-122"/>
              </a:rPr>
              <a:t>BGP (Border Gateway Protocol):</a:t>
            </a:r>
            <a:r>
              <a:rPr lang="en-US" altLang="zh-CN" sz="2400" dirty="0" smtClean="0">
                <a:ea typeface="宋体" pitchFamily="2" charset="-122"/>
              </a:rPr>
              <a:t> </a:t>
            </a:r>
            <a:r>
              <a:rPr lang="en-US" altLang="zh-CN" sz="2400" i="1" dirty="0" smtClean="0">
                <a:ea typeface="宋体" pitchFamily="2" charset="-122"/>
              </a:rPr>
              <a:t>the</a:t>
            </a:r>
            <a:r>
              <a:rPr lang="en-US" altLang="zh-CN" sz="2400" dirty="0" smtClean="0">
                <a:ea typeface="宋体" pitchFamily="2" charset="-122"/>
              </a:rPr>
              <a:t> de facto standard</a:t>
            </a:r>
          </a:p>
          <a:p>
            <a:pPr>
              <a:lnSpc>
                <a:spcPct val="90000"/>
              </a:lnSpc>
            </a:pPr>
            <a:r>
              <a:rPr lang="en-US" altLang="zh-CN" sz="2400" b="1" dirty="0" smtClean="0">
                <a:solidFill>
                  <a:srgbClr val="FF0000"/>
                </a:solidFill>
                <a:ea typeface="宋体" pitchFamily="2" charset="-122"/>
              </a:rPr>
              <a:t>Path Vector</a:t>
            </a:r>
            <a:r>
              <a:rPr lang="en-US" altLang="zh-CN" sz="2400" dirty="0" smtClean="0">
                <a:ea typeface="宋体" pitchFamily="2" charset="-122"/>
              </a:rPr>
              <a:t> protocol:</a:t>
            </a:r>
          </a:p>
          <a:p>
            <a:pPr lvl="1">
              <a:lnSpc>
                <a:spcPct val="90000"/>
              </a:lnSpc>
            </a:pPr>
            <a:r>
              <a:rPr lang="en-US" altLang="zh-CN" sz="2400" dirty="0" smtClean="0">
                <a:ea typeface="宋体" pitchFamily="2" charset="-122"/>
              </a:rPr>
              <a:t>similar to Distance Vector protocol</a:t>
            </a:r>
          </a:p>
          <a:p>
            <a:pPr lvl="1">
              <a:lnSpc>
                <a:spcPct val="90000"/>
              </a:lnSpc>
            </a:pPr>
            <a:r>
              <a:rPr lang="en-US" altLang="zh-CN" sz="2400" dirty="0" smtClean="0">
                <a:ea typeface="宋体" pitchFamily="2" charset="-122"/>
              </a:rPr>
              <a:t>each Border router broadcast to neighbors (peers) </a:t>
            </a:r>
            <a:r>
              <a:rPr lang="en-US" altLang="zh-CN" sz="2400" i="1" dirty="0" smtClean="0">
                <a:ea typeface="宋体" pitchFamily="2" charset="-122"/>
              </a:rPr>
              <a:t>entire path</a:t>
            </a:r>
            <a:r>
              <a:rPr lang="en-US" altLang="zh-CN" sz="2400" dirty="0" smtClean="0">
                <a:ea typeface="宋体" pitchFamily="2" charset="-122"/>
              </a:rPr>
              <a:t> (</a:t>
            </a:r>
            <a:r>
              <a:rPr lang="en-US" altLang="zh-CN" sz="2400" dirty="0" err="1" smtClean="0">
                <a:ea typeface="宋体" pitchFamily="2" charset="-122"/>
              </a:rPr>
              <a:t>I.e</a:t>
            </a:r>
            <a:r>
              <a:rPr lang="en-US" altLang="zh-CN" sz="2400" dirty="0" smtClean="0">
                <a:ea typeface="宋体" pitchFamily="2" charset="-122"/>
              </a:rPr>
              <a:t>, sequence of ASs) to destination</a:t>
            </a:r>
          </a:p>
          <a:p>
            <a:pPr lvl="1">
              <a:lnSpc>
                <a:spcPct val="90000"/>
              </a:lnSpc>
            </a:pPr>
            <a:r>
              <a:rPr lang="en-US" altLang="zh-CN" sz="2400" dirty="0" smtClean="0">
                <a:ea typeface="宋体" pitchFamily="2" charset="-122"/>
              </a:rPr>
              <a:t>E.g.,</a:t>
            </a:r>
            <a:r>
              <a:rPr lang="en-US" altLang="zh-CN" sz="2000" dirty="0" smtClean="0">
                <a:ea typeface="宋体" pitchFamily="2" charset="-122"/>
              </a:rPr>
              <a:t>      </a:t>
            </a:r>
            <a:r>
              <a:rPr lang="en-US" altLang="zh-CN" sz="2000" b="1" dirty="0" smtClean="0">
                <a:solidFill>
                  <a:schemeClr val="accent2"/>
                </a:solidFill>
                <a:ea typeface="宋体" pitchFamily="2" charset="-122"/>
              </a:rPr>
              <a:t>Path (X,Z) = X,Y1,Y2,Y3,…,Z</a:t>
            </a:r>
            <a:endParaRPr lang="en-US" altLang="zh-CN" sz="2000"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42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marL="381000" indent="-381000">
              <a:lnSpc>
                <a:spcPct val="90000"/>
              </a:lnSpc>
            </a:pPr>
            <a:r>
              <a:rPr lang="en-US" altLang="zh-CN" sz="2800" dirty="0" smtClean="0">
                <a:solidFill>
                  <a:srgbClr val="FF0000"/>
                </a:solidFill>
                <a:ea typeface="宋体" pitchFamily="2" charset="-122"/>
              </a:rPr>
              <a:t>BGP (Border Gateway Protocol):</a:t>
            </a:r>
            <a:r>
              <a:rPr lang="en-US" altLang="zh-CN" sz="2800" dirty="0" smtClean="0">
                <a:ea typeface="宋体" pitchFamily="2" charset="-122"/>
              </a:rPr>
              <a:t> </a:t>
            </a:r>
            <a:r>
              <a:rPr lang="en-US" altLang="zh-CN" sz="2800" i="1" dirty="0" smtClean="0">
                <a:ea typeface="宋体" pitchFamily="2" charset="-122"/>
              </a:rPr>
              <a:t>the</a:t>
            </a:r>
            <a:r>
              <a:rPr lang="en-US" altLang="zh-CN" sz="2800" dirty="0" smtClean="0">
                <a:ea typeface="宋体" pitchFamily="2" charset="-122"/>
              </a:rPr>
              <a:t> de facto standard</a:t>
            </a:r>
          </a:p>
          <a:p>
            <a:pPr marL="381000" indent="-381000">
              <a:lnSpc>
                <a:spcPct val="90000"/>
              </a:lnSpc>
            </a:pPr>
            <a:r>
              <a:rPr lang="en-US" altLang="zh-CN" sz="2800" dirty="0" smtClean="0">
                <a:ea typeface="宋体" pitchFamily="2" charset="-122"/>
              </a:rPr>
              <a:t>BGP provides each AS a means to:</a:t>
            </a:r>
          </a:p>
          <a:p>
            <a:pPr marL="800100" lvl="1" indent="-342900">
              <a:lnSpc>
                <a:spcPct val="90000"/>
              </a:lnSpc>
              <a:buFont typeface="ZapfDingbats" pitchFamily="82" charset="2"/>
              <a:buAutoNum type="arabicPeriod"/>
            </a:pPr>
            <a:r>
              <a:rPr lang="en-US" altLang="zh-CN" sz="2400" dirty="0" smtClean="0">
                <a:ea typeface="宋体" pitchFamily="2" charset="-122"/>
              </a:rPr>
              <a:t>Obtain subnet </a:t>
            </a:r>
            <a:r>
              <a:rPr lang="en-US" altLang="zh-CN" sz="2400" dirty="0" err="1" smtClean="0">
                <a:ea typeface="宋体" pitchFamily="2" charset="-122"/>
              </a:rPr>
              <a:t>reachability</a:t>
            </a:r>
            <a:r>
              <a:rPr lang="en-US" altLang="zh-CN" sz="2400" dirty="0" smtClean="0">
                <a:ea typeface="宋体" pitchFamily="2" charset="-122"/>
              </a:rPr>
              <a:t> information from neighboring ASs.</a:t>
            </a:r>
          </a:p>
          <a:p>
            <a:pPr marL="800100" lvl="1" indent="-342900">
              <a:lnSpc>
                <a:spcPct val="90000"/>
              </a:lnSpc>
              <a:buFont typeface="ZapfDingbats" pitchFamily="82" charset="2"/>
              <a:buAutoNum type="arabicPeriod"/>
            </a:pPr>
            <a:r>
              <a:rPr lang="en-US" altLang="zh-CN" sz="2400" dirty="0" smtClean="0">
                <a:ea typeface="宋体" pitchFamily="2" charset="-122"/>
              </a:rPr>
              <a:t>Propagate the </a:t>
            </a:r>
            <a:r>
              <a:rPr lang="en-US" altLang="zh-CN" sz="2400" dirty="0" err="1" smtClean="0">
                <a:ea typeface="宋体" pitchFamily="2" charset="-122"/>
              </a:rPr>
              <a:t>reachability</a:t>
            </a:r>
            <a:r>
              <a:rPr lang="en-US" altLang="zh-CN" sz="2400" dirty="0" smtClean="0">
                <a:ea typeface="宋体" pitchFamily="2" charset="-122"/>
              </a:rPr>
              <a:t> information to all routers internal to the AS.</a:t>
            </a:r>
          </a:p>
          <a:p>
            <a:pPr marL="800100" lvl="1" indent="-342900">
              <a:lnSpc>
                <a:spcPct val="90000"/>
              </a:lnSpc>
              <a:buFont typeface="ZapfDingbats" pitchFamily="82" charset="2"/>
              <a:buAutoNum type="arabicPeriod"/>
            </a:pPr>
            <a:r>
              <a:rPr lang="en-US" altLang="zh-CN" sz="2400" dirty="0" smtClean="0">
                <a:ea typeface="宋体" pitchFamily="2" charset="-122"/>
              </a:rPr>
              <a:t>Determine “good” routes to subnets based on </a:t>
            </a:r>
            <a:r>
              <a:rPr lang="en-US" altLang="zh-CN" sz="2400" dirty="0" err="1" smtClean="0">
                <a:ea typeface="宋体" pitchFamily="2" charset="-122"/>
              </a:rPr>
              <a:t>reachability</a:t>
            </a:r>
            <a:r>
              <a:rPr lang="en-US" altLang="zh-CN" sz="2400" dirty="0" smtClean="0">
                <a:ea typeface="宋体" pitchFamily="2" charset="-122"/>
              </a:rPr>
              <a:t> information and policy.</a:t>
            </a:r>
          </a:p>
          <a:p>
            <a:pPr marL="381000" indent="-381000">
              <a:lnSpc>
                <a:spcPct val="90000"/>
              </a:lnSpc>
            </a:pPr>
            <a:r>
              <a:rPr lang="en-US" altLang="zh-CN" sz="2800" dirty="0" smtClean="0">
                <a:ea typeface="宋体" pitchFamily="2" charset="-122"/>
              </a:rPr>
              <a:t>Allows  a subnet to advertise its existence to rest of the Internet: </a:t>
            </a:r>
            <a:r>
              <a:rPr lang="en-US" altLang="zh-CN" sz="2800" i="1" dirty="0" smtClean="0">
                <a:solidFill>
                  <a:schemeClr val="accent2"/>
                </a:solidFill>
                <a:ea typeface="宋体" pitchFamily="2" charset="-122"/>
              </a:rPr>
              <a:t>“I am here”</a:t>
            </a:r>
            <a:endParaRPr lang="en-US" altLang="zh-CN" sz="2800" i="1" dirty="0">
              <a:solidFill>
                <a:schemeClr val="accent2"/>
              </a:solidFill>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43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90000"/>
              </a:lnSpc>
            </a:pPr>
            <a:r>
              <a:rPr lang="en-US" altLang="zh-CN" sz="2400" dirty="0" smtClean="0">
                <a:ea typeface="宋体" pitchFamily="2" charset="-122"/>
              </a:rPr>
              <a:t>Suppose AS A learns from the inter-AS protocol that subnet </a:t>
            </a:r>
            <a:r>
              <a:rPr lang="en-US" altLang="zh-CN" sz="2400" i="1" dirty="0" smtClean="0">
                <a:solidFill>
                  <a:srgbClr val="FF0000"/>
                </a:solidFill>
                <a:ea typeface="宋体" pitchFamily="2" charset="-122"/>
              </a:rPr>
              <a:t>x</a:t>
            </a:r>
            <a:r>
              <a:rPr lang="en-US" altLang="zh-CN" sz="2400" dirty="0" smtClean="0">
                <a:ea typeface="宋体" pitchFamily="2" charset="-122"/>
              </a:rPr>
              <a:t> is reachable from AS B (gateway </a:t>
            </a:r>
            <a:r>
              <a:rPr lang="en-US" altLang="zh-CN" sz="2400" dirty="0" err="1" smtClean="0">
                <a:ea typeface="宋体" pitchFamily="2" charset="-122"/>
              </a:rPr>
              <a:t>A.c</a:t>
            </a:r>
            <a:r>
              <a:rPr lang="en-US" altLang="zh-CN" sz="2400" dirty="0" smtClean="0">
                <a:ea typeface="宋体" pitchFamily="2" charset="-122"/>
              </a:rPr>
              <a:t>) but not from AS C.</a:t>
            </a:r>
          </a:p>
          <a:p>
            <a:pPr>
              <a:lnSpc>
                <a:spcPct val="90000"/>
              </a:lnSpc>
            </a:pPr>
            <a:r>
              <a:rPr lang="en-US" altLang="zh-CN" sz="2400" dirty="0" smtClean="0">
                <a:ea typeface="宋体" pitchFamily="2" charset="-122"/>
              </a:rPr>
              <a:t>Inter-AS protocol propagates </a:t>
            </a:r>
            <a:r>
              <a:rPr lang="en-US" altLang="zh-CN" sz="2400" dirty="0" err="1" smtClean="0">
                <a:ea typeface="宋体" pitchFamily="2" charset="-122"/>
              </a:rPr>
              <a:t>reachability</a:t>
            </a:r>
            <a:r>
              <a:rPr lang="en-US" altLang="zh-CN" sz="2400" dirty="0" smtClean="0">
                <a:ea typeface="宋体" pitchFamily="2" charset="-122"/>
              </a:rPr>
              <a:t> info to all internal routers.</a:t>
            </a:r>
          </a:p>
          <a:p>
            <a:pPr>
              <a:lnSpc>
                <a:spcPct val="90000"/>
              </a:lnSpc>
            </a:pPr>
            <a:r>
              <a:rPr lang="en-US" altLang="zh-CN" sz="2400" dirty="0" smtClean="0">
                <a:ea typeface="宋体" pitchFamily="2" charset="-122"/>
              </a:rPr>
              <a:t>Router </a:t>
            </a:r>
            <a:r>
              <a:rPr lang="en-US" altLang="zh-CN" sz="2400" b="1" dirty="0" smtClean="0">
                <a:ea typeface="宋体" pitchFamily="2" charset="-122"/>
              </a:rPr>
              <a:t>d</a:t>
            </a:r>
            <a:r>
              <a:rPr lang="en-US" altLang="zh-CN" sz="2400" dirty="0" smtClean="0">
                <a:ea typeface="宋体" pitchFamily="2" charset="-122"/>
              </a:rPr>
              <a:t> determines from intra-AS routing info that its interface </a:t>
            </a:r>
            <a:r>
              <a:rPr lang="en-US" altLang="zh-CN" sz="2400" i="1" dirty="0" smtClean="0">
                <a:solidFill>
                  <a:srgbClr val="FF0000"/>
                </a:solidFill>
                <a:ea typeface="宋体" pitchFamily="2" charset="-122"/>
              </a:rPr>
              <a:t>I</a:t>
            </a:r>
            <a:r>
              <a:rPr lang="en-US" altLang="zh-CN" sz="2400" dirty="0" smtClean="0">
                <a:ea typeface="宋体" pitchFamily="2" charset="-122"/>
              </a:rPr>
              <a:t>  is on the least cost path to </a:t>
            </a:r>
            <a:r>
              <a:rPr lang="en-US" altLang="zh-CN" sz="2400" b="1" dirty="0" smtClean="0">
                <a:ea typeface="宋体" pitchFamily="2" charset="-122"/>
              </a:rPr>
              <a:t>c</a:t>
            </a:r>
            <a:r>
              <a:rPr lang="en-US" altLang="zh-CN" sz="2400" dirty="0" smtClean="0">
                <a:ea typeface="宋体" pitchFamily="2" charset="-122"/>
              </a:rPr>
              <a:t>.</a:t>
            </a:r>
          </a:p>
          <a:p>
            <a:pPr>
              <a:lnSpc>
                <a:spcPct val="90000"/>
              </a:lnSpc>
            </a:pPr>
            <a:r>
              <a:rPr lang="en-US" altLang="zh-CN" sz="2400" dirty="0" smtClean="0">
                <a:ea typeface="宋体" pitchFamily="2" charset="-122"/>
              </a:rPr>
              <a:t>Puts in forwarding table entry </a:t>
            </a:r>
            <a:r>
              <a:rPr lang="en-US" altLang="zh-CN" sz="2400" i="1" dirty="0" smtClean="0">
                <a:solidFill>
                  <a:srgbClr val="FF0000"/>
                </a:solidFill>
                <a:ea typeface="宋体" pitchFamily="2" charset="-122"/>
              </a:rPr>
              <a:t>(x, I)</a:t>
            </a:r>
            <a:r>
              <a:rPr lang="en-US" altLang="zh-CN" sz="2400" i="1" dirty="0" smtClean="0">
                <a:ea typeface="宋体" pitchFamily="2" charset="-122"/>
              </a:rPr>
              <a:t>.</a:t>
            </a:r>
            <a:endParaRPr lang="en-US" altLang="zh-CN" sz="2400"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44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B7664D4-BAAE-4071-B1A8-9F2917C628A8}" type="slidenum">
              <a:rPr lang="en-US" altLang="zh-CN" smtClean="0"/>
              <a:pPr/>
              <a:t>4</a:t>
            </a:fld>
            <a:endParaRPr lang="en-US" altLang="zh-CN" smtClean="0"/>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And</a:t>
            </a:r>
            <a:r>
              <a:rPr lang="en-US" altLang="zh-CN" baseline="0" dirty="0" smtClean="0"/>
              <a:t> forwarding is </a:t>
            </a:r>
            <a:r>
              <a:rPr lang="en-US" sz="1200" b="0" i="0" kern="1200" dirty="0" smtClean="0">
                <a:solidFill>
                  <a:schemeClr val="tx1"/>
                </a:solidFill>
                <a:latin typeface="+mn-lt"/>
                <a:ea typeface="+mn-ea"/>
                <a:cs typeface="+mn-cs"/>
              </a:rPr>
              <a:t>the relaying of packets along a certain path,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from one network segment to another by nodes in a computer network.</a:t>
            </a:r>
            <a:endParaRPr lang="en-US" altLang="zh-CN"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90000"/>
              </a:lnSpc>
            </a:pPr>
            <a:r>
              <a:rPr lang="en-US" altLang="zh-CN" sz="2400" dirty="0" smtClean="0">
                <a:ea typeface="宋体" pitchFamily="2" charset="-122"/>
              </a:rPr>
              <a:t>Suppose AS A learns from the inter-AS protocol that subnet </a:t>
            </a:r>
            <a:r>
              <a:rPr lang="en-US" altLang="zh-CN" sz="2400" i="1" dirty="0" smtClean="0">
                <a:solidFill>
                  <a:srgbClr val="FF0000"/>
                </a:solidFill>
                <a:ea typeface="宋体" pitchFamily="2" charset="-122"/>
              </a:rPr>
              <a:t>x</a:t>
            </a:r>
            <a:r>
              <a:rPr lang="en-US" altLang="zh-CN" sz="2400" dirty="0" smtClean="0">
                <a:ea typeface="宋体" pitchFamily="2" charset="-122"/>
              </a:rPr>
              <a:t> is reachable from AS B (gateway </a:t>
            </a:r>
            <a:r>
              <a:rPr lang="en-US" altLang="zh-CN" sz="2400" dirty="0" err="1" smtClean="0">
                <a:ea typeface="宋体" pitchFamily="2" charset="-122"/>
              </a:rPr>
              <a:t>A.c</a:t>
            </a:r>
            <a:r>
              <a:rPr lang="en-US" altLang="zh-CN" sz="2400" dirty="0" smtClean="0">
                <a:ea typeface="宋体" pitchFamily="2" charset="-122"/>
              </a:rPr>
              <a:t>) but not from AS C.</a:t>
            </a:r>
          </a:p>
          <a:p>
            <a:pPr>
              <a:lnSpc>
                <a:spcPct val="90000"/>
              </a:lnSpc>
            </a:pPr>
            <a:r>
              <a:rPr lang="en-US" altLang="zh-CN" sz="2400" dirty="0" smtClean="0">
                <a:ea typeface="宋体" pitchFamily="2" charset="-122"/>
              </a:rPr>
              <a:t>Inter-AS protocol propagates </a:t>
            </a:r>
            <a:r>
              <a:rPr lang="en-US" altLang="zh-CN" sz="2400" dirty="0" err="1" smtClean="0">
                <a:ea typeface="宋体" pitchFamily="2" charset="-122"/>
              </a:rPr>
              <a:t>reachability</a:t>
            </a:r>
            <a:r>
              <a:rPr lang="en-US" altLang="zh-CN" sz="2400" dirty="0" smtClean="0">
                <a:ea typeface="宋体" pitchFamily="2" charset="-122"/>
              </a:rPr>
              <a:t> info to all internal routers.</a:t>
            </a:r>
          </a:p>
          <a:p>
            <a:pPr>
              <a:lnSpc>
                <a:spcPct val="90000"/>
              </a:lnSpc>
            </a:pPr>
            <a:r>
              <a:rPr lang="en-US" altLang="zh-CN" sz="2400" dirty="0" smtClean="0">
                <a:ea typeface="宋体" pitchFamily="2" charset="-122"/>
              </a:rPr>
              <a:t>Router </a:t>
            </a:r>
            <a:r>
              <a:rPr lang="en-US" altLang="zh-CN" sz="2400" b="1" dirty="0" smtClean="0">
                <a:ea typeface="宋体" pitchFamily="2" charset="-122"/>
              </a:rPr>
              <a:t>d</a:t>
            </a:r>
            <a:r>
              <a:rPr lang="en-US" altLang="zh-CN" sz="2400" dirty="0" smtClean="0">
                <a:ea typeface="宋体" pitchFamily="2" charset="-122"/>
              </a:rPr>
              <a:t> determines from intra-AS routing info that its interface </a:t>
            </a:r>
            <a:r>
              <a:rPr lang="en-US" altLang="zh-CN" sz="2400" i="1" dirty="0" smtClean="0">
                <a:solidFill>
                  <a:srgbClr val="FF0000"/>
                </a:solidFill>
                <a:ea typeface="宋体" pitchFamily="2" charset="-122"/>
              </a:rPr>
              <a:t>I</a:t>
            </a:r>
            <a:r>
              <a:rPr lang="en-US" altLang="zh-CN" sz="2400" dirty="0" smtClean="0">
                <a:ea typeface="宋体" pitchFamily="2" charset="-122"/>
              </a:rPr>
              <a:t>  is on the least cost path to </a:t>
            </a:r>
            <a:r>
              <a:rPr lang="en-US" altLang="zh-CN" sz="2400" b="1" dirty="0" smtClean="0">
                <a:ea typeface="宋体" pitchFamily="2" charset="-122"/>
              </a:rPr>
              <a:t>c</a:t>
            </a:r>
            <a:r>
              <a:rPr lang="en-US" altLang="zh-CN" sz="2400" dirty="0" smtClean="0">
                <a:ea typeface="宋体" pitchFamily="2" charset="-122"/>
              </a:rPr>
              <a:t>.</a:t>
            </a:r>
          </a:p>
          <a:p>
            <a:pPr>
              <a:lnSpc>
                <a:spcPct val="90000"/>
              </a:lnSpc>
            </a:pPr>
            <a:r>
              <a:rPr lang="en-US" altLang="zh-CN" sz="2400" smtClean="0">
                <a:ea typeface="宋体" pitchFamily="2" charset="-122"/>
              </a:rPr>
              <a:t>Puts in forwarding table entry </a:t>
            </a:r>
            <a:r>
              <a:rPr lang="en-US" altLang="zh-CN" sz="2400" i="1" smtClean="0">
                <a:solidFill>
                  <a:srgbClr val="FF0000"/>
                </a:solidFill>
                <a:ea typeface="宋体" pitchFamily="2" charset="-122"/>
              </a:rPr>
              <a:t>(x, I)</a:t>
            </a:r>
            <a:r>
              <a:rPr lang="en-US" altLang="zh-CN" sz="2400" i="1" smtClean="0">
                <a:ea typeface="宋体" pitchFamily="2" charset="-122"/>
              </a:rPr>
              <a:t>.</a:t>
            </a:r>
            <a:endParaRPr lang="en-US" altLang="zh-CN" sz="2400"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45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90000"/>
              </a:lnSpc>
            </a:pPr>
            <a:r>
              <a:rPr lang="en-US" altLang="zh-CN" sz="2400" dirty="0" smtClean="0">
                <a:ea typeface="宋体" pitchFamily="2" charset="-122"/>
              </a:rPr>
              <a:t>Suppose AS A learns from the inter-AS protocol that subnet </a:t>
            </a:r>
            <a:r>
              <a:rPr lang="en-US" altLang="zh-CN" sz="2400" i="1" dirty="0" smtClean="0">
                <a:solidFill>
                  <a:srgbClr val="FF0000"/>
                </a:solidFill>
                <a:ea typeface="宋体" pitchFamily="2" charset="-122"/>
              </a:rPr>
              <a:t>x</a:t>
            </a:r>
            <a:r>
              <a:rPr lang="en-US" altLang="zh-CN" sz="2400" dirty="0" smtClean="0">
                <a:ea typeface="宋体" pitchFamily="2" charset="-122"/>
              </a:rPr>
              <a:t> is reachable from AS B (gateway </a:t>
            </a:r>
            <a:r>
              <a:rPr lang="en-US" altLang="zh-CN" sz="2400" dirty="0" err="1" smtClean="0">
                <a:ea typeface="宋体" pitchFamily="2" charset="-122"/>
              </a:rPr>
              <a:t>A.c</a:t>
            </a:r>
            <a:r>
              <a:rPr lang="en-US" altLang="zh-CN" sz="2400" dirty="0" smtClean="0">
                <a:ea typeface="宋体" pitchFamily="2" charset="-122"/>
              </a:rPr>
              <a:t>) but not from AS C.</a:t>
            </a:r>
          </a:p>
          <a:p>
            <a:pPr>
              <a:lnSpc>
                <a:spcPct val="90000"/>
              </a:lnSpc>
            </a:pPr>
            <a:r>
              <a:rPr lang="en-US" altLang="zh-CN" sz="2400" dirty="0" smtClean="0">
                <a:ea typeface="宋体" pitchFamily="2" charset="-122"/>
              </a:rPr>
              <a:t>Inter-AS protocol propagates </a:t>
            </a:r>
            <a:r>
              <a:rPr lang="en-US" altLang="zh-CN" sz="2400" dirty="0" err="1" smtClean="0">
                <a:ea typeface="宋体" pitchFamily="2" charset="-122"/>
              </a:rPr>
              <a:t>reachability</a:t>
            </a:r>
            <a:r>
              <a:rPr lang="en-US" altLang="zh-CN" sz="2400" dirty="0" smtClean="0">
                <a:ea typeface="宋体" pitchFamily="2" charset="-122"/>
              </a:rPr>
              <a:t> info to all internal routers.</a:t>
            </a:r>
          </a:p>
          <a:p>
            <a:pPr>
              <a:lnSpc>
                <a:spcPct val="90000"/>
              </a:lnSpc>
            </a:pPr>
            <a:r>
              <a:rPr lang="en-US" altLang="zh-CN" sz="2400" dirty="0" smtClean="0">
                <a:ea typeface="宋体" pitchFamily="2" charset="-122"/>
              </a:rPr>
              <a:t>Router </a:t>
            </a:r>
            <a:r>
              <a:rPr lang="en-US" altLang="zh-CN" sz="2400" b="1" dirty="0" smtClean="0">
                <a:ea typeface="宋体" pitchFamily="2" charset="-122"/>
              </a:rPr>
              <a:t>d</a:t>
            </a:r>
            <a:r>
              <a:rPr lang="en-US" altLang="zh-CN" sz="2400" dirty="0" smtClean="0">
                <a:ea typeface="宋体" pitchFamily="2" charset="-122"/>
              </a:rPr>
              <a:t> determines from intra-AS routing info that its interface </a:t>
            </a:r>
            <a:r>
              <a:rPr lang="en-US" altLang="zh-CN" sz="2400" i="1" dirty="0" smtClean="0">
                <a:solidFill>
                  <a:srgbClr val="FF0000"/>
                </a:solidFill>
                <a:ea typeface="宋体" pitchFamily="2" charset="-122"/>
              </a:rPr>
              <a:t>I</a:t>
            </a:r>
            <a:r>
              <a:rPr lang="en-US" altLang="zh-CN" sz="2400" dirty="0" smtClean="0">
                <a:ea typeface="宋体" pitchFamily="2" charset="-122"/>
              </a:rPr>
              <a:t>  is on the least cost path to </a:t>
            </a:r>
            <a:r>
              <a:rPr lang="en-US" altLang="zh-CN" sz="2400" b="1" dirty="0" smtClean="0">
                <a:ea typeface="宋体" pitchFamily="2" charset="-122"/>
              </a:rPr>
              <a:t>c</a:t>
            </a:r>
            <a:r>
              <a:rPr lang="en-US" altLang="zh-CN" sz="2400" dirty="0" smtClean="0">
                <a:ea typeface="宋体" pitchFamily="2" charset="-122"/>
              </a:rPr>
              <a:t>.</a:t>
            </a:r>
          </a:p>
          <a:p>
            <a:pPr>
              <a:lnSpc>
                <a:spcPct val="90000"/>
              </a:lnSpc>
            </a:pPr>
            <a:r>
              <a:rPr lang="en-US" altLang="zh-CN" sz="2400" smtClean="0">
                <a:ea typeface="宋体" pitchFamily="2" charset="-122"/>
              </a:rPr>
              <a:t>Puts in forwarding table entry </a:t>
            </a:r>
            <a:r>
              <a:rPr lang="en-US" altLang="zh-CN" sz="2400" i="1" smtClean="0">
                <a:solidFill>
                  <a:srgbClr val="FF0000"/>
                </a:solidFill>
                <a:ea typeface="宋体" pitchFamily="2" charset="-122"/>
              </a:rPr>
              <a:t>(x, I)</a:t>
            </a:r>
            <a:r>
              <a:rPr lang="en-US" altLang="zh-CN" sz="2400" i="1" smtClean="0">
                <a:ea typeface="宋体" pitchFamily="2" charset="-122"/>
              </a:rPr>
              <a:t>.</a:t>
            </a:r>
            <a:endParaRPr lang="en-US" altLang="zh-CN" sz="2400"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46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90000"/>
              </a:lnSpc>
            </a:pPr>
            <a:r>
              <a:rPr lang="en-US" altLang="zh-CN" sz="2400" dirty="0" smtClean="0">
                <a:ea typeface="宋体" pitchFamily="2" charset="-122"/>
              </a:rPr>
              <a:t>Suppose AS A learns from the inter-AS protocol that subnet </a:t>
            </a:r>
            <a:r>
              <a:rPr lang="en-US" altLang="zh-CN" sz="2400" i="1" dirty="0" smtClean="0">
                <a:solidFill>
                  <a:srgbClr val="FF0000"/>
                </a:solidFill>
                <a:ea typeface="宋体" pitchFamily="2" charset="-122"/>
              </a:rPr>
              <a:t>x</a:t>
            </a:r>
            <a:r>
              <a:rPr lang="en-US" altLang="zh-CN" sz="2400" dirty="0" smtClean="0">
                <a:ea typeface="宋体" pitchFamily="2" charset="-122"/>
              </a:rPr>
              <a:t> is reachable from AS B (gateway </a:t>
            </a:r>
            <a:r>
              <a:rPr lang="en-US" altLang="zh-CN" sz="2400" dirty="0" err="1" smtClean="0">
                <a:ea typeface="宋体" pitchFamily="2" charset="-122"/>
              </a:rPr>
              <a:t>A.c</a:t>
            </a:r>
            <a:r>
              <a:rPr lang="en-US" altLang="zh-CN" sz="2400" dirty="0" smtClean="0">
                <a:ea typeface="宋体" pitchFamily="2" charset="-122"/>
              </a:rPr>
              <a:t>) but not from AS C.</a:t>
            </a:r>
          </a:p>
          <a:p>
            <a:pPr>
              <a:lnSpc>
                <a:spcPct val="90000"/>
              </a:lnSpc>
            </a:pPr>
            <a:r>
              <a:rPr lang="en-US" altLang="zh-CN" sz="2400" dirty="0" smtClean="0">
                <a:ea typeface="宋体" pitchFamily="2" charset="-122"/>
              </a:rPr>
              <a:t>Inter-AS protocol propagates </a:t>
            </a:r>
            <a:r>
              <a:rPr lang="en-US" altLang="zh-CN" sz="2400" dirty="0" err="1" smtClean="0">
                <a:ea typeface="宋体" pitchFamily="2" charset="-122"/>
              </a:rPr>
              <a:t>reachability</a:t>
            </a:r>
            <a:r>
              <a:rPr lang="en-US" altLang="zh-CN" sz="2400" dirty="0" smtClean="0">
                <a:ea typeface="宋体" pitchFamily="2" charset="-122"/>
              </a:rPr>
              <a:t> info to all internal routers.</a:t>
            </a:r>
          </a:p>
          <a:p>
            <a:pPr>
              <a:lnSpc>
                <a:spcPct val="90000"/>
              </a:lnSpc>
            </a:pPr>
            <a:r>
              <a:rPr lang="en-US" altLang="zh-CN" sz="2400" dirty="0" smtClean="0">
                <a:ea typeface="宋体" pitchFamily="2" charset="-122"/>
              </a:rPr>
              <a:t>Router </a:t>
            </a:r>
            <a:r>
              <a:rPr lang="en-US" altLang="zh-CN" sz="2400" b="1" dirty="0" smtClean="0">
                <a:ea typeface="宋体" pitchFamily="2" charset="-122"/>
              </a:rPr>
              <a:t>d</a:t>
            </a:r>
            <a:r>
              <a:rPr lang="en-US" altLang="zh-CN" sz="2400" dirty="0" smtClean="0">
                <a:ea typeface="宋体" pitchFamily="2" charset="-122"/>
              </a:rPr>
              <a:t> determines from intra-AS routing info that its interface </a:t>
            </a:r>
            <a:r>
              <a:rPr lang="en-US" altLang="zh-CN" sz="2400" i="1" dirty="0" smtClean="0">
                <a:solidFill>
                  <a:srgbClr val="FF0000"/>
                </a:solidFill>
                <a:ea typeface="宋体" pitchFamily="2" charset="-122"/>
              </a:rPr>
              <a:t>I</a:t>
            </a:r>
            <a:r>
              <a:rPr lang="en-US" altLang="zh-CN" sz="2400" dirty="0" smtClean="0">
                <a:ea typeface="宋体" pitchFamily="2" charset="-122"/>
              </a:rPr>
              <a:t>  is on the least cost path to </a:t>
            </a:r>
            <a:r>
              <a:rPr lang="en-US" altLang="zh-CN" sz="2400" b="1" dirty="0" smtClean="0">
                <a:ea typeface="宋体" pitchFamily="2" charset="-122"/>
              </a:rPr>
              <a:t>c</a:t>
            </a:r>
            <a:r>
              <a:rPr lang="en-US" altLang="zh-CN" sz="2400" dirty="0" smtClean="0">
                <a:ea typeface="宋体" pitchFamily="2" charset="-122"/>
              </a:rPr>
              <a:t>.</a:t>
            </a:r>
          </a:p>
          <a:p>
            <a:pPr>
              <a:lnSpc>
                <a:spcPct val="90000"/>
              </a:lnSpc>
            </a:pPr>
            <a:r>
              <a:rPr lang="en-US" altLang="zh-CN" sz="2400" smtClean="0">
                <a:ea typeface="宋体" pitchFamily="2" charset="-122"/>
              </a:rPr>
              <a:t>Puts in forwarding table entry </a:t>
            </a:r>
            <a:r>
              <a:rPr lang="en-US" altLang="zh-CN" sz="2400" i="1" smtClean="0">
                <a:solidFill>
                  <a:srgbClr val="FF0000"/>
                </a:solidFill>
                <a:ea typeface="宋体" pitchFamily="2" charset="-122"/>
              </a:rPr>
              <a:t>(x, I)</a:t>
            </a:r>
            <a:r>
              <a:rPr lang="en-US" altLang="zh-CN" sz="2400" i="1" smtClean="0">
                <a:ea typeface="宋体" pitchFamily="2" charset="-122"/>
              </a:rPr>
              <a:t>.</a:t>
            </a:r>
            <a:endParaRPr lang="en-US" altLang="zh-CN" sz="2400" dirty="0">
              <a:ea typeface="宋体" pitchFamily="2" charset="-122"/>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47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90000"/>
              </a:lnSpc>
            </a:pPr>
            <a:r>
              <a:rPr lang="en-US" altLang="zh-CN" sz="1200" dirty="0" smtClean="0">
                <a:ea typeface="宋体" pitchFamily="2" charset="-122"/>
              </a:rPr>
              <a:t>With </a:t>
            </a:r>
            <a:r>
              <a:rPr lang="en-US" altLang="zh-CN" sz="1200" dirty="0" err="1" smtClean="0">
                <a:ea typeface="宋体" pitchFamily="2" charset="-122"/>
              </a:rPr>
              <a:t>eBGP</a:t>
            </a:r>
            <a:r>
              <a:rPr lang="en-US" altLang="zh-CN" sz="1200" dirty="0" smtClean="0">
                <a:ea typeface="宋体" pitchFamily="2" charset="-122"/>
              </a:rPr>
              <a:t> session between 3a and 1c, AS3 sends prefix </a:t>
            </a:r>
            <a:r>
              <a:rPr lang="en-US" altLang="zh-CN" sz="1200" dirty="0" err="1" smtClean="0">
                <a:ea typeface="宋体" pitchFamily="2" charset="-122"/>
              </a:rPr>
              <a:t>reachability</a:t>
            </a:r>
            <a:r>
              <a:rPr lang="en-US" altLang="zh-CN" sz="1200" dirty="0" smtClean="0">
                <a:ea typeface="宋体" pitchFamily="2" charset="-122"/>
              </a:rPr>
              <a:t> info to AS1.</a:t>
            </a:r>
          </a:p>
          <a:p>
            <a:pPr>
              <a:lnSpc>
                <a:spcPct val="90000"/>
              </a:lnSpc>
            </a:pPr>
            <a:r>
              <a:rPr lang="en-US" altLang="zh-CN" sz="1200" dirty="0" smtClean="0">
                <a:ea typeface="宋体" pitchFamily="2" charset="-122"/>
              </a:rPr>
              <a:t>1c can then use </a:t>
            </a:r>
            <a:r>
              <a:rPr lang="en-US" altLang="zh-CN" sz="1200" dirty="0" err="1" smtClean="0">
                <a:ea typeface="宋体" pitchFamily="2" charset="-122"/>
              </a:rPr>
              <a:t>iBGP</a:t>
            </a:r>
            <a:r>
              <a:rPr lang="en-US" altLang="zh-CN" sz="1200" dirty="0" smtClean="0">
                <a:ea typeface="宋体" pitchFamily="2" charset="-122"/>
              </a:rPr>
              <a:t> to distribute this new prefix reach info to all routers in AS1</a:t>
            </a:r>
          </a:p>
          <a:p>
            <a:pPr>
              <a:lnSpc>
                <a:spcPct val="90000"/>
              </a:lnSpc>
            </a:pPr>
            <a:r>
              <a:rPr lang="en-US" altLang="zh-CN" sz="1200" dirty="0" smtClean="0">
                <a:ea typeface="宋体" pitchFamily="2" charset="-122"/>
              </a:rPr>
              <a:t>1b can then re-advertise the new reach info to AS2 over the 1b-to-2a </a:t>
            </a:r>
            <a:r>
              <a:rPr lang="en-US" altLang="zh-CN" sz="1200" dirty="0" err="1" smtClean="0">
                <a:ea typeface="宋体" pitchFamily="2" charset="-122"/>
              </a:rPr>
              <a:t>eBGP</a:t>
            </a:r>
            <a:r>
              <a:rPr lang="en-US" altLang="zh-CN" sz="1200" dirty="0" smtClean="0">
                <a:ea typeface="宋体" pitchFamily="2" charset="-122"/>
              </a:rPr>
              <a:t> session</a:t>
            </a:r>
          </a:p>
          <a:p>
            <a:pPr>
              <a:lnSpc>
                <a:spcPct val="90000"/>
              </a:lnSpc>
            </a:pPr>
            <a:r>
              <a:rPr lang="en-US" altLang="zh-CN" sz="1200" dirty="0" smtClean="0">
                <a:ea typeface="宋体" pitchFamily="2" charset="-122"/>
              </a:rPr>
              <a:t>When router learns about a new prefix, it creates an entry for the prefix in its forwarding table.</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48</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90000"/>
              </a:lnSpc>
            </a:pPr>
            <a:r>
              <a:rPr lang="en-US" altLang="zh-CN" sz="1200" dirty="0" smtClean="0">
                <a:ea typeface="宋体" pitchFamily="2" charset="-122"/>
              </a:rPr>
              <a:t>With </a:t>
            </a:r>
            <a:r>
              <a:rPr lang="en-US" altLang="zh-CN" sz="1200" dirty="0" err="1" smtClean="0">
                <a:ea typeface="宋体" pitchFamily="2" charset="-122"/>
              </a:rPr>
              <a:t>eBGP</a:t>
            </a:r>
            <a:r>
              <a:rPr lang="en-US" altLang="zh-CN" sz="1200" dirty="0" smtClean="0">
                <a:ea typeface="宋体" pitchFamily="2" charset="-122"/>
              </a:rPr>
              <a:t> session between 3a and 1c, AS3 sends prefix </a:t>
            </a:r>
            <a:r>
              <a:rPr lang="en-US" altLang="zh-CN" sz="1200" dirty="0" err="1" smtClean="0">
                <a:ea typeface="宋体" pitchFamily="2" charset="-122"/>
              </a:rPr>
              <a:t>reachability</a:t>
            </a:r>
            <a:r>
              <a:rPr lang="en-US" altLang="zh-CN" sz="1200" dirty="0" smtClean="0">
                <a:ea typeface="宋体" pitchFamily="2" charset="-122"/>
              </a:rPr>
              <a:t> info to AS1.</a:t>
            </a:r>
          </a:p>
          <a:p>
            <a:pPr>
              <a:lnSpc>
                <a:spcPct val="90000"/>
              </a:lnSpc>
            </a:pPr>
            <a:r>
              <a:rPr lang="en-US" altLang="zh-CN" sz="1200" dirty="0" smtClean="0">
                <a:ea typeface="宋体" pitchFamily="2" charset="-122"/>
              </a:rPr>
              <a:t>1c can then use </a:t>
            </a:r>
            <a:r>
              <a:rPr lang="en-US" altLang="zh-CN" sz="1200" dirty="0" err="1" smtClean="0">
                <a:ea typeface="宋体" pitchFamily="2" charset="-122"/>
              </a:rPr>
              <a:t>iBGP</a:t>
            </a:r>
            <a:r>
              <a:rPr lang="en-US" altLang="zh-CN" sz="1200" dirty="0" smtClean="0">
                <a:ea typeface="宋体" pitchFamily="2" charset="-122"/>
              </a:rPr>
              <a:t> to distribute this new prefix reach info to all routers in AS1</a:t>
            </a:r>
          </a:p>
          <a:p>
            <a:pPr>
              <a:lnSpc>
                <a:spcPct val="90000"/>
              </a:lnSpc>
            </a:pPr>
            <a:r>
              <a:rPr lang="en-US" altLang="zh-CN" sz="1200" dirty="0" smtClean="0">
                <a:ea typeface="宋体" pitchFamily="2" charset="-122"/>
              </a:rPr>
              <a:t>1b can then re-advertise the new reach info to AS2 over the 1b-to-2a </a:t>
            </a:r>
            <a:r>
              <a:rPr lang="en-US" altLang="zh-CN" sz="1200" dirty="0" err="1" smtClean="0">
                <a:ea typeface="宋体" pitchFamily="2" charset="-122"/>
              </a:rPr>
              <a:t>eBGP</a:t>
            </a:r>
            <a:r>
              <a:rPr lang="en-US" altLang="zh-CN" sz="1200" dirty="0" smtClean="0">
                <a:ea typeface="宋体" pitchFamily="2" charset="-122"/>
              </a:rPr>
              <a:t> session</a:t>
            </a:r>
          </a:p>
          <a:p>
            <a:pPr>
              <a:lnSpc>
                <a:spcPct val="90000"/>
              </a:lnSpc>
            </a:pPr>
            <a:r>
              <a:rPr lang="en-US" altLang="zh-CN" sz="1200" dirty="0" smtClean="0">
                <a:ea typeface="宋体" pitchFamily="2" charset="-122"/>
              </a:rPr>
              <a:t>When router learns about a new prefix, it creates an entry for the prefix in its forwarding table.</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49</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90000"/>
              </a:lnSpc>
            </a:pPr>
            <a:r>
              <a:rPr lang="en-US" altLang="zh-CN" sz="1200" dirty="0" smtClean="0">
                <a:ea typeface="宋体" pitchFamily="2" charset="-122"/>
              </a:rPr>
              <a:t>With </a:t>
            </a:r>
            <a:r>
              <a:rPr lang="en-US" altLang="zh-CN" sz="1200" dirty="0" err="1" smtClean="0">
                <a:ea typeface="宋体" pitchFamily="2" charset="-122"/>
              </a:rPr>
              <a:t>eBGP</a:t>
            </a:r>
            <a:r>
              <a:rPr lang="en-US" altLang="zh-CN" sz="1200" dirty="0" smtClean="0">
                <a:ea typeface="宋体" pitchFamily="2" charset="-122"/>
              </a:rPr>
              <a:t> session between 3a and 1c, AS3 sends prefix </a:t>
            </a:r>
            <a:r>
              <a:rPr lang="en-US" altLang="zh-CN" sz="1200" dirty="0" err="1" smtClean="0">
                <a:ea typeface="宋体" pitchFamily="2" charset="-122"/>
              </a:rPr>
              <a:t>reachability</a:t>
            </a:r>
            <a:r>
              <a:rPr lang="en-US" altLang="zh-CN" sz="1200" dirty="0" smtClean="0">
                <a:ea typeface="宋体" pitchFamily="2" charset="-122"/>
              </a:rPr>
              <a:t> info to AS1.</a:t>
            </a:r>
          </a:p>
          <a:p>
            <a:pPr>
              <a:lnSpc>
                <a:spcPct val="90000"/>
              </a:lnSpc>
            </a:pPr>
            <a:r>
              <a:rPr lang="en-US" altLang="zh-CN" sz="1200" dirty="0" smtClean="0">
                <a:ea typeface="宋体" pitchFamily="2" charset="-122"/>
              </a:rPr>
              <a:t>1c can then use </a:t>
            </a:r>
            <a:r>
              <a:rPr lang="en-US" altLang="zh-CN" sz="1200" dirty="0" err="1" smtClean="0">
                <a:ea typeface="宋体" pitchFamily="2" charset="-122"/>
              </a:rPr>
              <a:t>iBGP</a:t>
            </a:r>
            <a:r>
              <a:rPr lang="en-US" altLang="zh-CN" sz="1200" dirty="0" smtClean="0">
                <a:ea typeface="宋体" pitchFamily="2" charset="-122"/>
              </a:rPr>
              <a:t> to distribute this new prefix reach info to all routers in AS1</a:t>
            </a:r>
          </a:p>
          <a:p>
            <a:pPr>
              <a:lnSpc>
                <a:spcPct val="90000"/>
              </a:lnSpc>
            </a:pPr>
            <a:r>
              <a:rPr lang="en-US" altLang="zh-CN" sz="1200" dirty="0" smtClean="0">
                <a:ea typeface="宋体" pitchFamily="2" charset="-122"/>
              </a:rPr>
              <a:t>1b can then re-advertise the new reach info to AS2 over the 1b-to-2a </a:t>
            </a:r>
            <a:r>
              <a:rPr lang="en-US" altLang="zh-CN" sz="1200" dirty="0" err="1" smtClean="0">
                <a:ea typeface="宋体" pitchFamily="2" charset="-122"/>
              </a:rPr>
              <a:t>eBGP</a:t>
            </a:r>
            <a:r>
              <a:rPr lang="en-US" altLang="zh-CN" sz="1200" dirty="0" smtClean="0">
                <a:ea typeface="宋体" pitchFamily="2" charset="-122"/>
              </a:rPr>
              <a:t> session</a:t>
            </a:r>
          </a:p>
          <a:p>
            <a:pPr>
              <a:lnSpc>
                <a:spcPct val="90000"/>
              </a:lnSpc>
            </a:pPr>
            <a:r>
              <a:rPr lang="en-US" altLang="zh-CN" sz="1200" dirty="0" smtClean="0">
                <a:ea typeface="宋体" pitchFamily="2" charset="-122"/>
              </a:rPr>
              <a:t>When router learns about a new prefix, it creates an entry for the prefix in its forwarding table.</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50</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90000"/>
              </a:lnSpc>
            </a:pPr>
            <a:r>
              <a:rPr lang="en-US" altLang="zh-CN" sz="1200" dirty="0" smtClean="0">
                <a:ea typeface="宋体" pitchFamily="2" charset="-122"/>
              </a:rPr>
              <a:t>With </a:t>
            </a:r>
            <a:r>
              <a:rPr lang="en-US" altLang="zh-CN" sz="1200" dirty="0" err="1" smtClean="0">
                <a:ea typeface="宋体" pitchFamily="2" charset="-122"/>
              </a:rPr>
              <a:t>eBGP</a:t>
            </a:r>
            <a:r>
              <a:rPr lang="en-US" altLang="zh-CN" sz="1200" dirty="0" smtClean="0">
                <a:ea typeface="宋体" pitchFamily="2" charset="-122"/>
              </a:rPr>
              <a:t> session between 3a and 1c, AS3 sends prefix </a:t>
            </a:r>
            <a:r>
              <a:rPr lang="en-US" altLang="zh-CN" sz="1200" dirty="0" err="1" smtClean="0">
                <a:ea typeface="宋体" pitchFamily="2" charset="-122"/>
              </a:rPr>
              <a:t>reachability</a:t>
            </a:r>
            <a:r>
              <a:rPr lang="en-US" altLang="zh-CN" sz="1200" dirty="0" smtClean="0">
                <a:ea typeface="宋体" pitchFamily="2" charset="-122"/>
              </a:rPr>
              <a:t> info to AS1.</a:t>
            </a:r>
          </a:p>
          <a:p>
            <a:pPr>
              <a:lnSpc>
                <a:spcPct val="90000"/>
              </a:lnSpc>
            </a:pPr>
            <a:r>
              <a:rPr lang="en-US" altLang="zh-CN" sz="1200" dirty="0" smtClean="0">
                <a:ea typeface="宋体" pitchFamily="2" charset="-122"/>
              </a:rPr>
              <a:t>1c can then use </a:t>
            </a:r>
            <a:r>
              <a:rPr lang="en-US" altLang="zh-CN" sz="1200" dirty="0" err="1" smtClean="0">
                <a:ea typeface="宋体" pitchFamily="2" charset="-122"/>
              </a:rPr>
              <a:t>iBGP</a:t>
            </a:r>
            <a:r>
              <a:rPr lang="en-US" altLang="zh-CN" sz="1200" dirty="0" smtClean="0">
                <a:ea typeface="宋体" pitchFamily="2" charset="-122"/>
              </a:rPr>
              <a:t> to distribute this new prefix reach info to all routers in AS1</a:t>
            </a:r>
          </a:p>
          <a:p>
            <a:pPr>
              <a:lnSpc>
                <a:spcPct val="90000"/>
              </a:lnSpc>
            </a:pPr>
            <a:r>
              <a:rPr lang="en-US" altLang="zh-CN" sz="1200" dirty="0" smtClean="0">
                <a:ea typeface="宋体" pitchFamily="2" charset="-122"/>
              </a:rPr>
              <a:t>1b can then re-advertise the new reach info to AS2 over the 1b-to-2a </a:t>
            </a:r>
            <a:r>
              <a:rPr lang="en-US" altLang="zh-CN" sz="1200" dirty="0" err="1" smtClean="0">
                <a:ea typeface="宋体" pitchFamily="2" charset="-122"/>
              </a:rPr>
              <a:t>eBGP</a:t>
            </a:r>
            <a:r>
              <a:rPr lang="en-US" altLang="zh-CN" sz="1200" dirty="0" smtClean="0">
                <a:ea typeface="宋体" pitchFamily="2" charset="-122"/>
              </a:rPr>
              <a:t> session</a:t>
            </a:r>
          </a:p>
          <a:p>
            <a:pPr>
              <a:lnSpc>
                <a:spcPct val="90000"/>
              </a:lnSpc>
            </a:pPr>
            <a:r>
              <a:rPr lang="en-US" altLang="zh-CN" sz="1200" dirty="0" smtClean="0">
                <a:ea typeface="宋体" pitchFamily="2" charset="-122"/>
              </a:rPr>
              <a:t>When router learns about a new prefix, it creates an entry for the prefix in its forwarding table.</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51</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110000"/>
              </a:lnSpc>
            </a:pPr>
            <a:r>
              <a:rPr lang="en-US" altLang="zh-CN" sz="3200" dirty="0" smtClean="0">
                <a:latin typeface="Times New Roman" pitchFamily="18" charset="0"/>
              </a:rPr>
              <a:t>A,B,C are </a:t>
            </a:r>
            <a:r>
              <a:rPr lang="en-US" altLang="zh-CN" sz="3200" dirty="0" smtClean="0">
                <a:solidFill>
                  <a:srgbClr val="FF0000"/>
                </a:solidFill>
                <a:latin typeface="Times New Roman" pitchFamily="18" charset="0"/>
              </a:rPr>
              <a:t>provider networks</a:t>
            </a:r>
          </a:p>
          <a:p>
            <a:pPr>
              <a:lnSpc>
                <a:spcPct val="110000"/>
              </a:lnSpc>
            </a:pPr>
            <a:r>
              <a:rPr lang="en-US" altLang="zh-CN" sz="3200" dirty="0" smtClean="0">
                <a:latin typeface="Times New Roman" pitchFamily="18" charset="0"/>
              </a:rPr>
              <a:t>X,W,Y are customers (of provider networks)</a:t>
            </a:r>
          </a:p>
          <a:p>
            <a:pPr>
              <a:lnSpc>
                <a:spcPct val="110000"/>
              </a:lnSpc>
            </a:pPr>
            <a:r>
              <a:rPr lang="en-US" altLang="zh-CN" sz="3200" dirty="0" smtClean="0">
                <a:latin typeface="Times New Roman" pitchFamily="18" charset="0"/>
              </a:rPr>
              <a:t>X is </a:t>
            </a:r>
            <a:r>
              <a:rPr lang="en-US" altLang="zh-CN" sz="3200" dirty="0" smtClean="0">
                <a:solidFill>
                  <a:srgbClr val="FF0000"/>
                </a:solidFill>
                <a:latin typeface="Times New Roman" pitchFamily="18" charset="0"/>
              </a:rPr>
              <a:t>dual-homed:</a:t>
            </a:r>
            <a:r>
              <a:rPr lang="en-US" altLang="zh-CN" sz="3200" dirty="0" smtClean="0">
                <a:latin typeface="Times New Roman" pitchFamily="18" charset="0"/>
              </a:rPr>
              <a:t> attached to two networks</a:t>
            </a:r>
          </a:p>
          <a:p>
            <a:pPr lvl="1">
              <a:lnSpc>
                <a:spcPct val="110000"/>
              </a:lnSpc>
            </a:pPr>
            <a:r>
              <a:rPr lang="en-US" altLang="zh-CN" sz="2800" dirty="0" smtClean="0">
                <a:latin typeface="Times New Roman" pitchFamily="18" charset="0"/>
              </a:rPr>
              <a:t>X does not want to route from B via X to C</a:t>
            </a:r>
          </a:p>
          <a:p>
            <a:pPr lvl="1">
              <a:lnSpc>
                <a:spcPct val="110000"/>
              </a:lnSpc>
            </a:pPr>
            <a:r>
              <a:rPr lang="en-US" altLang="zh-CN" sz="2800" dirty="0" smtClean="0">
                <a:latin typeface="Times New Roman" pitchFamily="18" charset="0"/>
              </a:rPr>
              <a:t>.. so X will not advertise to B a route to C</a:t>
            </a:r>
            <a:endParaRPr lang="en-US" altLang="zh-CN" sz="3200" dirty="0" smtClean="0">
              <a:latin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52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110000"/>
              </a:lnSpc>
            </a:pPr>
            <a:r>
              <a:rPr lang="en-US" altLang="zh-CN" sz="3200" dirty="0" smtClean="0">
                <a:latin typeface="Times New Roman" pitchFamily="18" charset="0"/>
              </a:rPr>
              <a:t>A,B,C are </a:t>
            </a:r>
            <a:r>
              <a:rPr lang="en-US" altLang="zh-CN" sz="3200" dirty="0" smtClean="0">
                <a:solidFill>
                  <a:srgbClr val="FF0000"/>
                </a:solidFill>
                <a:latin typeface="Times New Roman" pitchFamily="18" charset="0"/>
              </a:rPr>
              <a:t>provider networks</a:t>
            </a:r>
          </a:p>
          <a:p>
            <a:pPr>
              <a:lnSpc>
                <a:spcPct val="110000"/>
              </a:lnSpc>
            </a:pPr>
            <a:r>
              <a:rPr lang="en-US" altLang="zh-CN" sz="3200" dirty="0" smtClean="0">
                <a:latin typeface="Times New Roman" pitchFamily="18" charset="0"/>
              </a:rPr>
              <a:t>X,W,Y are customers (of provider networks)</a:t>
            </a:r>
          </a:p>
          <a:p>
            <a:pPr>
              <a:lnSpc>
                <a:spcPct val="110000"/>
              </a:lnSpc>
            </a:pPr>
            <a:r>
              <a:rPr lang="en-US" altLang="zh-CN" sz="3200" dirty="0" smtClean="0">
                <a:latin typeface="Times New Roman" pitchFamily="18" charset="0"/>
              </a:rPr>
              <a:t>X is </a:t>
            </a:r>
            <a:r>
              <a:rPr lang="en-US" altLang="zh-CN" sz="3200" dirty="0" smtClean="0">
                <a:solidFill>
                  <a:srgbClr val="FF0000"/>
                </a:solidFill>
                <a:latin typeface="Times New Roman" pitchFamily="18" charset="0"/>
              </a:rPr>
              <a:t>dual-homed:</a:t>
            </a:r>
            <a:r>
              <a:rPr lang="en-US" altLang="zh-CN" sz="3200" dirty="0" smtClean="0">
                <a:latin typeface="Times New Roman" pitchFamily="18" charset="0"/>
              </a:rPr>
              <a:t> attached to two networks</a:t>
            </a:r>
          </a:p>
          <a:p>
            <a:pPr lvl="1">
              <a:lnSpc>
                <a:spcPct val="110000"/>
              </a:lnSpc>
            </a:pPr>
            <a:r>
              <a:rPr lang="en-US" altLang="zh-CN" sz="2800" dirty="0" smtClean="0">
                <a:latin typeface="Times New Roman" pitchFamily="18" charset="0"/>
              </a:rPr>
              <a:t>X does not want to route from B via X to C</a:t>
            </a:r>
          </a:p>
          <a:p>
            <a:pPr lvl="1">
              <a:lnSpc>
                <a:spcPct val="110000"/>
              </a:lnSpc>
            </a:pPr>
            <a:r>
              <a:rPr lang="en-US" altLang="zh-CN" sz="2800" dirty="0" smtClean="0">
                <a:latin typeface="Times New Roman" pitchFamily="18" charset="0"/>
              </a:rPr>
              <a:t>.. so X will not advertise to B a route to C</a:t>
            </a:r>
            <a:endParaRPr lang="en-US" altLang="zh-CN" sz="3200" dirty="0" smtClean="0">
              <a:latin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53</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110000"/>
              </a:lnSpc>
            </a:pPr>
            <a:r>
              <a:rPr lang="en-US" altLang="zh-CN" sz="3200" dirty="0" smtClean="0">
                <a:latin typeface="Times New Roman" pitchFamily="18" charset="0"/>
              </a:rPr>
              <a:t>A,B,C are </a:t>
            </a:r>
            <a:r>
              <a:rPr lang="en-US" altLang="zh-CN" sz="3200" dirty="0" smtClean="0">
                <a:solidFill>
                  <a:srgbClr val="FF0000"/>
                </a:solidFill>
                <a:latin typeface="Times New Roman" pitchFamily="18" charset="0"/>
              </a:rPr>
              <a:t>provider networks</a:t>
            </a:r>
          </a:p>
          <a:p>
            <a:pPr>
              <a:lnSpc>
                <a:spcPct val="110000"/>
              </a:lnSpc>
            </a:pPr>
            <a:r>
              <a:rPr lang="en-US" altLang="zh-CN" sz="3200" dirty="0" smtClean="0">
                <a:latin typeface="Times New Roman" pitchFamily="18" charset="0"/>
              </a:rPr>
              <a:t>X,W,Y are customers (of provider networks)</a:t>
            </a:r>
          </a:p>
          <a:p>
            <a:pPr>
              <a:lnSpc>
                <a:spcPct val="110000"/>
              </a:lnSpc>
            </a:pPr>
            <a:r>
              <a:rPr lang="en-US" altLang="zh-CN" sz="3200" dirty="0" smtClean="0">
                <a:latin typeface="Times New Roman" pitchFamily="18" charset="0"/>
              </a:rPr>
              <a:t>X is </a:t>
            </a:r>
            <a:r>
              <a:rPr lang="en-US" altLang="zh-CN" sz="3200" dirty="0" smtClean="0">
                <a:solidFill>
                  <a:srgbClr val="FF0000"/>
                </a:solidFill>
                <a:latin typeface="Times New Roman" pitchFamily="18" charset="0"/>
              </a:rPr>
              <a:t>dual-homed:</a:t>
            </a:r>
            <a:r>
              <a:rPr lang="en-US" altLang="zh-CN" sz="3200" dirty="0" smtClean="0">
                <a:latin typeface="Times New Roman" pitchFamily="18" charset="0"/>
              </a:rPr>
              <a:t> attached to two networks</a:t>
            </a:r>
          </a:p>
          <a:p>
            <a:pPr lvl="1">
              <a:lnSpc>
                <a:spcPct val="110000"/>
              </a:lnSpc>
            </a:pPr>
            <a:r>
              <a:rPr lang="en-US" altLang="zh-CN" sz="2800" dirty="0" smtClean="0">
                <a:latin typeface="Times New Roman" pitchFamily="18" charset="0"/>
              </a:rPr>
              <a:t>X does not want to route from B via X to C</a:t>
            </a:r>
          </a:p>
          <a:p>
            <a:pPr lvl="1">
              <a:lnSpc>
                <a:spcPct val="110000"/>
              </a:lnSpc>
            </a:pPr>
            <a:r>
              <a:rPr lang="en-US" altLang="zh-CN" sz="2800" dirty="0" smtClean="0">
                <a:latin typeface="Times New Roman" pitchFamily="18" charset="0"/>
              </a:rPr>
              <a:t>.. </a:t>
            </a:r>
            <a:r>
              <a:rPr lang="en-US" altLang="zh-CN" sz="2800" smtClean="0">
                <a:latin typeface="Times New Roman" pitchFamily="18" charset="0"/>
              </a:rPr>
              <a:t>so X will not advertise to B a route to C</a:t>
            </a:r>
            <a:endParaRPr lang="en-US" altLang="zh-CN" sz="3200" smtClean="0">
              <a:latin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54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B7664D4-BAAE-4071-B1A8-9F2917C628A8}" type="slidenum">
              <a:rPr lang="en-US" altLang="zh-CN" smtClean="0"/>
              <a:pPr/>
              <a:t>5</a:t>
            </a:fld>
            <a:endParaRPr lang="en-US" altLang="zh-CN" smtClean="0"/>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Let’s first start with secure</a:t>
            </a:r>
            <a:r>
              <a:rPr lang="en-US" altLang="zh-CN" baseline="0" dirty="0" smtClean="0"/>
              <a:t> routing.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Discussions to be covered include routing’s working principles, vulnerabilities, and security solutions.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sz="2800" dirty="0" smtClean="0"/>
              <a:t>A advertises to B the path AW </a:t>
            </a:r>
          </a:p>
          <a:p>
            <a:r>
              <a:rPr lang="en-US" altLang="zh-CN" sz="2800" dirty="0" smtClean="0"/>
              <a:t>B advertises to X the path BAW </a:t>
            </a:r>
            <a:endParaRPr lang="en-US" altLang="zh-CN" sz="2800" dirty="0" smtClean="0">
              <a:solidFill>
                <a:srgbClr val="FF0000"/>
              </a:solidFill>
            </a:endParaRPr>
          </a:p>
          <a:p>
            <a:r>
              <a:rPr lang="en-US" altLang="zh-CN" sz="2800" dirty="0" smtClean="0"/>
              <a:t>Should B advertise to C the path BAW?</a:t>
            </a:r>
          </a:p>
          <a:p>
            <a:pPr lvl="1"/>
            <a:r>
              <a:rPr lang="en-US" altLang="zh-CN" dirty="0" smtClean="0"/>
              <a:t>No way! B gets no “revenue” for routing CBAW since neither W nor C are B’s customers </a:t>
            </a:r>
          </a:p>
          <a:p>
            <a:pPr lvl="1"/>
            <a:r>
              <a:rPr lang="en-US" altLang="zh-CN" dirty="0" smtClean="0"/>
              <a:t>B wants to force C to route to w via A</a:t>
            </a:r>
          </a:p>
          <a:p>
            <a:pPr lvl="1"/>
            <a:r>
              <a:rPr lang="en-US" altLang="zh-CN" dirty="0" smtClean="0"/>
              <a:t>B wants to route </a:t>
            </a:r>
            <a:r>
              <a:rPr lang="en-US" altLang="zh-CN" i="1" dirty="0" smtClean="0">
                <a:solidFill>
                  <a:srgbClr val="FF0000"/>
                </a:solidFill>
              </a:rPr>
              <a:t>only </a:t>
            </a:r>
            <a:r>
              <a:rPr lang="en-US" altLang="zh-CN" dirty="0" smtClean="0"/>
              <a:t>to/from its customers!</a:t>
            </a: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55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sz="2800" dirty="0" smtClean="0"/>
              <a:t>A advertises to B the path AW </a:t>
            </a:r>
          </a:p>
          <a:p>
            <a:r>
              <a:rPr lang="en-US" altLang="zh-CN" sz="2800" dirty="0" smtClean="0"/>
              <a:t>B advertises to X the path BAW </a:t>
            </a:r>
            <a:endParaRPr lang="en-US" altLang="zh-CN" sz="2800" dirty="0" smtClean="0">
              <a:solidFill>
                <a:srgbClr val="FF0000"/>
              </a:solidFill>
            </a:endParaRPr>
          </a:p>
          <a:p>
            <a:r>
              <a:rPr lang="en-US" altLang="zh-CN" sz="2800" dirty="0" smtClean="0"/>
              <a:t>Should B advertise to C the path BAW?</a:t>
            </a:r>
          </a:p>
          <a:p>
            <a:pPr lvl="1"/>
            <a:r>
              <a:rPr lang="en-US" altLang="zh-CN" dirty="0" smtClean="0"/>
              <a:t>No way! B gets no “revenue” for routing CBAW since neither W nor C are B’s customers </a:t>
            </a:r>
          </a:p>
          <a:p>
            <a:pPr lvl="1"/>
            <a:r>
              <a:rPr lang="en-US" altLang="zh-CN" dirty="0" smtClean="0"/>
              <a:t>B wants to force C to route to w via A</a:t>
            </a:r>
          </a:p>
          <a:p>
            <a:pPr lvl="1"/>
            <a:r>
              <a:rPr lang="en-US" altLang="zh-CN" dirty="0" smtClean="0"/>
              <a:t>B wants to route </a:t>
            </a:r>
            <a:r>
              <a:rPr lang="en-US" altLang="zh-CN" i="1" dirty="0" smtClean="0">
                <a:solidFill>
                  <a:srgbClr val="FF0000"/>
                </a:solidFill>
              </a:rPr>
              <a:t>only </a:t>
            </a:r>
            <a:r>
              <a:rPr lang="en-US" altLang="zh-CN" dirty="0" smtClean="0"/>
              <a:t>to/from its customers!</a:t>
            </a:r>
            <a:endParaRPr lang="en-US" altLang="zh-CN" smtClean="0"/>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56</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altLang="zh-CN" sz="2800" dirty="0" smtClean="0"/>
              <a:t>A advertises to B the path AW </a:t>
            </a:r>
          </a:p>
          <a:p>
            <a:r>
              <a:rPr lang="en-US" altLang="zh-CN" sz="2800" dirty="0" smtClean="0"/>
              <a:t>B advertises to X the path BAW </a:t>
            </a:r>
            <a:endParaRPr lang="en-US" altLang="zh-CN" sz="2800" dirty="0" smtClean="0">
              <a:solidFill>
                <a:srgbClr val="FF0000"/>
              </a:solidFill>
            </a:endParaRPr>
          </a:p>
          <a:p>
            <a:r>
              <a:rPr lang="en-US" altLang="zh-CN" sz="2800" dirty="0" smtClean="0"/>
              <a:t>Should B advertise to C the path BAW?</a:t>
            </a:r>
          </a:p>
          <a:p>
            <a:pPr lvl="1"/>
            <a:r>
              <a:rPr lang="en-US" altLang="zh-CN" dirty="0" smtClean="0"/>
              <a:t>No way! B gets no “revenue” for routing CBAW since neither W nor C are B’s customers </a:t>
            </a:r>
          </a:p>
          <a:p>
            <a:pPr lvl="1"/>
            <a:r>
              <a:rPr lang="en-US" altLang="zh-CN" dirty="0" smtClean="0"/>
              <a:t>B wants to force C to route to w via A</a:t>
            </a:r>
          </a:p>
          <a:p>
            <a:pPr lvl="1"/>
            <a:r>
              <a:rPr lang="en-US" altLang="zh-CN" dirty="0" smtClean="0"/>
              <a:t>B wants to route </a:t>
            </a:r>
            <a:r>
              <a:rPr lang="en-US" altLang="zh-CN" i="1" dirty="0" smtClean="0">
                <a:solidFill>
                  <a:srgbClr val="FF0000"/>
                </a:solidFill>
              </a:rPr>
              <a:t>only </a:t>
            </a:r>
            <a:r>
              <a:rPr lang="en-US" altLang="zh-CN" dirty="0" smtClean="0"/>
              <a:t>to/from its customers!</a:t>
            </a:r>
            <a:endParaRPr lang="en-US" altLang="zh-CN" smtClean="0"/>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57</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58</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a:lnSpc>
                <a:spcPct val="90000"/>
              </a:lnSpc>
            </a:pPr>
            <a:r>
              <a:rPr lang="en-US" altLang="zh-CN" sz="2800" dirty="0" smtClean="0">
                <a:ea typeface="宋体" pitchFamily="2" charset="-122"/>
              </a:rPr>
              <a:t>Distance Vector Routing</a:t>
            </a:r>
          </a:p>
          <a:p>
            <a:pPr lvl="1">
              <a:lnSpc>
                <a:spcPct val="90000"/>
              </a:lnSpc>
            </a:pPr>
            <a:r>
              <a:rPr lang="en-US" altLang="zh-CN" sz="2400" dirty="0" smtClean="0">
                <a:ea typeface="宋体" pitchFamily="2" charset="-122"/>
              </a:rPr>
              <a:t>Announce 0 distance to all other nodes</a:t>
            </a:r>
          </a:p>
          <a:p>
            <a:pPr lvl="2">
              <a:lnSpc>
                <a:spcPct val="90000"/>
              </a:lnSpc>
            </a:pPr>
            <a:r>
              <a:rPr lang="en-US" altLang="zh-CN" sz="2000" dirty="0" err="1" smtClean="0">
                <a:ea typeface="宋体" pitchFamily="2" charset="-122"/>
              </a:rPr>
              <a:t>Blackhole</a:t>
            </a:r>
            <a:r>
              <a:rPr lang="en-US" altLang="zh-CN" sz="2000" dirty="0" smtClean="0">
                <a:ea typeface="宋体" pitchFamily="2" charset="-122"/>
              </a:rPr>
              <a:t> traffic</a:t>
            </a:r>
          </a:p>
          <a:p>
            <a:pPr lvl="2">
              <a:lnSpc>
                <a:spcPct val="90000"/>
              </a:lnSpc>
            </a:pPr>
            <a:r>
              <a:rPr lang="en-US" altLang="zh-CN" sz="2000" dirty="0" smtClean="0">
                <a:ea typeface="宋体" pitchFamily="2" charset="-122"/>
              </a:rPr>
              <a:t>Eavesdrop</a:t>
            </a:r>
          </a:p>
          <a:p>
            <a:pPr>
              <a:lnSpc>
                <a:spcPct val="90000"/>
              </a:lnSpc>
            </a:pPr>
            <a:r>
              <a:rPr lang="en-US" altLang="zh-CN" sz="2800" dirty="0" smtClean="0">
                <a:ea typeface="宋体" pitchFamily="2" charset="-122"/>
              </a:rPr>
              <a:t>Link State Routing</a:t>
            </a:r>
          </a:p>
          <a:p>
            <a:pPr lvl="1">
              <a:lnSpc>
                <a:spcPct val="90000"/>
              </a:lnSpc>
            </a:pPr>
            <a:r>
              <a:rPr lang="en-US" altLang="zh-CN" sz="2400" dirty="0" smtClean="0">
                <a:ea typeface="宋体" pitchFamily="2" charset="-122"/>
              </a:rPr>
              <a:t>Can drop links randomly</a:t>
            </a:r>
          </a:p>
          <a:p>
            <a:pPr lvl="1">
              <a:lnSpc>
                <a:spcPct val="90000"/>
              </a:lnSpc>
            </a:pPr>
            <a:r>
              <a:rPr lang="en-US" altLang="zh-CN" sz="2400" dirty="0" smtClean="0">
                <a:ea typeface="宋体" pitchFamily="2" charset="-122"/>
              </a:rPr>
              <a:t>Can claim direct link to any other routers</a:t>
            </a:r>
          </a:p>
          <a:p>
            <a:pPr lvl="1">
              <a:lnSpc>
                <a:spcPct val="90000"/>
              </a:lnSpc>
            </a:pPr>
            <a:r>
              <a:rPr lang="en-US" altLang="zh-CN" sz="2400" dirty="0" smtClean="0">
                <a:ea typeface="宋体" pitchFamily="2" charset="-122"/>
              </a:rPr>
              <a:t>A bit harder to attack than DV</a:t>
            </a:r>
          </a:p>
          <a:p>
            <a:pPr>
              <a:lnSpc>
                <a:spcPct val="90000"/>
              </a:lnSpc>
            </a:pPr>
            <a:r>
              <a:rPr lang="en-US" altLang="zh-CN" sz="2800" dirty="0" smtClean="0">
                <a:ea typeface="宋体" pitchFamily="2" charset="-122"/>
              </a:rPr>
              <a:t>BGP</a:t>
            </a:r>
          </a:p>
          <a:p>
            <a:pPr lvl="1">
              <a:lnSpc>
                <a:spcPct val="90000"/>
              </a:lnSpc>
            </a:pPr>
            <a:r>
              <a:rPr lang="en-US" altLang="zh-CN" sz="2400" dirty="0" err="1" smtClean="0">
                <a:ea typeface="宋体" pitchFamily="2" charset="-122"/>
              </a:rPr>
              <a:t>ASes</a:t>
            </a:r>
            <a:r>
              <a:rPr lang="en-US" altLang="zh-CN" sz="2400" dirty="0" smtClean="0">
                <a:ea typeface="宋体" pitchFamily="2" charset="-122"/>
              </a:rPr>
              <a:t> can announce arbitrary prefix</a:t>
            </a:r>
          </a:p>
          <a:p>
            <a:pPr lvl="1">
              <a:lnSpc>
                <a:spcPct val="90000"/>
              </a:lnSpc>
            </a:pPr>
            <a:r>
              <a:rPr lang="en-US" altLang="zh-CN" sz="2400" dirty="0" err="1" smtClean="0">
                <a:ea typeface="宋体" pitchFamily="2" charset="-122"/>
              </a:rPr>
              <a:t>ASes</a:t>
            </a:r>
            <a:r>
              <a:rPr lang="en-US" altLang="zh-CN" sz="2400" dirty="0" smtClean="0">
                <a:ea typeface="宋体" pitchFamily="2" charset="-122"/>
              </a:rPr>
              <a:t> can alter path</a:t>
            </a:r>
          </a:p>
          <a:p>
            <a:endParaRPr lang="en-US" altLang="zh-CN" dirty="0" smtClean="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59</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6E644E1-5405-4BC2-9597-85334D1206FB}" type="slidenum">
              <a:rPr lang="en-US"/>
              <a:pPr>
                <a:defRPr/>
              </a:pPr>
              <a:t>60</a:t>
            </a:fld>
            <a:endParaRPr lang="en-US"/>
          </a:p>
        </p:txBody>
      </p:sp>
      <p:sp>
        <p:nvSpPr>
          <p:cNvPr id="24578" name="Rectangle 2"/>
          <p:cNvSpPr>
            <a:spLocks noGrp="1" noRot="1" noChangeAspect="1" noChangeArrowheads="1" noTextEdit="1"/>
          </p:cNvSpPr>
          <p:nvPr>
            <p:ph type="sldImg"/>
          </p:nvPr>
        </p:nvSpPr>
        <p:spPr>
          <a:xfrm>
            <a:off x="382588" y="685800"/>
            <a:ext cx="6094412" cy="3429000"/>
          </a:xfrm>
          <a:ln/>
        </p:spPr>
      </p:sp>
      <p:sp>
        <p:nvSpPr>
          <p:cNvPr id="24579" name="Rectangle 3"/>
          <p:cNvSpPr>
            <a:spLocks noGrp="1" noChangeArrowheads="1"/>
          </p:cNvSpPr>
          <p:nvPr>
            <p:ph type="body" idx="1"/>
          </p:nvPr>
        </p:nvSpPr>
        <p:spPr>
          <a:noFill/>
          <a:ln/>
        </p:spPr>
        <p:txBody>
          <a:bodyPr/>
          <a:lstStyle/>
          <a:p>
            <a:r>
              <a:rPr lang="en-US" dirty="0" smtClean="0"/>
              <a:t>-level of autonomous systems</a:t>
            </a:r>
          </a:p>
          <a:p>
            <a:r>
              <a:rPr lang="en-US" dirty="0" smtClean="0"/>
              <a:t>-e.g., YouTube,</a:t>
            </a:r>
            <a:r>
              <a:rPr lang="en-US" baseline="0" dirty="0" smtClean="0"/>
              <a:t> AT&amp;T, </a:t>
            </a:r>
            <a:r>
              <a:rPr lang="en-US" baseline="0" dirty="0" err="1" smtClean="0"/>
              <a:t>pakistan</a:t>
            </a:r>
            <a:r>
              <a:rPr lang="en-US" baseline="0" dirty="0" smtClean="0"/>
              <a:t> telecom</a:t>
            </a:r>
          </a:p>
          <a:p>
            <a:r>
              <a:rPr lang="en-US" baseline="0" dirty="0" smtClean="0"/>
              <a:t>-routing is done on IP addresses, so when someone wants to go to YouTube they get YouTube’s IP address and YouTube announces to the world that they have the </a:t>
            </a:r>
            <a:r>
              <a:rPr lang="en-US" baseline="0" dirty="0" err="1" smtClean="0"/>
              <a:t>ip</a:t>
            </a:r>
            <a:r>
              <a:rPr lang="en-US" baseline="0" dirty="0" smtClean="0"/>
              <a:t> address and traffic is forwarded towards them. So here </a:t>
            </a:r>
            <a:r>
              <a:rPr lang="en-US" baseline="0" dirty="0" err="1" smtClean="0"/>
              <a:t>multinet</a:t>
            </a:r>
            <a:r>
              <a:rPr lang="en-US" baseline="0" dirty="0" smtClean="0"/>
              <a:t> would route to it’s provider </a:t>
            </a:r>
            <a:r>
              <a:rPr lang="en-US" baseline="0" dirty="0" err="1" smtClean="0"/>
              <a:t>pakistan</a:t>
            </a:r>
            <a:r>
              <a:rPr lang="en-US" baseline="0" dirty="0" smtClean="0"/>
              <a:t> telecom that then forwards the traffic on to </a:t>
            </a:r>
            <a:r>
              <a:rPr lang="en-US" baseline="0" dirty="0" err="1" smtClean="0"/>
              <a:t>youtube</a:t>
            </a:r>
            <a:r>
              <a:rPr lang="en-US" baseline="0" dirty="0" smtClean="0"/>
              <a:t>.</a:t>
            </a:r>
          </a:p>
          <a:p>
            <a:r>
              <a:rPr lang="en-US" baseline="0" dirty="0" smtClean="0"/>
              <a:t>-these networks chosen for a specific reason which is that there was an incident in </a:t>
            </a:r>
            <a:r>
              <a:rPr lang="en-US" baseline="0" dirty="0" err="1" smtClean="0"/>
              <a:t>february</a:t>
            </a:r>
            <a:r>
              <a:rPr lang="en-US" baseline="0" dirty="0" smtClean="0"/>
              <a:t> 2008 </a:t>
            </a:r>
            <a:r>
              <a:rPr lang="en-US" baseline="0" dirty="0" err="1" smtClean="0"/>
              <a:t>pakistan</a:t>
            </a:r>
            <a:r>
              <a:rPr lang="en-US" baseline="0" dirty="0" smtClean="0"/>
              <a:t> telecom actually high jacked traffic going to </a:t>
            </a:r>
            <a:r>
              <a:rPr lang="en-US" baseline="0" dirty="0" err="1" smtClean="0"/>
              <a:t>youtube</a:t>
            </a:r>
            <a:r>
              <a:rPr lang="en-US" baseline="0" dirty="0" smtClean="0"/>
              <a:t> (misconfiguration).</a:t>
            </a:r>
          </a:p>
          <a:p>
            <a:r>
              <a:rPr lang="en-US" baseline="0" dirty="0" smtClean="0"/>
              <a:t>-they announced to the world that they’re </a:t>
            </a:r>
            <a:r>
              <a:rPr lang="en-US" baseline="0" dirty="0" err="1" smtClean="0"/>
              <a:t>youtube</a:t>
            </a:r>
            <a:r>
              <a:rPr lang="en-US" baseline="0" dirty="0" smtClean="0"/>
              <a:t> and traffic destined to </a:t>
            </a:r>
            <a:r>
              <a:rPr lang="en-US" baseline="0" dirty="0" err="1" smtClean="0"/>
              <a:t>youtube</a:t>
            </a:r>
            <a:r>
              <a:rPr lang="en-US" baseline="0" dirty="0" smtClean="0"/>
              <a:t> was routed to them</a:t>
            </a:r>
          </a:p>
          <a:p>
            <a:r>
              <a:rPr lang="en-US" baseline="0" dirty="0" smtClean="0"/>
              <a:t>-</a:t>
            </a:r>
            <a:r>
              <a:rPr lang="en-US" baseline="0" dirty="0" err="1" smtClean="0"/>
              <a:t>youtube</a:t>
            </a:r>
            <a:r>
              <a:rPr lang="en-US" baseline="0" dirty="0" smtClean="0"/>
              <a:t> was unavailable for a couple of hours as operators phone each other to figure out what was going on.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6E644E1-5405-4BC2-9597-85334D1206FB}" type="slidenum">
              <a:rPr lang="en-US"/>
              <a:pPr>
                <a:defRPr/>
              </a:pPr>
              <a:t>61</a:t>
            </a:fld>
            <a:endParaRPr lang="en-US"/>
          </a:p>
        </p:txBody>
      </p:sp>
      <p:sp>
        <p:nvSpPr>
          <p:cNvPr id="24578" name="Rectangle 2"/>
          <p:cNvSpPr>
            <a:spLocks noGrp="1" noRot="1" noChangeAspect="1" noChangeArrowheads="1" noTextEdit="1"/>
          </p:cNvSpPr>
          <p:nvPr>
            <p:ph type="sldImg"/>
          </p:nvPr>
        </p:nvSpPr>
        <p:spPr>
          <a:xfrm>
            <a:off x="382588" y="685800"/>
            <a:ext cx="6094412" cy="3429000"/>
          </a:xfrm>
          <a:ln/>
        </p:spPr>
      </p:sp>
      <p:sp>
        <p:nvSpPr>
          <p:cNvPr id="24579"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6E644E1-5405-4BC2-9597-85334D1206FB}" type="slidenum">
              <a:rPr lang="en-US"/>
              <a:pPr>
                <a:defRPr/>
              </a:pPr>
              <a:t>62</a:t>
            </a:fld>
            <a:endParaRPr lang="en-US"/>
          </a:p>
        </p:txBody>
      </p:sp>
      <p:sp>
        <p:nvSpPr>
          <p:cNvPr id="24578" name="Rectangle 2"/>
          <p:cNvSpPr>
            <a:spLocks noGrp="1" noRot="1" noChangeAspect="1" noChangeArrowheads="1" noTextEdit="1"/>
          </p:cNvSpPr>
          <p:nvPr>
            <p:ph type="sldImg"/>
          </p:nvPr>
        </p:nvSpPr>
        <p:spPr>
          <a:xfrm>
            <a:off x="382588" y="685800"/>
            <a:ext cx="6094412" cy="3429000"/>
          </a:xfrm>
          <a:ln/>
        </p:spPr>
      </p:sp>
      <p:sp>
        <p:nvSpPr>
          <p:cNvPr id="24579" name="Rectangle 3"/>
          <p:cNvSpPr>
            <a:spLocks noGrp="1" noChangeArrowheads="1"/>
          </p:cNvSpPr>
          <p:nvPr>
            <p:ph type="body" idx="1"/>
          </p:nvPr>
        </p:nvSpPr>
        <p:spPr>
          <a:noFill/>
          <a:ln/>
        </p:spPr>
        <p:txBody>
          <a:bodyPr/>
          <a:lstStyle/>
          <a:p>
            <a:r>
              <a:rPr lang="en-US" dirty="0" smtClean="0"/>
              <a:t>Our</a:t>
            </a:r>
            <a:r>
              <a:rPr lang="en-US" baseline="0" dirty="0" smtClean="0"/>
              <a:t> works focuses on attacks of this flavor..</a:t>
            </a:r>
            <a:endParaRPr 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6E644E1-5405-4BC2-9597-85334D1206FB}" type="slidenum">
              <a:rPr lang="en-US"/>
              <a:pPr>
                <a:defRPr/>
              </a:pPr>
              <a:t>63</a:t>
            </a:fld>
            <a:endParaRPr lang="en-US"/>
          </a:p>
        </p:txBody>
      </p:sp>
      <p:sp>
        <p:nvSpPr>
          <p:cNvPr id="24578" name="Rectangle 2"/>
          <p:cNvSpPr>
            <a:spLocks noGrp="1" noRot="1" noChangeAspect="1" noChangeArrowheads="1" noTextEdit="1"/>
          </p:cNvSpPr>
          <p:nvPr>
            <p:ph type="sldImg"/>
          </p:nvPr>
        </p:nvSpPr>
        <p:spPr>
          <a:xfrm>
            <a:off x="685800" y="1143000"/>
            <a:ext cx="5486400" cy="3086100"/>
          </a:xfrm>
          <a:ln/>
        </p:spPr>
      </p:sp>
      <p:sp>
        <p:nvSpPr>
          <p:cNvPr id="24579" name="Rectangle 3"/>
          <p:cNvSpPr>
            <a:spLocks noGrp="1" noChangeArrowheads="1"/>
          </p:cNvSpPr>
          <p:nvPr>
            <p:ph type="body" idx="1"/>
          </p:nvPr>
        </p:nvSpPr>
        <p:spPr>
          <a:noFill/>
          <a:ln/>
        </p:spPr>
        <p:txBody>
          <a:bodyPr/>
          <a:lstStyle/>
          <a:p>
            <a:endParaRPr lang="en-US" dirty="0" smtClean="0"/>
          </a:p>
          <a:p>
            <a:r>
              <a:rPr lang="en-US" dirty="0" smtClean="0"/>
              <a:t>B4</a:t>
            </a:r>
            <a:r>
              <a:rPr lang="en-US" baseline="0" dirty="0" smtClean="0"/>
              <a:t> we start with attacks lets </a:t>
            </a:r>
            <a:r>
              <a:rPr lang="en-US" baseline="0" dirty="0" err="1" smtClean="0"/>
              <a:t>lookat</a:t>
            </a:r>
            <a:r>
              <a:rPr lang="en-US" baseline="0" dirty="0" smtClean="0"/>
              <a:t> how </a:t>
            </a:r>
            <a:r>
              <a:rPr lang="en-US" baseline="0" dirty="0" err="1" smtClean="0"/>
              <a:t>bgp</a:t>
            </a:r>
            <a:r>
              <a:rPr lang="en-US" baseline="0" dirty="0" smtClean="0"/>
              <a:t> works</a:t>
            </a:r>
          </a:p>
          <a:p>
            <a:r>
              <a:rPr lang="en-US" baseline="0" dirty="0" smtClean="0"/>
              <a:t>We have this prefix</a:t>
            </a:r>
          </a:p>
          <a:p>
            <a:r>
              <a:rPr lang="en-US" baseline="0" dirty="0" smtClean="0"/>
              <a:t>22.. Ann, </a:t>
            </a:r>
            <a:r>
              <a:rPr lang="en-US" baseline="0" dirty="0" err="1" smtClean="0"/>
              <a:t>verizon</a:t>
            </a:r>
            <a:r>
              <a:rPr lang="en-US" baseline="0" dirty="0" smtClean="0"/>
              <a:t> routes traffic to it, </a:t>
            </a:r>
            <a:r>
              <a:rPr lang="en-US" baseline="0" dirty="0" err="1" smtClean="0"/>
              <a:t>reannounces</a:t>
            </a:r>
            <a:r>
              <a:rPr lang="en-US" baseline="0" dirty="0" smtClean="0"/>
              <a:t> it</a:t>
            </a:r>
          </a:p>
          <a:p>
            <a:r>
              <a:rPr lang="en-US" baseline="0" dirty="0" smtClean="0"/>
              <a:t>“ (level 3)</a:t>
            </a:r>
          </a:p>
          <a:p>
            <a:r>
              <a:rPr lang="en-US" baseline="0" dirty="0" smtClean="0"/>
              <a:t>Some of you may remember a recent “interesting incident” that actually made it into the </a:t>
            </a:r>
            <a:r>
              <a:rPr lang="en-US" baseline="0" dirty="0" err="1" smtClean="0"/>
              <a:t>nytimes</a:t>
            </a:r>
            <a:endParaRPr lang="en-US" baseline="0" dirty="0" smtClean="0"/>
          </a:p>
          <a:p>
            <a:r>
              <a:rPr lang="en-US" baseline="0" dirty="0" err="1" smtClean="0"/>
              <a:t>Ctel</a:t>
            </a:r>
            <a:r>
              <a:rPr lang="en-US" baseline="0" dirty="0" smtClean="0"/>
              <a:t> </a:t>
            </a:r>
            <a:r>
              <a:rPr lang="en-US" baseline="0" dirty="0" err="1" smtClean="0"/>
              <a:t>ann</a:t>
            </a:r>
            <a:r>
              <a:rPr lang="en-US" baseline="0" dirty="0" smtClean="0"/>
              <a:t> prefix; this wrong, b\c it’s not suppose to originate</a:t>
            </a:r>
          </a:p>
          <a:p>
            <a:r>
              <a:rPr lang="en-US" baseline="0" dirty="0" smtClean="0"/>
              <a:t>Lots of </a:t>
            </a:r>
            <a:r>
              <a:rPr lang="en-US" baseline="0" dirty="0" err="1" smtClean="0"/>
              <a:t>isps</a:t>
            </a:r>
            <a:r>
              <a:rPr lang="en-US" baseline="0" dirty="0" smtClean="0"/>
              <a:t> fell for this, we look at the data and there we a number of large </a:t>
            </a:r>
            <a:r>
              <a:rPr lang="en-US" baseline="0" dirty="0" err="1" smtClean="0"/>
              <a:t>isp</a:t>
            </a:r>
            <a:r>
              <a:rPr lang="en-US" baseline="0" dirty="0" smtClean="0"/>
              <a:t>, including </a:t>
            </a:r>
            <a:r>
              <a:rPr lang="en-US" baseline="0" dirty="0" err="1" smtClean="0"/>
              <a:t>thisone</a:t>
            </a:r>
            <a:r>
              <a:rPr lang="en-US" baseline="0" dirty="0" smtClean="0"/>
              <a:t> that remains </a:t>
            </a:r>
            <a:r>
              <a:rPr lang="en-US" baseline="0" dirty="0" err="1" smtClean="0"/>
              <a:t>nameless,that</a:t>
            </a:r>
            <a:r>
              <a:rPr lang="en-US" baseline="0" dirty="0" smtClean="0"/>
              <a:t> fell for this. </a:t>
            </a:r>
          </a:p>
          <a:p>
            <a:r>
              <a:rPr lang="en-US" baseline="0" dirty="0" smtClean="0"/>
              <a:t>In fact we found that this happened for 50K prefix, including the </a:t>
            </a:r>
            <a:r>
              <a:rPr lang="en-US" baseline="0" dirty="0" err="1" smtClean="0"/>
              <a:t>DoD</a:t>
            </a:r>
            <a:r>
              <a:rPr lang="en-US" baseline="0" dirty="0" smtClean="0"/>
              <a:t>.</a:t>
            </a:r>
          </a:p>
          <a:p>
            <a:r>
              <a:rPr lang="en-US" baseline="0" dirty="0" smtClean="0"/>
              <a:t>Also, even worse, </a:t>
            </a:r>
            <a:r>
              <a:rPr lang="en-US" baseline="0" dirty="0" err="1" smtClean="0"/>
              <a:t>renesys</a:t>
            </a:r>
            <a:r>
              <a:rPr lang="en-US" baseline="0" dirty="0" smtClean="0"/>
              <a:t> found that </a:t>
            </a:r>
            <a:r>
              <a:rPr lang="en-US" baseline="0" dirty="0" err="1" smtClean="0"/>
              <a:t>theres</a:t>
            </a:r>
            <a:r>
              <a:rPr lang="en-US" baseline="0" dirty="0" smtClean="0"/>
              <a:t> an interception</a:t>
            </a:r>
          </a:p>
          <a:p>
            <a:r>
              <a:rPr lang="en-US" baseline="0" dirty="0" smtClean="0"/>
              <a:t>C </a:t>
            </a:r>
            <a:r>
              <a:rPr lang="en-US" baseline="0" dirty="0" err="1" smtClean="0"/>
              <a:t>tel</a:t>
            </a:r>
            <a:r>
              <a:rPr lang="en-US" baseline="0" dirty="0" smtClean="0"/>
              <a:t> is so big… </a:t>
            </a:r>
            <a:endParaRPr lang="en-US" dirty="0" smtClean="0"/>
          </a:p>
          <a:p>
            <a:endParaRPr lang="en-US" dirty="0" smtClean="0"/>
          </a:p>
          <a:p>
            <a:r>
              <a:rPr lang="en-US" dirty="0" smtClean="0"/>
              <a:t>There have been many well publicized</a:t>
            </a:r>
            <a:r>
              <a:rPr lang="en-US" baseline="0" dirty="0" smtClean="0"/>
              <a:t> misconfigurations that illustrate the insecurity of BGP. For example consider the prefix on the last slide. In </a:t>
            </a:r>
            <a:r>
              <a:rPr lang="en-US" baseline="0" dirty="0" err="1" smtClean="0"/>
              <a:t>april</a:t>
            </a:r>
            <a:r>
              <a:rPr lang="en-US" baseline="0" dirty="0" smtClean="0"/>
              <a:t> 2010 China telecom announced a direct path to this prefix (as well as 50k other ones). So now ISP 1 has two paths to the prefix and needs to pick 1. Since the china telecom path is shorter ISP 1 will choose to route through it. And what’s interesting here, is that since China Telecom is so large they actually had a router in their network that still new the correct path to the prefix so the traffic went back out to level 3 and on to </a:t>
            </a:r>
            <a:r>
              <a:rPr lang="en-US" baseline="0" dirty="0" err="1" smtClean="0"/>
              <a:t>verizon</a:t>
            </a:r>
            <a:r>
              <a:rPr lang="en-US" baseline="0" dirty="0" smtClean="0"/>
              <a:t>. </a:t>
            </a:r>
            <a:endParaRPr lang="en-US"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6E644E1-5405-4BC2-9597-85334D1206FB}" type="slidenum">
              <a:rPr lang="en-US"/>
              <a:pPr>
                <a:defRPr/>
              </a:pPr>
              <a:t>64</a:t>
            </a:fld>
            <a:endParaRPr lang="en-US"/>
          </a:p>
        </p:txBody>
      </p:sp>
      <p:sp>
        <p:nvSpPr>
          <p:cNvPr id="24578" name="Rectangle 2"/>
          <p:cNvSpPr>
            <a:spLocks noGrp="1" noRot="1" noChangeAspect="1" noChangeArrowheads="1" noTextEdit="1"/>
          </p:cNvSpPr>
          <p:nvPr>
            <p:ph type="sldImg"/>
          </p:nvPr>
        </p:nvSpPr>
        <p:spPr>
          <a:xfrm>
            <a:off x="685800" y="1143000"/>
            <a:ext cx="5486400" cy="3086100"/>
          </a:xfrm>
          <a:ln/>
        </p:spPr>
      </p:sp>
      <p:sp>
        <p:nvSpPr>
          <p:cNvPr id="24579" name="Rectangle 3"/>
          <p:cNvSpPr>
            <a:spLocks noGrp="1" noChangeArrowheads="1"/>
          </p:cNvSpPr>
          <p:nvPr>
            <p:ph type="body" idx="1"/>
          </p:nvPr>
        </p:nvSpPr>
        <p:spPr>
          <a:noFill/>
          <a:ln/>
        </p:spPr>
        <p:txBody>
          <a:bodyPr/>
          <a:lstStyle/>
          <a:p>
            <a:endParaRPr lang="en-US" dirty="0" smtClean="0"/>
          </a:p>
          <a:p>
            <a:r>
              <a:rPr lang="en-US" dirty="0" smtClean="0"/>
              <a:t>B4</a:t>
            </a:r>
            <a:r>
              <a:rPr lang="en-US" baseline="0" dirty="0" smtClean="0"/>
              <a:t> we start with attacks lets </a:t>
            </a:r>
            <a:r>
              <a:rPr lang="en-US" baseline="0" dirty="0" err="1" smtClean="0"/>
              <a:t>lookat</a:t>
            </a:r>
            <a:r>
              <a:rPr lang="en-US" baseline="0" dirty="0" smtClean="0"/>
              <a:t> how </a:t>
            </a:r>
            <a:r>
              <a:rPr lang="en-US" baseline="0" dirty="0" err="1" smtClean="0"/>
              <a:t>bgp</a:t>
            </a:r>
            <a:r>
              <a:rPr lang="en-US" baseline="0" dirty="0" smtClean="0"/>
              <a:t> works</a:t>
            </a:r>
          </a:p>
          <a:p>
            <a:r>
              <a:rPr lang="en-US" baseline="0" dirty="0" smtClean="0"/>
              <a:t>We have this prefix</a:t>
            </a:r>
          </a:p>
          <a:p>
            <a:r>
              <a:rPr lang="en-US" baseline="0" dirty="0" smtClean="0"/>
              <a:t>22.. Ann, </a:t>
            </a:r>
            <a:r>
              <a:rPr lang="en-US" baseline="0" dirty="0" err="1" smtClean="0"/>
              <a:t>verizon</a:t>
            </a:r>
            <a:r>
              <a:rPr lang="en-US" baseline="0" dirty="0" smtClean="0"/>
              <a:t> routes traffic to it, </a:t>
            </a:r>
            <a:r>
              <a:rPr lang="en-US" baseline="0" dirty="0" err="1" smtClean="0"/>
              <a:t>reannounces</a:t>
            </a:r>
            <a:r>
              <a:rPr lang="en-US" baseline="0" dirty="0" smtClean="0"/>
              <a:t> it</a:t>
            </a:r>
          </a:p>
          <a:p>
            <a:r>
              <a:rPr lang="en-US" baseline="0" dirty="0" smtClean="0"/>
              <a:t>“ (level 3)</a:t>
            </a:r>
          </a:p>
          <a:p>
            <a:r>
              <a:rPr lang="en-US" baseline="0" dirty="0" smtClean="0"/>
              <a:t>Some of you may remember a recent “interesting incident” that actually made it into the </a:t>
            </a:r>
            <a:r>
              <a:rPr lang="en-US" baseline="0" dirty="0" err="1" smtClean="0"/>
              <a:t>nytimes</a:t>
            </a:r>
            <a:endParaRPr lang="en-US" baseline="0" dirty="0" smtClean="0"/>
          </a:p>
          <a:p>
            <a:r>
              <a:rPr lang="en-US" baseline="0" dirty="0" err="1" smtClean="0"/>
              <a:t>Ctel</a:t>
            </a:r>
            <a:r>
              <a:rPr lang="en-US" baseline="0" dirty="0" smtClean="0"/>
              <a:t> </a:t>
            </a:r>
            <a:r>
              <a:rPr lang="en-US" baseline="0" dirty="0" err="1" smtClean="0"/>
              <a:t>ann</a:t>
            </a:r>
            <a:r>
              <a:rPr lang="en-US" baseline="0" dirty="0" smtClean="0"/>
              <a:t> prefix; this wrong, b\c it’s not suppose to originate</a:t>
            </a:r>
          </a:p>
          <a:p>
            <a:r>
              <a:rPr lang="en-US" baseline="0" dirty="0" smtClean="0"/>
              <a:t>Lots of </a:t>
            </a:r>
            <a:r>
              <a:rPr lang="en-US" baseline="0" dirty="0" err="1" smtClean="0"/>
              <a:t>isps</a:t>
            </a:r>
            <a:r>
              <a:rPr lang="en-US" baseline="0" dirty="0" smtClean="0"/>
              <a:t> fell for this, we look at the data and there we a number of large </a:t>
            </a:r>
            <a:r>
              <a:rPr lang="en-US" baseline="0" dirty="0" err="1" smtClean="0"/>
              <a:t>isp</a:t>
            </a:r>
            <a:r>
              <a:rPr lang="en-US" baseline="0" dirty="0" smtClean="0"/>
              <a:t>, including </a:t>
            </a:r>
            <a:r>
              <a:rPr lang="en-US" baseline="0" dirty="0" err="1" smtClean="0"/>
              <a:t>thisone</a:t>
            </a:r>
            <a:r>
              <a:rPr lang="en-US" baseline="0" dirty="0" smtClean="0"/>
              <a:t> that remains </a:t>
            </a:r>
            <a:r>
              <a:rPr lang="en-US" baseline="0" dirty="0" err="1" smtClean="0"/>
              <a:t>nameless,that</a:t>
            </a:r>
            <a:r>
              <a:rPr lang="en-US" baseline="0" dirty="0" smtClean="0"/>
              <a:t> fell for this. </a:t>
            </a:r>
          </a:p>
          <a:p>
            <a:r>
              <a:rPr lang="en-US" baseline="0" dirty="0" smtClean="0"/>
              <a:t>In fact we found that this happened for 50K prefix, including the </a:t>
            </a:r>
            <a:r>
              <a:rPr lang="en-US" baseline="0" dirty="0" err="1" smtClean="0"/>
              <a:t>DoD</a:t>
            </a:r>
            <a:r>
              <a:rPr lang="en-US" baseline="0" dirty="0" smtClean="0"/>
              <a:t>.</a:t>
            </a:r>
          </a:p>
          <a:p>
            <a:r>
              <a:rPr lang="en-US" baseline="0" dirty="0" smtClean="0"/>
              <a:t>Also, even worse, </a:t>
            </a:r>
            <a:r>
              <a:rPr lang="en-US" baseline="0" dirty="0" err="1" smtClean="0"/>
              <a:t>renesys</a:t>
            </a:r>
            <a:r>
              <a:rPr lang="en-US" baseline="0" dirty="0" smtClean="0"/>
              <a:t> found that </a:t>
            </a:r>
            <a:r>
              <a:rPr lang="en-US" baseline="0" dirty="0" err="1" smtClean="0"/>
              <a:t>theres</a:t>
            </a:r>
            <a:r>
              <a:rPr lang="en-US" baseline="0" dirty="0" smtClean="0"/>
              <a:t> an interception</a:t>
            </a:r>
          </a:p>
          <a:p>
            <a:r>
              <a:rPr lang="en-US" baseline="0" dirty="0" smtClean="0"/>
              <a:t>C </a:t>
            </a:r>
            <a:r>
              <a:rPr lang="en-US" baseline="0" dirty="0" err="1" smtClean="0"/>
              <a:t>tel</a:t>
            </a:r>
            <a:r>
              <a:rPr lang="en-US" baseline="0" dirty="0" smtClean="0"/>
              <a:t> is so big… </a:t>
            </a:r>
            <a:endParaRPr lang="en-US" dirty="0" smtClean="0"/>
          </a:p>
          <a:p>
            <a:endParaRPr lang="en-US" dirty="0" smtClean="0"/>
          </a:p>
          <a:p>
            <a:r>
              <a:rPr lang="en-US" dirty="0" smtClean="0"/>
              <a:t>There have been many well publicized</a:t>
            </a:r>
            <a:r>
              <a:rPr lang="en-US" baseline="0" dirty="0" smtClean="0"/>
              <a:t> misconfigurations that illustrate the insecurity of BGP. For example consider the prefix on the last slide. In </a:t>
            </a:r>
            <a:r>
              <a:rPr lang="en-US" baseline="0" dirty="0" err="1" smtClean="0"/>
              <a:t>april</a:t>
            </a:r>
            <a:r>
              <a:rPr lang="en-US" baseline="0" dirty="0" smtClean="0"/>
              <a:t> 2010 China telecom announced a direct path to this prefix (as well as 50k other ones). So now ISP 1 has two paths to the prefix and needs to pick 1. Since the china telecom path is shorter ISP 1 will choose to route through it. And what’s interesting here, is that since China Telecom is so large they actually had a router in their network that still new the correct path to the prefix so the traffic went back out to level 3 and on to </a:t>
            </a:r>
            <a:r>
              <a:rPr lang="en-US" baseline="0" dirty="0" err="1" smtClean="0"/>
              <a:t>verizon</a:t>
            </a:r>
            <a:r>
              <a:rPr lang="en-US" baseline="0" dirty="0" smtClean="0"/>
              <a:t>. </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Routing schemes differ in how they deliver messages:</a:t>
            </a:r>
          </a:p>
          <a:p>
            <a:r>
              <a:rPr lang="en-US" sz="1200" b="0" i="0" u="none" strike="noStrike" kern="1200" dirty="0" err="1" smtClean="0">
                <a:solidFill>
                  <a:schemeClr val="tx1"/>
                </a:solidFill>
                <a:latin typeface="+mn-lt"/>
                <a:ea typeface="+mn-ea"/>
                <a:cs typeface="+mn-cs"/>
                <a:hlinkClick r:id="rId3" tooltip="Unicast"/>
              </a:rPr>
              <a:t>unicast</a:t>
            </a:r>
            <a:r>
              <a:rPr lang="en-US" sz="1200" b="0" i="0" kern="1200" dirty="0" smtClean="0">
                <a:solidFill>
                  <a:schemeClr val="tx1"/>
                </a:solidFill>
                <a:latin typeface="+mn-lt"/>
                <a:ea typeface="+mn-ea"/>
                <a:cs typeface="+mn-cs"/>
              </a:rPr>
              <a:t> delivers a message to a single specific node</a:t>
            </a:r>
          </a:p>
          <a:p>
            <a:r>
              <a:rPr lang="en-US" sz="1200" b="0" i="0" u="none" strike="noStrike" kern="1200" dirty="0" smtClean="0">
                <a:solidFill>
                  <a:schemeClr val="tx1"/>
                </a:solidFill>
                <a:latin typeface="+mn-lt"/>
                <a:ea typeface="+mn-ea"/>
                <a:cs typeface="+mn-cs"/>
                <a:hlinkClick r:id="rId4" tooltip="Broadcasting (computing)"/>
              </a:rPr>
              <a:t>broadcast</a:t>
            </a:r>
            <a:r>
              <a:rPr lang="en-US" sz="1200" b="0" i="0" kern="1200" dirty="0" smtClean="0">
                <a:solidFill>
                  <a:schemeClr val="tx1"/>
                </a:solidFill>
                <a:latin typeface="+mn-lt"/>
                <a:ea typeface="+mn-ea"/>
                <a:cs typeface="+mn-cs"/>
              </a:rPr>
              <a:t> delivers a message to all nodes in the network</a:t>
            </a:r>
          </a:p>
          <a:p>
            <a:r>
              <a:rPr lang="en-US" sz="1200" b="0" i="0" u="none" strike="noStrike" kern="1200" dirty="0" smtClean="0">
                <a:solidFill>
                  <a:schemeClr val="tx1"/>
                </a:solidFill>
                <a:latin typeface="+mn-lt"/>
                <a:ea typeface="+mn-ea"/>
                <a:cs typeface="+mn-cs"/>
                <a:hlinkClick r:id="rId5" tooltip="Multicast"/>
              </a:rPr>
              <a:t>multicast</a:t>
            </a:r>
            <a:r>
              <a:rPr lang="en-US" sz="1200" b="0" i="0" kern="1200" dirty="0" smtClean="0">
                <a:solidFill>
                  <a:schemeClr val="tx1"/>
                </a:solidFill>
                <a:latin typeface="+mn-lt"/>
                <a:ea typeface="+mn-ea"/>
                <a:cs typeface="+mn-cs"/>
              </a:rPr>
              <a:t> delivers a message to a group of nodes that have expressed interest in receiving the message</a:t>
            </a:r>
          </a:p>
          <a:p>
            <a:r>
              <a:rPr lang="en-US" sz="1200" b="0" i="0" u="none" strike="noStrike" kern="1200" dirty="0" err="1" smtClean="0">
                <a:solidFill>
                  <a:schemeClr val="tx1"/>
                </a:solidFill>
                <a:latin typeface="+mn-lt"/>
                <a:ea typeface="+mn-ea"/>
                <a:cs typeface="+mn-cs"/>
                <a:hlinkClick r:id="rId6" tooltip="Anycast"/>
              </a:rPr>
              <a:t>anycast</a:t>
            </a:r>
            <a:r>
              <a:rPr lang="en-US" sz="1200" b="0" i="0" kern="1200" dirty="0" smtClean="0">
                <a:solidFill>
                  <a:schemeClr val="tx1"/>
                </a:solidFill>
                <a:latin typeface="+mn-lt"/>
                <a:ea typeface="+mn-ea"/>
                <a:cs typeface="+mn-cs"/>
              </a:rPr>
              <a:t> delivers a message to any one out of a group of nodes, typically the one nearest to the source</a:t>
            </a:r>
          </a:p>
          <a:p>
            <a:r>
              <a:rPr lang="en-US" sz="1200" b="0" i="0" u="none" strike="noStrike" kern="1200" dirty="0" err="1" smtClean="0">
                <a:solidFill>
                  <a:schemeClr val="tx1"/>
                </a:solidFill>
                <a:latin typeface="+mn-lt"/>
                <a:ea typeface="+mn-ea"/>
                <a:cs typeface="+mn-cs"/>
                <a:hlinkClick r:id="rId7" tooltip="Geocast"/>
              </a:rPr>
              <a:t>geocast</a:t>
            </a:r>
            <a:r>
              <a:rPr lang="en-US" sz="1200" b="0" i="0" kern="1200" dirty="0" smtClean="0">
                <a:solidFill>
                  <a:schemeClr val="tx1"/>
                </a:solidFill>
                <a:latin typeface="+mn-lt"/>
                <a:ea typeface="+mn-ea"/>
                <a:cs typeface="+mn-cs"/>
              </a:rPr>
              <a:t> delivers a message to a group of nodes based on </a:t>
            </a:r>
            <a:r>
              <a:rPr lang="en-US" sz="1200" b="0" i="0" u="none" strike="noStrike" kern="1200" dirty="0" smtClean="0">
                <a:solidFill>
                  <a:schemeClr val="tx1"/>
                </a:solidFill>
                <a:latin typeface="+mn-lt"/>
                <a:ea typeface="+mn-ea"/>
                <a:cs typeface="+mn-cs"/>
                <a:hlinkClick r:id="rId8" tooltip="Geographic location"/>
              </a:rPr>
              <a:t>geographic location</a:t>
            </a:r>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Unicast</a:t>
            </a:r>
            <a:r>
              <a:rPr lang="en-US" sz="1200" b="0" i="0" kern="1200" dirty="0" smtClean="0">
                <a:solidFill>
                  <a:schemeClr val="tx1"/>
                </a:solidFill>
                <a:latin typeface="+mn-lt"/>
                <a:ea typeface="+mn-ea"/>
                <a:cs typeface="+mn-cs"/>
              </a:rPr>
              <a:t> is the dominant form of message delivery on the Internet. </a:t>
            </a:r>
            <a:endParaRPr 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pPr lvl="1">
              <a:lnSpc>
                <a:spcPct val="70000"/>
              </a:lnSpc>
            </a:pPr>
            <a:endParaRPr lang="en-US" altLang="zh-CN" sz="2400" dirty="0" smtClean="0">
              <a:ea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65</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66</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6E644E1-5405-4BC2-9597-85334D1206FB}" type="slidenum">
              <a:rPr lang="en-US"/>
              <a:pPr>
                <a:defRPr/>
              </a:pPr>
              <a:t>67</a:t>
            </a:fld>
            <a:endParaRPr lang="en-US"/>
          </a:p>
        </p:txBody>
      </p:sp>
      <p:sp>
        <p:nvSpPr>
          <p:cNvPr id="24578" name="Rectangle 2"/>
          <p:cNvSpPr>
            <a:spLocks noGrp="1" noRot="1" noChangeAspect="1" noChangeArrowheads="1" noTextEdit="1"/>
          </p:cNvSpPr>
          <p:nvPr>
            <p:ph type="sldImg"/>
          </p:nvPr>
        </p:nvSpPr>
        <p:spPr>
          <a:xfrm>
            <a:off x="685800" y="1143000"/>
            <a:ext cx="5486400" cy="3086100"/>
          </a:xfrm>
          <a:ln/>
        </p:spPr>
      </p:sp>
      <p:sp>
        <p:nvSpPr>
          <p:cNvPr id="24579" name="Rectangle 3"/>
          <p:cNvSpPr>
            <a:spLocks noGrp="1" noChangeArrowheads="1"/>
          </p:cNvSpPr>
          <p:nvPr>
            <p:ph type="body" idx="1"/>
          </p:nvPr>
        </p:nvSpPr>
        <p:spPr>
          <a:noFill/>
          <a:ln/>
        </p:spPr>
        <p:txBody>
          <a:bodyPr/>
          <a:lstStyle/>
          <a:p>
            <a:r>
              <a:rPr lang="en-US" dirty="0" smtClean="0"/>
              <a:t>One way we</a:t>
            </a:r>
            <a:r>
              <a:rPr lang="en-US" baseline="0" dirty="0" smtClean="0"/>
              <a:t> might solve this is using the cry</a:t>
            </a:r>
            <a:endParaRPr lang="en-US" dirty="0" smtClean="0"/>
          </a:p>
          <a:p>
            <a:endParaRPr lang="en-US" dirty="0" smtClean="0"/>
          </a:p>
          <a:p>
            <a:r>
              <a:rPr lang="en-US" dirty="0" smtClean="0"/>
              <a:t>One way to solve this is to do origin</a:t>
            </a:r>
            <a:r>
              <a:rPr lang="en-US" baseline="0" dirty="0" smtClean="0"/>
              <a:t> authentication using RPKI which is a certified mapping between IP prefixes and the </a:t>
            </a:r>
            <a:r>
              <a:rPr lang="en-US" baseline="0" dirty="0" err="1" smtClean="0"/>
              <a:t>Ases</a:t>
            </a:r>
            <a:r>
              <a:rPr lang="en-US" baseline="0" dirty="0" smtClean="0"/>
              <a:t> that own them. So now ISP 1 can check the RPKI and see that china telecom is not a valid </a:t>
            </a:r>
            <a:r>
              <a:rPr lang="en-US" baseline="0" dirty="0" err="1" smtClean="0"/>
              <a:t>orignator</a:t>
            </a:r>
            <a:r>
              <a:rPr lang="en-US" baseline="0" dirty="0" smtClean="0"/>
              <a:t> of this prefix and choose the correct path to the prefix.</a:t>
            </a:r>
            <a:endParaRPr lang="en-US"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6E644E1-5405-4BC2-9597-85334D1206FB}" type="slidenum">
              <a:rPr lang="en-US"/>
              <a:pPr>
                <a:defRPr/>
              </a:pPr>
              <a:t>68</a:t>
            </a:fld>
            <a:endParaRPr lang="en-US"/>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r>
              <a:rPr lang="en-US" dirty="0" smtClean="0"/>
              <a:t>However,</a:t>
            </a:r>
            <a:r>
              <a:rPr lang="en-US" baseline="0" dirty="0" smtClean="0"/>
              <a:t> if instead of just being misconfigured, china telecom decided to behave maliciously, RPKI would not be enough. So for example china telecom could pretend they have a direct connection to the AS that owns the prefix by announcing </a:t>
            </a:r>
            <a:r>
              <a:rPr lang="en-US" baseline="0" smtClean="0"/>
              <a:t>China telecom 22394.</a:t>
            </a:r>
            <a:endParaRPr 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b="1" dirty="0" smtClean="0"/>
              <a:t>S-BGP: Secure BGP</a:t>
            </a:r>
          </a:p>
          <a:p>
            <a:pPr lvl="1"/>
            <a:r>
              <a:rPr lang="en-US" dirty="0" smtClean="0"/>
              <a:t>Each AS on the path cryptographically signs its announcement</a:t>
            </a:r>
          </a:p>
          <a:p>
            <a:pPr lvl="1"/>
            <a:r>
              <a:rPr lang="en-US" dirty="0" smtClean="0"/>
              <a:t>Guarantees that each AS on the path made the announcement in the path.</a:t>
            </a:r>
          </a:p>
          <a:p>
            <a:pPr lvl="1"/>
            <a:endParaRPr lang="en-US" dirty="0"/>
          </a:p>
          <a:p>
            <a:pPr lvl="1"/>
            <a:endParaRPr lang="en-US" dirty="0"/>
          </a:p>
          <a:p>
            <a:r>
              <a:rPr lang="en-US" dirty="0" smtClean="0"/>
              <a:t>Address attestations</a:t>
            </a:r>
          </a:p>
          <a:p>
            <a:pPr lvl="1"/>
            <a:r>
              <a:rPr lang="en-US" dirty="0" smtClean="0"/>
              <a:t>Claim the right to originate a prefix</a:t>
            </a:r>
          </a:p>
          <a:p>
            <a:pPr lvl="1"/>
            <a:r>
              <a:rPr lang="en-US" dirty="0" smtClean="0"/>
              <a:t>Signed and distributed out-of-band</a:t>
            </a:r>
          </a:p>
          <a:p>
            <a:pPr lvl="1"/>
            <a:r>
              <a:rPr lang="en-US" dirty="0" smtClean="0"/>
              <a:t>Checked through delegation chain from ICANN</a:t>
            </a:r>
          </a:p>
          <a:p>
            <a:r>
              <a:rPr lang="en-US" dirty="0" smtClean="0"/>
              <a:t>Route attestations</a:t>
            </a:r>
          </a:p>
          <a:p>
            <a:pPr lvl="1"/>
            <a:r>
              <a:rPr lang="en-US" dirty="0" smtClean="0"/>
              <a:t>Distributed as an attribute in BGP update message</a:t>
            </a:r>
          </a:p>
          <a:p>
            <a:pPr lvl="1"/>
            <a:r>
              <a:rPr lang="en-US" dirty="0" smtClean="0"/>
              <a:t>Signed by each AS </a:t>
            </a:r>
            <a:r>
              <a:rPr lang="en-US" dirty="0" err="1" smtClean="0"/>
              <a:t>as</a:t>
            </a:r>
            <a:r>
              <a:rPr lang="en-US" dirty="0" smtClean="0"/>
              <a:t> route traverses the network</a:t>
            </a:r>
          </a:p>
          <a:p>
            <a:pPr lvl="1"/>
            <a:r>
              <a:rPr lang="en-US" dirty="0" smtClean="0"/>
              <a:t>Signature signs previously attached signatures</a:t>
            </a:r>
          </a:p>
          <a:p>
            <a:r>
              <a:rPr lang="en-US" dirty="0" smtClean="0"/>
              <a:t>S-BGP can validate</a:t>
            </a:r>
          </a:p>
          <a:p>
            <a:pPr lvl="1"/>
            <a:r>
              <a:rPr lang="en-US" dirty="0" smtClean="0"/>
              <a:t>AS path indicates the order </a:t>
            </a:r>
            <a:r>
              <a:rPr lang="en-US" dirty="0" err="1" smtClean="0"/>
              <a:t>ASes</a:t>
            </a:r>
            <a:r>
              <a:rPr lang="en-US" dirty="0" smtClean="0"/>
              <a:t> were traversed</a:t>
            </a:r>
          </a:p>
          <a:p>
            <a:pPr lvl="1"/>
            <a:r>
              <a:rPr lang="en-US" dirty="0" smtClean="0"/>
              <a:t>No intermediate </a:t>
            </a:r>
            <a:r>
              <a:rPr lang="en-US" dirty="0" err="1" smtClean="0"/>
              <a:t>ASes</a:t>
            </a:r>
            <a:r>
              <a:rPr lang="en-US" dirty="0" smtClean="0"/>
              <a:t> were added or removed </a:t>
            </a:r>
          </a:p>
          <a:p>
            <a:pPr lvl="1"/>
            <a:endParaRPr lang="en-US" dirty="0" smtClean="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69</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dirty="0" smtClean="0"/>
              <a:t>Complete, accurate registries</a:t>
            </a:r>
          </a:p>
          <a:p>
            <a:pPr lvl="1"/>
            <a:r>
              <a:rPr lang="en-US" dirty="0" smtClean="0"/>
              <a:t>E.g., of prefix ownership</a:t>
            </a:r>
          </a:p>
          <a:p>
            <a:r>
              <a:rPr lang="en-US" dirty="0" smtClean="0"/>
              <a:t>Public Key Infrastructure</a:t>
            </a:r>
          </a:p>
          <a:p>
            <a:pPr lvl="1"/>
            <a:r>
              <a:rPr lang="en-US" dirty="0" smtClean="0"/>
              <a:t>To know the public key for any given AS</a:t>
            </a:r>
          </a:p>
          <a:p>
            <a:r>
              <a:rPr lang="en-US" dirty="0" smtClean="0"/>
              <a:t>Cryptographic operations</a:t>
            </a:r>
          </a:p>
          <a:p>
            <a:pPr lvl="1"/>
            <a:r>
              <a:rPr lang="en-US" dirty="0" smtClean="0"/>
              <a:t>E.g., digital signatures on BGP messages</a:t>
            </a:r>
          </a:p>
          <a:p>
            <a:r>
              <a:rPr lang="en-US" dirty="0" smtClean="0"/>
              <a:t>Need to perform operations quickly</a:t>
            </a:r>
          </a:p>
          <a:p>
            <a:pPr lvl="1"/>
            <a:r>
              <a:rPr lang="en-US" dirty="0" smtClean="0"/>
              <a:t>To avoid delaying response to routing changes</a:t>
            </a:r>
          </a:p>
          <a:p>
            <a:r>
              <a:rPr lang="en-US" dirty="0" smtClean="0"/>
              <a:t>Difficulty of incremental deployment</a:t>
            </a:r>
          </a:p>
          <a:p>
            <a:pPr lvl="1"/>
            <a:r>
              <a:rPr lang="en-US" dirty="0" smtClean="0"/>
              <a:t>Hard to have a </a:t>
            </a:r>
            <a:r>
              <a:rPr lang="ja-JP" altLang="en-US" dirty="0" smtClean="0"/>
              <a:t>“</a:t>
            </a:r>
            <a:r>
              <a:rPr lang="en-US" dirty="0" smtClean="0"/>
              <a:t>flag day</a:t>
            </a:r>
            <a:r>
              <a:rPr lang="ja-JP" altLang="en-US" dirty="0" smtClean="0"/>
              <a:t>”</a:t>
            </a:r>
            <a:r>
              <a:rPr lang="en-US" dirty="0" smtClean="0"/>
              <a:t> to deploy S-BGP</a:t>
            </a:r>
          </a:p>
          <a:p>
            <a:pPr lvl="1"/>
            <a:endParaRPr lang="en-US" dirty="0" smtClean="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70</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B7664D4-BAAE-4071-B1A8-9F2917C628A8}" type="slidenum">
              <a:rPr lang="en-US" altLang="zh-CN" smtClean="0"/>
              <a:pPr/>
              <a:t>71</a:t>
            </a:fld>
            <a:endParaRPr lang="en-US" altLang="zh-CN" smtClean="0"/>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And</a:t>
            </a:r>
            <a:r>
              <a:rPr lang="en-US" altLang="zh-CN" baseline="0" dirty="0" smtClean="0"/>
              <a:t> forwarding is </a:t>
            </a:r>
            <a:r>
              <a:rPr lang="en-US" sz="1200" b="0" i="0" kern="1200" dirty="0" smtClean="0">
                <a:solidFill>
                  <a:schemeClr val="tx1"/>
                </a:solidFill>
                <a:latin typeface="+mn-lt"/>
                <a:ea typeface="+mn-ea"/>
                <a:cs typeface="+mn-cs"/>
              </a:rPr>
              <a:t>the relaying of packets along a certain path,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from one network segment to another by nodes in a computer network.</a:t>
            </a:r>
            <a:endParaRPr lang="en-US" altLang="zh-CN"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B7664D4-BAAE-4071-B1A8-9F2917C628A8}" type="slidenum">
              <a:rPr lang="en-US" altLang="zh-CN" smtClean="0"/>
              <a:pPr/>
              <a:t>72</a:t>
            </a:fld>
            <a:endParaRPr lang="en-US" altLang="zh-CN" smtClean="0"/>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And</a:t>
            </a:r>
            <a:r>
              <a:rPr lang="en-US" altLang="zh-CN" baseline="0" dirty="0" smtClean="0"/>
              <a:t> forwarding is </a:t>
            </a:r>
            <a:r>
              <a:rPr lang="en-US" sz="1200" b="0" i="0" kern="1200" dirty="0" smtClean="0">
                <a:solidFill>
                  <a:schemeClr val="tx1"/>
                </a:solidFill>
                <a:latin typeface="+mn-lt"/>
                <a:ea typeface="+mn-ea"/>
                <a:cs typeface="+mn-cs"/>
              </a:rPr>
              <a:t>the relaying of packets along a certain path,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from one network segment to another by nodes in a computer network.</a:t>
            </a:r>
            <a:endParaRPr lang="en-US" altLang="zh-CN"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77</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securing </a:t>
            </a:r>
            <a:r>
              <a:rPr lang="en-US" altLang="zh-CN" dirty="0"/>
              <a:t>middlebox policy enforcement  SDN. </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 </a:t>
            </a:r>
            <a:r>
              <a:rPr lang="en-US" altLang="zh-CN" dirty="0"/>
              <a:t>this work, we identify a new kind of attack named Middlebox-Bypass Attacks and present corresponding </a:t>
            </a:r>
            <a:r>
              <a:rPr lang="en-US" altLang="zh-CN" dirty="0" smtClean="0"/>
              <a:t>countermeasure</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78</a:t>
            </a:fld>
            <a:endParaRPr lang="zh-CN" altLang="en-US"/>
          </a:p>
        </p:txBody>
      </p:sp>
    </p:spTree>
    <p:extLst>
      <p:ext uri="{BB962C8B-B14F-4D97-AF65-F5344CB8AC3E}">
        <p14:creationId xmlns="" xmlns:p14="http://schemas.microsoft.com/office/powerpoint/2010/main" val="1140687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sz="1200" b="0" i="0" u="none" strike="noStrike" kern="1200" dirty="0" err="1" smtClean="0">
                <a:solidFill>
                  <a:schemeClr val="tx1"/>
                </a:solidFill>
                <a:latin typeface="+mn-lt"/>
                <a:ea typeface="+mn-ea"/>
                <a:cs typeface="+mn-cs"/>
                <a:hlinkClick r:id="rId3" tooltip="Geocast"/>
              </a:rPr>
              <a:t>geocast</a:t>
            </a:r>
            <a:r>
              <a:rPr lang="en-US" sz="1200" b="0" i="0" kern="1200" dirty="0" smtClean="0">
                <a:solidFill>
                  <a:schemeClr val="tx1"/>
                </a:solidFill>
                <a:latin typeface="+mn-lt"/>
                <a:ea typeface="+mn-ea"/>
                <a:cs typeface="+mn-cs"/>
              </a:rPr>
              <a:t> delivers a message to a group of nodes based on </a:t>
            </a:r>
            <a:r>
              <a:rPr lang="en-US" sz="1200" b="0" i="0" u="none" strike="noStrike" kern="1200" dirty="0" smtClean="0">
                <a:solidFill>
                  <a:schemeClr val="tx1"/>
                </a:solidFill>
                <a:latin typeface="+mn-lt"/>
                <a:ea typeface="+mn-ea"/>
                <a:cs typeface="+mn-cs"/>
                <a:hlinkClick r:id="rId4" tooltip="Geographic location"/>
              </a:rPr>
              <a:t>geographic location</a:t>
            </a:r>
            <a:r>
              <a:rPr lang="en-US" sz="1200" b="0" i="0" kern="1200" dirty="0" smtClean="0">
                <a:solidFill>
                  <a:schemeClr val="tx1"/>
                </a:solidFill>
                <a:latin typeface="+mn-lt"/>
                <a:ea typeface="+mn-ea"/>
                <a:cs typeface="+mn-cs"/>
              </a:rPr>
              <a:t> </a:t>
            </a:r>
            <a:endParaRPr 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But let’s take our time and start from a hot topic recent years, middlebox first.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79</a:t>
            </a:fld>
            <a:endParaRPr lang="zh-CN" altLang="en-US"/>
          </a:p>
        </p:txBody>
      </p:sp>
    </p:spTree>
    <p:extLst>
      <p:ext uri="{BB962C8B-B14F-4D97-AF65-F5344CB8AC3E}">
        <p14:creationId xmlns="" xmlns:p14="http://schemas.microsoft.com/office/powerpoint/2010/main" val="11406875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Whereas, middleboxes gradually become a pain spot in modern networks. This pain comes from both significant needs and endless troubles. Because critical functions beyond switches like security and performance enhancement can be provided by middleboxes, they have been widely deployed in every kind of network. In average, about a third part of a network is comprised of middleboxes. Nevertheless, troubles brought by middleboxes are also far beyond switches as deployment of middleboxes is complex and error-prone. This further costs more personnel, money and time.</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80</a:t>
            </a:fld>
            <a:endParaRPr lang="zh-CN" altLang="en-US"/>
          </a:p>
        </p:txBody>
      </p:sp>
    </p:spTree>
    <p:extLst>
      <p:ext uri="{BB962C8B-B14F-4D97-AF65-F5344CB8AC3E}">
        <p14:creationId xmlns="" xmlns:p14="http://schemas.microsoft.com/office/powerpoint/2010/main" val="21041040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Let me illustrate the complexity in configuring a middlebox policy chain in traditional networks. </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81</a:t>
            </a:fld>
            <a:endParaRPr lang="zh-CN" altLang="en-US"/>
          </a:p>
        </p:txBody>
      </p:sp>
    </p:spTree>
    <p:extLst>
      <p:ext uri="{BB962C8B-B14F-4D97-AF65-F5344CB8AC3E}">
        <p14:creationId xmlns="" xmlns:p14="http://schemas.microsoft.com/office/powerpoint/2010/main" val="36742909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In this example, Supposing our administrator would like network flows to pass NAT, Light Firewall and Heavy Firewall in order. He has to write and install rules on all of these switches, which may provide different user interfaces.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82</a:t>
            </a:fld>
            <a:endParaRPr lang="zh-CN" altLang="en-US"/>
          </a:p>
        </p:txBody>
      </p:sp>
    </p:spTree>
    <p:extLst>
      <p:ext uri="{BB962C8B-B14F-4D97-AF65-F5344CB8AC3E}">
        <p14:creationId xmlns="" xmlns:p14="http://schemas.microsoft.com/office/powerpoint/2010/main" val="39956940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Once the number of switches increases, this is going to severely confuse our poor administrator.</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83</a:t>
            </a:fld>
            <a:endParaRPr lang="zh-CN" altLang="en-US"/>
          </a:p>
        </p:txBody>
      </p:sp>
    </p:spTree>
    <p:extLst>
      <p:ext uri="{BB962C8B-B14F-4D97-AF65-F5344CB8AC3E}">
        <p14:creationId xmlns="" xmlns:p14="http://schemas.microsoft.com/office/powerpoint/2010/main" val="14770267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Among many methods providing a more friendly and automatic way to enforce policies, SDN is most widely adopted because it requires no significant change on existing network infrastructure.</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84</a:t>
            </a:fld>
            <a:endParaRPr lang="zh-CN" altLang="en-US"/>
          </a:p>
        </p:txBody>
      </p:sp>
    </p:spTree>
    <p:extLst>
      <p:ext uri="{BB962C8B-B14F-4D97-AF65-F5344CB8AC3E}">
        <p14:creationId xmlns="" xmlns:p14="http://schemas.microsoft.com/office/powerpoint/2010/main" val="15685269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The controller of SDN has global view and connection of the whole network. It is able to transform a set of user policies to switch-readable rules and install them. Our administrator can now concentrate only on middlebox-</a:t>
            </a:r>
            <a:r>
              <a:rPr lang="en-US" altLang="zh-CN" dirty="0" err="1"/>
              <a:t>ralated</a:t>
            </a:r>
            <a:r>
              <a:rPr lang="en-US" altLang="zh-CN" dirty="0"/>
              <a:t> policies through a human-friendly interface. As we can see, SDN has kicked away the pain spot arising from middleboxes. </a:t>
            </a: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85</a:t>
            </a:fld>
            <a:endParaRPr lang="zh-CN" altLang="en-US"/>
          </a:p>
        </p:txBody>
      </p:sp>
    </p:spTree>
    <p:extLst>
      <p:ext uri="{BB962C8B-B14F-4D97-AF65-F5344CB8AC3E}">
        <p14:creationId xmlns="" xmlns:p14="http://schemas.microsoft.com/office/powerpoint/2010/main" val="15298578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However, it leaves us a more subtle problem of forwarding ambiguity when middlebox meets SDN.</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86</a:t>
            </a:fld>
            <a:endParaRPr lang="zh-CN" altLang="en-US"/>
          </a:p>
        </p:txBody>
      </p:sp>
    </p:spTree>
    <p:extLst>
      <p:ext uri="{BB962C8B-B14F-4D97-AF65-F5344CB8AC3E}">
        <p14:creationId xmlns="" xmlns:p14="http://schemas.microsoft.com/office/powerpoint/2010/main" val="38175453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Consider this simple topology again where our administrator needs to enforce these two policies. He wants all the traffic from H2 to be filtered by LF and if necessary, HF. Meanwhile, packets from H1 simply traverse NAT and go out.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87</a:t>
            </a:fld>
            <a:endParaRPr lang="zh-CN" altLang="en-US"/>
          </a:p>
        </p:txBody>
      </p:sp>
    </p:spTree>
    <p:extLst>
      <p:ext uri="{BB962C8B-B14F-4D97-AF65-F5344CB8AC3E}">
        <p14:creationId xmlns="" xmlns:p14="http://schemas.microsoft.com/office/powerpoint/2010/main" val="12874892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Under this condition, S2 and S3 will have great difficulties judging the source address of a packet.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88</a:t>
            </a:fld>
            <a:endParaRPr lang="zh-CN" altLang="en-US"/>
          </a:p>
        </p:txBody>
      </p:sp>
    </p:spTree>
    <p:extLst>
      <p:ext uri="{BB962C8B-B14F-4D97-AF65-F5344CB8AC3E}">
        <p14:creationId xmlns="" xmlns:p14="http://schemas.microsoft.com/office/powerpoint/2010/main" val="1287489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Unicast</a:t>
            </a:r>
            <a:r>
              <a:rPr lang="en-US" sz="1200" b="0" i="0" kern="1200" dirty="0" smtClean="0">
                <a:solidFill>
                  <a:schemeClr val="tx1"/>
                </a:solidFill>
                <a:latin typeface="+mn-lt"/>
                <a:ea typeface="+mn-ea"/>
                <a:cs typeface="+mn-cs"/>
              </a:rPr>
              <a:t> is the dominant form of message delivery on the Internet.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Build most of our discussions</a:t>
            </a:r>
            <a:r>
              <a:rPr lang="en-US" sz="1200" b="0" i="0" kern="1200" baseline="0" dirty="0" smtClean="0">
                <a:solidFill>
                  <a:schemeClr val="tx1"/>
                </a:solidFill>
                <a:latin typeface="+mn-lt"/>
                <a:ea typeface="+mn-ea"/>
                <a:cs typeface="+mn-cs"/>
              </a:rPr>
              <a:t> on it</a:t>
            </a:r>
            <a:endParaRPr 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Because NAT changes IP address of each packet to an unexpected address.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89</a:t>
            </a:fld>
            <a:endParaRPr lang="zh-CN" altLang="en-US"/>
          </a:p>
        </p:txBody>
      </p:sp>
    </p:spTree>
    <p:extLst>
      <p:ext uri="{BB962C8B-B14F-4D97-AF65-F5344CB8AC3E}">
        <p14:creationId xmlns="" xmlns:p14="http://schemas.microsoft.com/office/powerpoint/2010/main" val="12874892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Forwarding suspicious packets identified by LF is also problematic for the same reason on S3.</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90</a:t>
            </a:fld>
            <a:endParaRPr lang="zh-CN" altLang="en-US"/>
          </a:p>
        </p:txBody>
      </p:sp>
    </p:spTree>
    <p:extLst>
      <p:ext uri="{BB962C8B-B14F-4D97-AF65-F5344CB8AC3E}">
        <p14:creationId xmlns="" xmlns:p14="http://schemas.microsoft.com/office/powerpoint/2010/main" val="20050090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The intrinsic problem lies in the stateless and memoryless nature of IP network layer.</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91</a:t>
            </a:fld>
            <a:endParaRPr lang="zh-CN" altLang="en-US"/>
          </a:p>
        </p:txBody>
      </p:sp>
    </p:spTree>
    <p:extLst>
      <p:ext uri="{BB962C8B-B14F-4D97-AF65-F5344CB8AC3E}">
        <p14:creationId xmlns="" xmlns:p14="http://schemas.microsoft.com/office/powerpoint/2010/main" val="1714977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So making the network stateful would solve the forwarding ambiguity,</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92</a:t>
            </a:fld>
            <a:endParaRPr lang="zh-CN" altLang="en-US"/>
          </a:p>
        </p:txBody>
      </p:sp>
    </p:spTree>
    <p:extLst>
      <p:ext uri="{BB962C8B-B14F-4D97-AF65-F5344CB8AC3E}">
        <p14:creationId xmlns="" xmlns:p14="http://schemas.microsoft.com/office/powerpoint/2010/main" val="15720876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err="1"/>
              <a:t>Flowtags</a:t>
            </a:r>
            <a:r>
              <a:rPr lang="en-US" altLang="zh-CN" dirty="0"/>
              <a:t> in 2014 on NSDI suggests middleboxes add stateful tags on each packet header and controller install corresponding rules on switches. For example, after NAT tags packets, S2 can identify </a:t>
            </a:r>
            <a:r>
              <a:rPr lang="en-US" altLang="zh-CN" dirty="0" err="1"/>
              <a:t>orgin</a:t>
            </a:r>
            <a:r>
              <a:rPr lang="en-US" altLang="zh-CN" dirty="0"/>
              <a:t> of packets by matching tag field with first two rules. The second policy can be enforced with rules on S3 in a similar way.</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93</a:t>
            </a:fld>
            <a:endParaRPr lang="zh-CN" altLang="en-US"/>
          </a:p>
        </p:txBody>
      </p:sp>
    </p:spTree>
    <p:extLst>
      <p:ext uri="{BB962C8B-B14F-4D97-AF65-F5344CB8AC3E}">
        <p14:creationId xmlns="" xmlns:p14="http://schemas.microsoft.com/office/powerpoint/2010/main" val="40605915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However, lack of consideration on security makes a new kind of attack – middlebox-bypass attack possible. In a middlebox-bypass attack, the attacker completely controls some switches, say S2. Then he tries to bypass the security inspection by middleboxes, say LF here by violating the first rule on S2.</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94</a:t>
            </a:fld>
            <a:endParaRPr lang="zh-CN" altLang="en-US"/>
          </a:p>
        </p:txBody>
      </p:sp>
    </p:spTree>
    <p:extLst>
      <p:ext uri="{BB962C8B-B14F-4D97-AF65-F5344CB8AC3E}">
        <p14:creationId xmlns="" xmlns:p14="http://schemas.microsoft.com/office/powerpoint/2010/main" val="40605915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Compromised switch S2 first tags the packets as if it had been processed by LF with a non-suspicious result. Then it directly forwards packets to S3.Hence, S3 will deem these packets as benign and forward them out. This kind of attacks lead to severe security breaches as well as performance degradation when the middlebox is a proxy or load balancer.</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95</a:t>
            </a:fld>
            <a:endParaRPr lang="zh-CN" altLang="en-US"/>
          </a:p>
        </p:txBody>
      </p:sp>
    </p:spTree>
    <p:extLst>
      <p:ext uri="{BB962C8B-B14F-4D97-AF65-F5344CB8AC3E}">
        <p14:creationId xmlns="" xmlns:p14="http://schemas.microsoft.com/office/powerpoint/2010/main" val="36215908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Some of you may wonder if it is realistic to compromise a switch in an SDN.</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96</a:t>
            </a:fld>
            <a:endParaRPr lang="zh-CN" altLang="en-US"/>
          </a:p>
        </p:txBody>
      </p:sp>
    </p:spTree>
    <p:extLst>
      <p:ext uri="{BB962C8B-B14F-4D97-AF65-F5344CB8AC3E}">
        <p14:creationId xmlns="" xmlns:p14="http://schemas.microsoft.com/office/powerpoint/2010/main" val="10814991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Unfortunately, different attacking methods have already been proposed. Benton et al. find some controller-switch channels are not encrypted by SSL/TLS. The attacker would know how to install arbitrary rules on switches after eavesdropping these channels.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97</a:t>
            </a:fld>
            <a:endParaRPr lang="zh-CN" altLang="en-US"/>
          </a:p>
        </p:txBody>
      </p:sp>
    </p:spTree>
    <p:extLst>
      <p:ext uri="{BB962C8B-B14F-4D97-AF65-F5344CB8AC3E}">
        <p14:creationId xmlns="" xmlns:p14="http://schemas.microsoft.com/office/powerpoint/2010/main" val="20207332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Pickett @ DEFCON shows us how to leverage insecure firmware and insecure Network Operating Systems on switches to hijack them. </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98</a:t>
            </a:fld>
            <a:endParaRPr lang="zh-CN" altLang="en-US"/>
          </a:p>
        </p:txBody>
      </p:sp>
    </p:spTree>
    <p:extLst>
      <p:ext uri="{BB962C8B-B14F-4D97-AF65-F5344CB8AC3E}">
        <p14:creationId xmlns="" xmlns:p14="http://schemas.microsoft.com/office/powerpoint/2010/main" val="238712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Now given the goal of delivering</a:t>
            </a:r>
            <a:r>
              <a:rPr lang="en-US" sz="1200" b="0" i="0" kern="1200" baseline="0" dirty="0" smtClean="0">
                <a:solidFill>
                  <a:schemeClr val="tx1"/>
                </a:solidFill>
                <a:latin typeface="+mn-lt"/>
                <a:ea typeface="+mn-ea"/>
                <a:cs typeface="+mn-cs"/>
              </a:rPr>
              <a:t> a message from one node to another, how to find a feasible path between them?</a:t>
            </a:r>
          </a:p>
          <a:p>
            <a:r>
              <a:rPr lang="en-US" sz="1200" b="0" i="0" kern="1200" baseline="0" dirty="0" smtClean="0">
                <a:solidFill>
                  <a:schemeClr val="tx1"/>
                </a:solidFill>
                <a:latin typeface="+mn-lt"/>
                <a:ea typeface="+mn-ea"/>
                <a:cs typeface="+mn-cs"/>
              </a:rPr>
              <a:t>This is the focus of a routing scheme.</a:t>
            </a:r>
            <a:endParaRPr lang="en-US" sz="1200" b="0" i="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Of course we are not the first one detecting malicious switches in SDN, but are the other ones effective enough for middlebox-bypass attacks? As far as we know, these methods can be divided into Probe-based ones and statistics-based ones. Probe-based methods, however, could be easily blinded by coward-attack, which can distinguish probing packets and production packets and attack only production packets. Statistics-based methods collect statistics of the same flow on each switch </a:t>
            </a:r>
            <a:r>
              <a:rPr lang="en-US" altLang="zh-CN" dirty="0" err="1"/>
              <a:t>en</a:t>
            </a:r>
            <a:r>
              <a:rPr lang="en-US" altLang="zh-CN" dirty="0"/>
              <a:t>-route. The statistics may fluctuate across switches but when fluctuation exceeds threshold, corresponding switch is deemed malicious. These methods are threshold-based so false positives(negatives) are usually inevitable. Besides, both of the two kinds of methods waste valuable control channel bandwidth to report probe or statistics information to the controller.</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99</a:t>
            </a:fld>
            <a:endParaRPr lang="zh-CN" altLang="en-US"/>
          </a:p>
        </p:txBody>
      </p:sp>
    </p:spTree>
    <p:extLst>
      <p:ext uri="{BB962C8B-B14F-4D97-AF65-F5344CB8AC3E}">
        <p14:creationId xmlns="" xmlns:p14="http://schemas.microsoft.com/office/powerpoint/2010/main" val="23942236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In conclusion, they cannot be counted as existing secure methods for middlebox-bypass attacks.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100</a:t>
            </a:fld>
            <a:endParaRPr lang="zh-CN" altLang="en-US"/>
          </a:p>
        </p:txBody>
      </p:sp>
    </p:spTree>
    <p:extLst>
      <p:ext uri="{BB962C8B-B14F-4D97-AF65-F5344CB8AC3E}">
        <p14:creationId xmlns="" xmlns:p14="http://schemas.microsoft.com/office/powerpoint/2010/main" val="32312098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Thus, we present </a:t>
            </a:r>
            <a:r>
              <a:rPr lang="en-US" altLang="zh-CN" dirty="0" err="1"/>
              <a:t>FlowCloak</a:t>
            </a:r>
            <a:r>
              <a:rPr lang="en-US" altLang="zh-CN" dirty="0"/>
              <a:t>, to address the problem with high accuracy and efficiency.</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101</a:t>
            </a:fld>
            <a:endParaRPr lang="zh-CN" altLang="en-US"/>
          </a:p>
        </p:txBody>
      </p:sp>
    </p:spTree>
    <p:extLst>
      <p:ext uri="{BB962C8B-B14F-4D97-AF65-F5344CB8AC3E}">
        <p14:creationId xmlns="" xmlns:p14="http://schemas.microsoft.com/office/powerpoint/2010/main" val="2344844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Let me introduce adversary model first. The Controller of an SDN is often deemed secured because it is the root of security and administrators never overlook its importance.  All of the middleboxes are benign, too as they often have enough computation resource to protect them from attacks. Moreover, we assume security of the egress switch. There are solutions protecting a single switch, which are too expensive for widely applying. An attacker is able to compromise any other switches in the network. A compromised switch will try every effort to bypass a middlebox.</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102</a:t>
            </a:fld>
            <a:endParaRPr lang="zh-CN" altLang="en-US"/>
          </a:p>
        </p:txBody>
      </p:sp>
    </p:spTree>
    <p:extLst>
      <p:ext uri="{BB962C8B-B14F-4D97-AF65-F5344CB8AC3E}">
        <p14:creationId xmlns="" xmlns:p14="http://schemas.microsoft.com/office/powerpoint/2010/main" val="10957463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In </a:t>
            </a:r>
            <a:r>
              <a:rPr lang="en-US" altLang="zh-CN" dirty="0" err="1"/>
              <a:t>FlowCloak</a:t>
            </a:r>
            <a:r>
              <a:rPr lang="en-US" altLang="zh-CN" dirty="0"/>
              <a:t>, we still adopt a tag to mark a packet’s state and origin, named </a:t>
            </a:r>
            <a:r>
              <a:rPr lang="en-US" altLang="zh-CN" dirty="0" err="1"/>
              <a:t>derterministic</a:t>
            </a:r>
            <a:r>
              <a:rPr lang="en-US" altLang="zh-CN" dirty="0"/>
              <a:t> tag. However, we add another tag which we call probabilistic tag(</a:t>
            </a:r>
            <a:r>
              <a:rPr lang="en-US" altLang="zh-CN" dirty="0" err="1"/>
              <a:t>ptag</a:t>
            </a:r>
            <a:r>
              <a:rPr lang="en-US" altLang="zh-CN" dirty="0"/>
              <a:t>). </a:t>
            </a:r>
            <a:r>
              <a:rPr lang="en-US" altLang="zh-CN" dirty="0" err="1"/>
              <a:t>Ptag</a:t>
            </a:r>
            <a:r>
              <a:rPr lang="en-US" altLang="zh-CN" dirty="0"/>
              <a:t> acts as a proof that the packet is actually processed by the middlebox indicated by the </a:t>
            </a:r>
            <a:r>
              <a:rPr lang="en-US" altLang="zh-CN" dirty="0" err="1"/>
              <a:t>dtag</a:t>
            </a:r>
            <a:r>
              <a:rPr lang="en-US" altLang="zh-CN" dirty="0"/>
              <a:t>. Each middlebox </a:t>
            </a:r>
            <a:r>
              <a:rPr lang="en-US" altLang="zh-CN" dirty="0" err="1"/>
              <a:t>distributedly</a:t>
            </a:r>
            <a:r>
              <a:rPr lang="en-US" altLang="zh-CN" dirty="0"/>
              <a:t> verifies </a:t>
            </a:r>
            <a:r>
              <a:rPr lang="en-US" altLang="zh-CN" dirty="0" err="1"/>
              <a:t>ptag</a:t>
            </a:r>
            <a:r>
              <a:rPr lang="en-US" altLang="zh-CN" dirty="0"/>
              <a:t> set by the former one. As an example here, LF needs to verify </a:t>
            </a:r>
            <a:r>
              <a:rPr lang="en-US" altLang="zh-CN" dirty="0" err="1"/>
              <a:t>ptag</a:t>
            </a:r>
            <a:r>
              <a:rPr lang="en-US" altLang="zh-CN" dirty="0"/>
              <a:t> of NAT, then followed by HF. The egress switch S3 verifies </a:t>
            </a:r>
            <a:r>
              <a:rPr lang="en-US" altLang="zh-CN" dirty="0" err="1"/>
              <a:t>ptags</a:t>
            </a:r>
            <a:r>
              <a:rPr lang="en-US" altLang="zh-CN" dirty="0"/>
              <a:t> from NAT, LF or HF for different packets. What’s more, due to limited computational resource on switches, the egress switch is not capable of cryptography computations. So we must consider it as a special condition. This divides our work into two parts: </a:t>
            </a:r>
            <a:r>
              <a:rPr lang="en-US" altLang="zh-CN" dirty="0" err="1"/>
              <a:t>FlowCloak</a:t>
            </a:r>
            <a:r>
              <a:rPr lang="en-US" altLang="zh-CN" dirty="0"/>
              <a:t> with </a:t>
            </a:r>
            <a:r>
              <a:rPr lang="en-US" altLang="zh-CN" dirty="0" err="1"/>
              <a:t>mb</a:t>
            </a:r>
            <a:r>
              <a:rPr lang="en-US" altLang="zh-CN" dirty="0"/>
              <a:t> only &amp; another part with egress switch included. Let’s start from an easier condition, </a:t>
            </a:r>
            <a:r>
              <a:rPr lang="en-US" altLang="zh-CN" dirty="0" err="1"/>
              <a:t>mb</a:t>
            </a:r>
            <a:r>
              <a:rPr lang="en-US" altLang="zh-CN" dirty="0"/>
              <a:t> vs. </a:t>
            </a:r>
            <a:r>
              <a:rPr lang="en-US" altLang="zh-CN" dirty="0" err="1"/>
              <a:t>mb</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103</a:t>
            </a:fld>
            <a:endParaRPr lang="zh-CN" altLang="en-US"/>
          </a:p>
        </p:txBody>
      </p:sp>
    </p:spTree>
    <p:extLst>
      <p:ext uri="{BB962C8B-B14F-4D97-AF65-F5344CB8AC3E}">
        <p14:creationId xmlns="" xmlns:p14="http://schemas.microsoft.com/office/powerpoint/2010/main" val="7695066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////In this case, a middlebox downstream verification device is another middlebox.</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104</a:t>
            </a:fld>
            <a:endParaRPr lang="zh-CN" altLang="en-US"/>
          </a:p>
        </p:txBody>
      </p:sp>
    </p:spTree>
    <p:extLst>
      <p:ext uri="{BB962C8B-B14F-4D97-AF65-F5344CB8AC3E}">
        <p14:creationId xmlns="" xmlns:p14="http://schemas.microsoft.com/office/powerpoint/2010/main" val="7695066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err="1"/>
              <a:t>FlowCloak</a:t>
            </a:r>
            <a:r>
              <a:rPr lang="en-US" altLang="zh-CN" dirty="0"/>
              <a:t> adds tag verification and tag generation modules to middleboxes.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105</a:t>
            </a:fld>
            <a:endParaRPr lang="zh-CN" altLang="en-US"/>
          </a:p>
        </p:txBody>
      </p:sp>
    </p:spTree>
    <p:extLst>
      <p:ext uri="{BB962C8B-B14F-4D97-AF65-F5344CB8AC3E}">
        <p14:creationId xmlns="" xmlns:p14="http://schemas.microsoft.com/office/powerpoint/2010/main" val="42638497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Tag Verification module verifies both a packet‘s </a:t>
            </a:r>
            <a:r>
              <a:rPr lang="en-US" altLang="zh-CN" dirty="0" err="1"/>
              <a:t>dtag</a:t>
            </a:r>
            <a:r>
              <a:rPr lang="en-US" altLang="zh-CN" dirty="0"/>
              <a:t> and </a:t>
            </a:r>
            <a:r>
              <a:rPr lang="en-US" altLang="zh-CN" dirty="0" err="1"/>
              <a:t>ptag</a:t>
            </a:r>
            <a:r>
              <a:rPr lang="en-US" altLang="zh-CN" dirty="0"/>
              <a:t>.</a:t>
            </a:r>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106</a:t>
            </a:fld>
            <a:endParaRPr lang="zh-CN" altLang="en-US"/>
          </a:p>
        </p:txBody>
      </p:sp>
    </p:spTree>
    <p:extLst>
      <p:ext uri="{BB962C8B-B14F-4D97-AF65-F5344CB8AC3E}">
        <p14:creationId xmlns="" xmlns:p14="http://schemas.microsoft.com/office/powerpoint/2010/main" val="42638497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Tag generation tags the packet with new </a:t>
            </a:r>
            <a:r>
              <a:rPr lang="en-US" altLang="zh-CN" dirty="0" err="1"/>
              <a:t>ptag</a:t>
            </a:r>
            <a:r>
              <a:rPr lang="en-US" altLang="zh-CN" dirty="0"/>
              <a:t>, which is generated by hashing over certain sample fields. Whereas, if next device is an egress switch, we adopt a faster hashing function to generate multiple tags, called mapping function here. To figure out how it works, we shall study how an egress switch verifies </a:t>
            </a:r>
            <a:r>
              <a:rPr lang="en-US" altLang="zh-CN" dirty="0" err="1"/>
              <a:t>ptags</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107</a:t>
            </a:fld>
            <a:endParaRPr lang="zh-CN" altLang="en-US"/>
          </a:p>
        </p:txBody>
      </p:sp>
    </p:spTree>
    <p:extLst>
      <p:ext uri="{BB962C8B-B14F-4D97-AF65-F5344CB8AC3E}">
        <p14:creationId xmlns="" xmlns:p14="http://schemas.microsoft.com/office/powerpoint/2010/main" val="42638497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As no cryptography computation is allowed on an egress switch, it needs to simulate the hashing function with only match-forward rules. Here we give a simple example on how to simulate this hashing function below. //The input of the hashing function is the sample domain and </a:t>
            </a:r>
            <a:r>
              <a:rPr lang="en-US" altLang="zh-CN" dirty="0" err="1"/>
              <a:t>ptag</a:t>
            </a:r>
            <a:r>
              <a:rPr lang="en-US" altLang="zh-CN" dirty="0"/>
              <a:t> field is its </a:t>
            </a:r>
            <a:r>
              <a:rPr lang="en-US" altLang="zh-CN" dirty="0" err="1"/>
              <a:t>ouput</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pPr/>
              <a:t>108</a:t>
            </a:fld>
            <a:endParaRPr lang="zh-CN" altLang="en-US"/>
          </a:p>
        </p:txBody>
      </p:sp>
    </p:spTree>
    <p:extLst>
      <p:ext uri="{BB962C8B-B14F-4D97-AF65-F5344CB8AC3E}">
        <p14:creationId xmlns="" xmlns:p14="http://schemas.microsoft.com/office/powerpoint/2010/main" val="3686413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446533" y="4387701"/>
            <a:ext cx="11262867" cy="20028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97820" y="1020435"/>
            <a:ext cx="10993549" cy="2002871"/>
          </a:xfrm>
          <a:effectLst/>
        </p:spPr>
        <p:txBody>
          <a:bodyPr anchor="b">
            <a:normAutofit/>
          </a:bodyPr>
          <a:lstStyle>
            <a:lvl1pPr>
              <a:defRPr sz="3600">
                <a:solidFill>
                  <a:schemeClr val="accent1"/>
                </a:solidFill>
                <a:latin typeface="+mj-lt"/>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599229" y="3023309"/>
            <a:ext cx="10993547" cy="933555"/>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605951" y="5956145"/>
            <a:ext cx="2844800" cy="365125"/>
          </a:xfrm>
        </p:spPr>
        <p:txBody>
          <a:bodyPr/>
          <a:lstStyle>
            <a:lvl1pPr>
              <a:defRPr>
                <a:solidFill>
                  <a:schemeClr val="accent1">
                    <a:lumMod val="75000"/>
                    <a:lumOff val="25000"/>
                  </a:schemeClr>
                </a:solidFill>
              </a:defRPr>
            </a:lvl1pPr>
          </a:lstStyle>
          <a:p>
            <a:fld id="{717DF673-C901-4D4F-8012-EB0C02BDB926}" type="datetimeFigureOut">
              <a:rPr lang="zh-CN" altLang="en-US" smtClean="0"/>
              <a:pPr/>
              <a:t>2019/4/7</a:t>
            </a:fld>
            <a:endParaRPr lang="zh-CN" altLang="en-US"/>
          </a:p>
        </p:txBody>
      </p:sp>
      <p:sp>
        <p:nvSpPr>
          <p:cNvPr id="5" name="Footer Placeholder 4"/>
          <p:cNvSpPr>
            <a:spLocks noGrp="1"/>
          </p:cNvSpPr>
          <p:nvPr>
            <p:ph type="ftr" sz="quarter" idx="11"/>
          </p:nvPr>
        </p:nvSpPr>
        <p:spPr>
          <a:xfrm>
            <a:off x="581193" y="5951819"/>
            <a:ext cx="6917211" cy="365125"/>
          </a:xfrm>
        </p:spPr>
        <p:txBody>
          <a:bodyPr/>
          <a:lstStyle>
            <a:lvl1pPr>
              <a:defRPr>
                <a:solidFill>
                  <a:schemeClr val="accent1">
                    <a:lumMod val="75000"/>
                    <a:lumOff val="25000"/>
                  </a:schemeClr>
                </a:solidFill>
              </a:defRPr>
            </a:lvl1pPr>
          </a:lstStyle>
          <a:p>
            <a:endParaRPr lang="zh-CN" altLang="en-US"/>
          </a:p>
        </p:txBody>
      </p:sp>
      <p:sp>
        <p:nvSpPr>
          <p:cNvPr id="6" name="Slide Number Placeholder 5"/>
          <p:cNvSpPr>
            <a:spLocks noGrp="1"/>
          </p:cNvSpPr>
          <p:nvPr>
            <p:ph type="sldNum" sz="quarter" idx="12"/>
          </p:nvPr>
        </p:nvSpPr>
        <p:spPr>
          <a:xfrm>
            <a:off x="10558300" y="5956145"/>
            <a:ext cx="1016440" cy="365125"/>
          </a:xfrm>
        </p:spPr>
        <p:txBody>
          <a:bodyPr/>
          <a:lstStyle>
            <a:lvl1pPr>
              <a:defRPr>
                <a:solidFill>
                  <a:schemeClr val="accent1">
                    <a:lumMod val="75000"/>
                    <a:lumOff val="25000"/>
                  </a:schemeClr>
                </a:solidFill>
              </a:defRPr>
            </a:lvl1pPr>
          </a:lstStyle>
          <a:p>
            <a:fld id="{0B4A7E8B-91BF-4A8E-AD84-2F5B82DA5024}" type="slidenum">
              <a:rPr lang="zh-CN" altLang="en-US" smtClean="0"/>
              <a:pPr/>
              <a:t>‹#›</a:t>
            </a:fld>
            <a:endParaRPr lang="zh-CN" altLang="en-US"/>
          </a:p>
        </p:txBody>
      </p:sp>
    </p:spTree>
    <p:extLst>
      <p:ext uri="{BB962C8B-B14F-4D97-AF65-F5344CB8AC3E}">
        <p14:creationId xmlns="" xmlns:p14="http://schemas.microsoft.com/office/powerpoint/2010/main" val="1214446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Rectangle 7"/>
          <p:cNvSpPr>
            <a:spLocks noChangeAspect="1"/>
          </p:cNvSpPr>
          <p:nvPr/>
        </p:nvSpPr>
        <p:spPr>
          <a:xfrm>
            <a:off x="440285" y="614407"/>
            <a:ext cx="11309339"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17DF673-C901-4D4F-8012-EB0C02BDB926}" type="datetimeFigureOut">
              <a:rPr lang="zh-CN" altLang="en-US" smtClean="0"/>
              <a:pPr/>
              <a:t>2019/4/7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4A7E8B-91BF-4A8E-AD84-2F5B82DA5024}" type="slidenum">
              <a:rPr lang="zh-CN" altLang="en-US" smtClean="0"/>
              <a:pPr/>
              <a:t>‹#›</a:t>
            </a:fld>
            <a:endParaRPr lang="zh-CN" altLang="en-US"/>
          </a:p>
        </p:txBody>
      </p:sp>
    </p:spTree>
    <p:extLst>
      <p:ext uri="{BB962C8B-B14F-4D97-AF65-F5344CB8AC3E}">
        <p14:creationId xmlns="" xmlns:p14="http://schemas.microsoft.com/office/powerpoint/2010/main" val="384128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a:spLocks noChangeAspect="1"/>
          </p:cNvSpPr>
          <p:nvPr/>
        </p:nvSpPr>
        <p:spPr>
          <a:xfrm>
            <a:off x="8839206"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3" y="675734"/>
            <a:ext cx="2004164" cy="518307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74929" y="675734"/>
            <a:ext cx="7896279" cy="5183073"/>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8993676" y="5956145"/>
            <a:ext cx="1328141" cy="365125"/>
          </a:xfrm>
        </p:spPr>
        <p:txBody>
          <a:bodyPr/>
          <a:lstStyle>
            <a:lvl1pPr>
              <a:defRPr>
                <a:solidFill>
                  <a:schemeClr val="accent1">
                    <a:lumMod val="75000"/>
                    <a:lumOff val="25000"/>
                  </a:schemeClr>
                </a:solidFill>
              </a:defRPr>
            </a:lvl1pPr>
          </a:lstStyle>
          <a:p>
            <a:fld id="{717DF673-C901-4D4F-8012-EB0C02BDB926}" type="datetimeFigureOut">
              <a:rPr lang="zh-CN" altLang="en-US" smtClean="0"/>
              <a:pPr/>
              <a:t>2019/4/7</a:t>
            </a:fld>
            <a:endParaRPr lang="zh-CN" altLang="en-US"/>
          </a:p>
        </p:txBody>
      </p:sp>
      <p:sp>
        <p:nvSpPr>
          <p:cNvPr id="5" name="Footer Placeholder 4"/>
          <p:cNvSpPr>
            <a:spLocks noGrp="1"/>
          </p:cNvSpPr>
          <p:nvPr>
            <p:ph type="ftr" sz="quarter" idx="11"/>
          </p:nvPr>
        </p:nvSpPr>
        <p:spPr>
          <a:xfrm>
            <a:off x="774929" y="5951819"/>
            <a:ext cx="7896279" cy="365125"/>
          </a:xfrm>
        </p:spPr>
        <p:txBody>
          <a:bodyPr/>
          <a:lstStyle/>
          <a:p>
            <a:endParaRPr lang="zh-CN" altLang="en-US"/>
          </a:p>
        </p:txBody>
      </p:sp>
      <p:sp>
        <p:nvSpPr>
          <p:cNvPr id="6" name="Slide Number Placeholder 5"/>
          <p:cNvSpPr>
            <a:spLocks noGrp="1"/>
          </p:cNvSpPr>
          <p:nvPr>
            <p:ph type="sldNum" sz="quarter" idx="12"/>
          </p:nvPr>
        </p:nvSpPr>
        <p:spPr>
          <a:xfrm>
            <a:off x="10446617" y="5956145"/>
            <a:ext cx="1164195" cy="365125"/>
          </a:xfrm>
        </p:spPr>
        <p:txBody>
          <a:bodyPr/>
          <a:lstStyle>
            <a:lvl1pPr>
              <a:defRPr>
                <a:solidFill>
                  <a:schemeClr val="accent1">
                    <a:lumMod val="75000"/>
                    <a:lumOff val="25000"/>
                  </a:schemeClr>
                </a:solidFill>
              </a:defRPr>
            </a:lvl1pPr>
          </a:lstStyle>
          <a:p>
            <a:fld id="{0B4A7E8B-91BF-4A8E-AD84-2F5B82DA5024}" type="slidenum">
              <a:rPr lang="zh-CN" altLang="en-US" smtClean="0"/>
              <a:pPr/>
              <a:t>‹#›</a:t>
            </a:fld>
            <a:endParaRPr lang="zh-CN" altLang="en-US"/>
          </a:p>
        </p:txBody>
      </p:sp>
    </p:spTree>
    <p:extLst>
      <p:ext uri="{BB962C8B-B14F-4D97-AF65-F5344CB8AC3E}">
        <p14:creationId xmlns="" xmlns:p14="http://schemas.microsoft.com/office/powerpoint/2010/main" val="493109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5"/>
            <a:ext cx="10363200" cy="1470026"/>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609585" indent="0" algn="ctr">
              <a:buNone/>
              <a:defRPr/>
            </a:lvl2pPr>
            <a:lvl3pPr marL="1219170" indent="0" algn="ctr">
              <a:buNone/>
              <a:defRPr/>
            </a:lvl3pPr>
            <a:lvl4pPr marL="1828754" indent="0" algn="ctr">
              <a:buNone/>
              <a:defRPr/>
            </a:lvl4pPr>
            <a:lvl5pPr marL="2438339" indent="0" algn="ctr">
              <a:buNone/>
              <a:defRPr/>
            </a:lvl5pPr>
            <a:lvl6pPr marL="3047924" indent="0" algn="ctr">
              <a:buNone/>
              <a:defRPr/>
            </a:lvl6pPr>
            <a:lvl7pPr marL="3657509" indent="0" algn="ctr">
              <a:buNone/>
              <a:defRPr/>
            </a:lvl7pPr>
            <a:lvl8pPr marL="4267093" indent="0" algn="ctr">
              <a:buNone/>
              <a:defRPr/>
            </a:lvl8pPr>
            <a:lvl9pPr marL="4876678"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15B616C-E807-49E8-832E-971DFF38C41D}"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F24737D-F7BD-44A5-8811-D469E2156AC7}"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9"/>
            <a:ext cx="10363200" cy="1362075"/>
          </a:xfrm>
        </p:spPr>
        <p:txBody>
          <a:bodyPr anchor="t"/>
          <a:lstStyle>
            <a:lvl1pPr algn="l">
              <a:defRPr sz="53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700"/>
            </a:lvl1pPr>
            <a:lvl2pPr marL="609585" indent="0">
              <a:buNone/>
              <a:defRPr sz="2400"/>
            </a:lvl2pPr>
            <a:lvl3pPr marL="1219170" indent="0">
              <a:buNone/>
              <a:defRPr sz="2100"/>
            </a:lvl3pPr>
            <a:lvl4pPr marL="1828754" indent="0">
              <a:buNone/>
              <a:defRPr sz="1900"/>
            </a:lvl4pPr>
            <a:lvl5pPr marL="2438339" indent="0">
              <a:buNone/>
              <a:defRPr sz="1900"/>
            </a:lvl5pPr>
            <a:lvl6pPr marL="3047924" indent="0">
              <a:buNone/>
              <a:defRPr sz="1900"/>
            </a:lvl6pPr>
            <a:lvl7pPr marL="3657509" indent="0">
              <a:buNone/>
              <a:defRPr sz="1900"/>
            </a:lvl7pPr>
            <a:lvl8pPr marL="4267093" indent="0">
              <a:buNone/>
              <a:defRPr sz="1900"/>
            </a:lvl8pPr>
            <a:lvl9pPr marL="4876678" indent="0">
              <a:buNone/>
              <a:defRPr sz="19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DC185BD-5592-467D-8C98-F309E1A43662}" type="slidenum">
              <a:rPr lang="en-US" altLang="zh-CN"/>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1" y="1600201"/>
            <a:ext cx="5689600" cy="5257800"/>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2401" y="1600201"/>
            <a:ext cx="5689600" cy="5257800"/>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FB0DEA6-4C52-40C2-958D-DCF2D60041BF}" type="slidenum">
              <a:rPr lang="en-US" altLang="zh-CN"/>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9"/>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7"/>
            <a:ext cx="5386917" cy="639763"/>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3" y="1535117"/>
            <a:ext cx="5389033" cy="639763"/>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CN" altLang="en-US" smtClean="0"/>
              <a:t>单击此处编辑母版文本样式</a:t>
            </a:r>
          </a:p>
        </p:txBody>
      </p:sp>
      <p:sp>
        <p:nvSpPr>
          <p:cNvPr id="6" name="内容占位符 5"/>
          <p:cNvSpPr>
            <a:spLocks noGrp="1"/>
          </p:cNvSpPr>
          <p:nvPr>
            <p:ph sz="quarter" idx="4"/>
          </p:nvPr>
        </p:nvSpPr>
        <p:spPr>
          <a:xfrm>
            <a:off x="6193373"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C35C1B3-CBBD-4147-9E29-63D5B4377654}" type="slidenum">
              <a:rPr lang="en-US" altLang="zh-CN"/>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33107C0-A6A6-4456-834E-887F8650D8C1}" type="slidenum">
              <a:rPr lang="en-US" altLang="zh-CN"/>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B24F917-59DC-48BD-9C1B-5104C3745786}" type="slidenum">
              <a:rPr lang="en-US" altLang="zh-CN"/>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7"/>
            <a:ext cx="4011084" cy="1162051"/>
          </a:xfrm>
        </p:spPr>
        <p:txBody>
          <a:bodyPr anchor="b"/>
          <a:lstStyle>
            <a:lvl1pPr algn="l">
              <a:defRPr sz="27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4"/>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36B3E8E-C8D6-47C3-BFCC-485E494C861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Rectangle 6"/>
          <p:cNvSpPr>
            <a:spLocks noChangeAspect="1"/>
          </p:cNvSpPr>
          <p:nvPr/>
        </p:nvSpPr>
        <p:spPr>
          <a:xfrm>
            <a:off x="440285" y="614407"/>
            <a:ext cx="11309339"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81198" y="2180502"/>
            <a:ext cx="11029615" cy="36783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17DF673-C901-4D4F-8012-EB0C02BDB926}" type="datetimeFigureOut">
              <a:rPr lang="zh-CN" altLang="en-US" smtClean="0"/>
              <a:pPr/>
              <a:t>2019/4/7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558303" y="5956145"/>
            <a:ext cx="1052508" cy="365125"/>
          </a:xfrm>
        </p:spPr>
        <p:txBody>
          <a:bodyPr/>
          <a:lstStyle/>
          <a:p>
            <a:fld id="{0B4A7E8B-91BF-4A8E-AD84-2F5B82DA5024}" type="slidenum">
              <a:rPr lang="zh-CN" altLang="en-US" smtClean="0"/>
              <a:pPr/>
              <a:t>‹#›</a:t>
            </a:fld>
            <a:endParaRPr lang="zh-CN" altLang="en-US"/>
          </a:p>
        </p:txBody>
      </p:sp>
      <p:pic>
        <p:nvPicPr>
          <p:cNvPr id="8" name="图片 7">
            <a:extLst>
              <a:ext uri="{FF2B5EF4-FFF2-40B4-BE49-F238E27FC236}">
                <a16:creationId xmlns="" xmlns:a16="http://schemas.microsoft.com/office/drawing/2014/main" id="{2E6DF575-155B-4552-AF6C-B55DECE8119D}"/>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1213869" y="5879239"/>
            <a:ext cx="863296" cy="863296"/>
          </a:xfrm>
          <a:prstGeom prst="rect">
            <a:avLst/>
          </a:prstGeom>
        </p:spPr>
      </p:pic>
    </p:spTree>
    <p:extLst>
      <p:ext uri="{BB962C8B-B14F-4D97-AF65-F5344CB8AC3E}">
        <p14:creationId xmlns="" xmlns:p14="http://schemas.microsoft.com/office/powerpoint/2010/main" val="2234937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8"/>
            <a:ext cx="7315200" cy="566739"/>
          </a:xfrm>
        </p:spPr>
        <p:txBody>
          <a:bodyPr anchor="b"/>
          <a:lstStyle>
            <a:lvl1pPr algn="l">
              <a:defRPr sz="27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pPr lvl="0"/>
            <a:endParaRPr lang="zh-CN" altLang="en-US" noProof="0" smtClean="0"/>
          </a:p>
        </p:txBody>
      </p:sp>
      <p:sp>
        <p:nvSpPr>
          <p:cNvPr id="4" name="文本占位符 3"/>
          <p:cNvSpPr>
            <a:spLocks noGrp="1"/>
          </p:cNvSpPr>
          <p:nvPr>
            <p:ph type="body" sz="half" idx="2"/>
          </p:nvPr>
        </p:nvSpPr>
        <p:spPr>
          <a:xfrm>
            <a:off x="2389717" y="5367346"/>
            <a:ext cx="7315200" cy="804863"/>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8C6AF64-8787-4627-B156-74A0A8B9D910}" type="slidenum">
              <a:rPr lang="en-US" altLang="zh-CN"/>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23BE084-D04E-44DB-9DC7-9EE30C7F8124}" type="slidenum">
              <a:rPr lang="en-US" altLang="zh-CN"/>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1" y="274641"/>
            <a:ext cx="3048000" cy="65833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74641"/>
            <a:ext cx="8940800" cy="65833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DF2E939-ED39-40E4-A9A1-050636D1DF7B}" type="slidenum">
              <a:rPr lang="en-US" altLang="zh-CN"/>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 y="274639"/>
            <a:ext cx="121920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600201"/>
            <a:ext cx="11582400" cy="5257800"/>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97F83E8-884D-4731-AD2C-323F10A18DBD}" type="slidenum">
              <a:rPr lang="en-US" altLang="zh-CN"/>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01600" y="6068699"/>
            <a:ext cx="2743200" cy="685800"/>
          </a:xfrm>
          <a:prstGeom prst="rect">
            <a:avLst/>
          </a:prstGeom>
        </p:spPr>
        <p:txBody>
          <a:bodyPr>
            <a:noAutofit/>
          </a:bodyPr>
          <a:lstStyle>
            <a:lvl1pPr algn="ctr">
              <a:defRPr sz="2000">
                <a:solidFill>
                  <a:srgbClr val="FFFFFF"/>
                </a:solidFill>
              </a:defRPr>
            </a:lvl1pPr>
          </a:lstStyle>
          <a:p>
            <a:endParaRPr lang="en-US"/>
          </a:p>
        </p:txBody>
      </p:sp>
      <p:sp>
        <p:nvSpPr>
          <p:cNvPr id="17" name="Footer Placeholder 16"/>
          <p:cNvSpPr>
            <a:spLocks noGrp="1"/>
          </p:cNvSpPr>
          <p:nvPr>
            <p:ph type="ftr" sz="quarter" idx="11"/>
          </p:nvPr>
        </p:nvSpPr>
        <p:spPr>
          <a:xfrm>
            <a:off x="2780524" y="236547"/>
            <a:ext cx="7823200" cy="365125"/>
          </a:xfrm>
          <a:prstGeom prst="rect">
            <a:avLst/>
          </a:prstGeo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283B9EA5-CE9A-4950-A80C-5ADF06B45BB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28600"/>
            <a:ext cx="11785600" cy="990600"/>
          </a:xfrm>
        </p:spPr>
        <p:txBody>
          <a:bodyPr/>
          <a:lstStyle/>
          <a:p>
            <a:r>
              <a:rPr kumimoji="0" lang="en-US" smtClean="0"/>
              <a:t>Click to edit Master title style</a:t>
            </a:r>
            <a:endParaRPr kumimoji="0" lang="en-US"/>
          </a:p>
        </p:txBody>
      </p:sp>
      <p:sp>
        <p:nvSpPr>
          <p:cNvPr id="6" name="Slide Number Placeholder 5"/>
          <p:cNvSpPr>
            <a:spLocks noGrp="1"/>
          </p:cNvSpPr>
          <p:nvPr>
            <p:ph type="sldNum" sz="quarter" idx="12"/>
          </p:nvPr>
        </p:nvSpPr>
        <p:spPr>
          <a:xfrm>
            <a:off x="0" y="1256270"/>
            <a:ext cx="711200" cy="304800"/>
          </a:xfrm>
        </p:spPr>
        <p:txBody>
          <a:bodyPr/>
          <a:lstStyle>
            <a:lvl1pPr>
              <a:defRPr sz="1800">
                <a:solidFill>
                  <a:srgbClr val="FFFFFF"/>
                </a:solidFill>
              </a:defRPr>
            </a:lvl1pPr>
          </a:lstStyle>
          <a:p>
            <a:fld id="{283B9EA5-CE9A-4950-A80C-5ADF06B45BB8}" type="slidenum">
              <a:rPr lang="en-US" smtClean="0"/>
              <a:pPr/>
              <a:t>‹#›</a:t>
            </a:fld>
            <a:endParaRPr lang="en-US" dirty="0"/>
          </a:p>
        </p:txBody>
      </p:sp>
      <p:sp>
        <p:nvSpPr>
          <p:cNvPr id="8" name="Content Placeholder 7"/>
          <p:cNvSpPr>
            <a:spLocks noGrp="1"/>
          </p:cNvSpPr>
          <p:nvPr>
            <p:ph sz="quarter" idx="1"/>
          </p:nvPr>
        </p:nvSpPr>
        <p:spPr>
          <a:xfrm>
            <a:off x="203200" y="1600200"/>
            <a:ext cx="11785600" cy="5105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3"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2286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3048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800" y="3048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800" y="304800"/>
            <a:ext cx="1016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3" name="Slide Number Placeholder 12"/>
          <p:cNvSpPr>
            <a:spLocks noGrp="1"/>
          </p:cNvSpPr>
          <p:nvPr>
            <p:ph type="sldNum" sz="quarter" idx="11"/>
          </p:nvPr>
        </p:nvSpPr>
        <p:spPr>
          <a:xfrm>
            <a:off x="0" y="457200"/>
            <a:ext cx="1727200" cy="701676"/>
          </a:xfrm>
        </p:spPr>
        <p:txBody>
          <a:bodyPr>
            <a:noAutofit/>
          </a:bodyPr>
          <a:lstStyle>
            <a:lvl1pPr>
              <a:defRPr sz="2400">
                <a:solidFill>
                  <a:srgbClr val="FFFFFF"/>
                </a:solidFill>
              </a:defRPr>
            </a:lvl1pPr>
          </a:lstStyle>
          <a:p>
            <a:fld id="{283B9EA5-CE9A-4950-A80C-5ADF06B45BB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a:xfrm>
            <a:off x="8128000" y="6248409"/>
            <a:ext cx="3556000" cy="365125"/>
          </a:xfrm>
          <a:prstGeom prst="rect">
            <a:avLst/>
          </a:prstGeom>
        </p:spPr>
        <p:txBody>
          <a:bodyPr rtlCol="0"/>
          <a:lstStyle/>
          <a:p>
            <a:endParaRPr lang="en-US"/>
          </a:p>
        </p:txBody>
      </p:sp>
      <p:sp>
        <p:nvSpPr>
          <p:cNvPr id="10" name="Slide Number Placeholder 9"/>
          <p:cNvSpPr>
            <a:spLocks noGrp="1"/>
          </p:cNvSpPr>
          <p:nvPr>
            <p:ph type="sldNum" sz="quarter" idx="16"/>
          </p:nvPr>
        </p:nvSpPr>
        <p:spPr/>
        <p:txBody>
          <a:bodyPr rtlCol="0"/>
          <a:lstStyle/>
          <a:p>
            <a:fld id="{283B9EA5-CE9A-4950-A80C-5ADF06B45BB8}" type="slidenum">
              <a:rPr lang="en-US" smtClean="0"/>
              <a:pPr/>
              <a:t>‹#›</a:t>
            </a:fld>
            <a:endParaRPr lang="en-US"/>
          </a:p>
        </p:txBody>
      </p:sp>
      <p:sp>
        <p:nvSpPr>
          <p:cNvPr id="12" name="Footer Placeholder 11"/>
          <p:cNvSpPr>
            <a:spLocks noGrp="1"/>
          </p:cNvSpPr>
          <p:nvPr>
            <p:ph type="ftr" sz="quarter" idx="17"/>
          </p:nvPr>
        </p:nvSpPr>
        <p:spPr>
          <a:xfrm>
            <a:off x="812806" y="6248215"/>
            <a:ext cx="7228111" cy="365125"/>
          </a:xfrm>
          <a:prstGeom prst="rect">
            <a:avLst/>
          </a:prstGeom>
        </p:spPr>
        <p:txBody>
          <a:bodyPr rtlCol="0"/>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a:xfrm>
            <a:off x="8128000" y="6248409"/>
            <a:ext cx="3556000" cy="365125"/>
          </a:xfrm>
          <a:prstGeom prst="rect">
            <a:avLst/>
          </a:prstGeom>
        </p:spPr>
        <p:txBody>
          <a:bodyPr rtlCol="0"/>
          <a:lstStyle/>
          <a:p>
            <a:endParaRPr lang="en-US"/>
          </a:p>
        </p:txBody>
      </p:sp>
      <p:sp>
        <p:nvSpPr>
          <p:cNvPr id="12" name="Slide Number Placeholder 11"/>
          <p:cNvSpPr>
            <a:spLocks noGrp="1"/>
          </p:cNvSpPr>
          <p:nvPr>
            <p:ph type="sldNum" sz="quarter" idx="16"/>
          </p:nvPr>
        </p:nvSpPr>
        <p:spPr/>
        <p:txBody>
          <a:bodyPr rtlCol="0"/>
          <a:lstStyle/>
          <a:p>
            <a:fld id="{283B9EA5-CE9A-4950-A80C-5ADF06B45BB8}" type="slidenum">
              <a:rPr lang="en-US" smtClean="0"/>
              <a:pPr/>
              <a:t>‹#›</a:t>
            </a:fld>
            <a:endParaRPr lang="en-US"/>
          </a:p>
        </p:txBody>
      </p:sp>
      <p:sp>
        <p:nvSpPr>
          <p:cNvPr id="14" name="Footer Placeholder 13"/>
          <p:cNvSpPr>
            <a:spLocks noGrp="1"/>
          </p:cNvSpPr>
          <p:nvPr>
            <p:ph type="ftr" sz="quarter" idx="17"/>
          </p:nvPr>
        </p:nvSpPr>
        <p:spPr>
          <a:xfrm>
            <a:off x="812806" y="6248215"/>
            <a:ext cx="7228111" cy="365125"/>
          </a:xfrm>
          <a:prstGeom prst="rect">
            <a:avLst/>
          </a:prstGeom>
        </p:spPr>
        <p:txBody>
          <a:bodyPr rtlCol="0"/>
          <a:lstStyle/>
          <a:p>
            <a:endParaRPr lang="en-US"/>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8128000" y="6248409"/>
            <a:ext cx="3556000" cy="365125"/>
          </a:xfrm>
          <a:prstGeom prst="rect">
            <a:avLst/>
          </a:prstGeom>
        </p:spPr>
        <p:txBody>
          <a:bodyPr/>
          <a:lstStyle/>
          <a:p>
            <a:endParaRPr lang="en-US"/>
          </a:p>
        </p:txBody>
      </p:sp>
      <p:sp>
        <p:nvSpPr>
          <p:cNvPr id="4" name="Footer Placeholder 3"/>
          <p:cNvSpPr>
            <a:spLocks noGrp="1"/>
          </p:cNvSpPr>
          <p:nvPr>
            <p:ph type="ftr" sz="quarter" idx="11"/>
          </p:nvPr>
        </p:nvSpPr>
        <p:spPr>
          <a:xfrm>
            <a:off x="812806" y="6248215"/>
            <a:ext cx="7228111"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83B9EA5-CE9A-4950-A80C-5ADF06B45BB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Rectangle 7"/>
          <p:cNvSpPr>
            <a:spLocks noChangeAspect="1"/>
          </p:cNvSpPr>
          <p:nvPr/>
        </p:nvSpPr>
        <p:spPr>
          <a:xfrm>
            <a:off x="447819" y="5141982"/>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8" y="3043915"/>
            <a:ext cx="11029615" cy="1497507"/>
          </a:xfrm>
        </p:spPr>
        <p:txBody>
          <a:bodyPr anchor="b">
            <a:normAutofit/>
          </a:bodyPr>
          <a:lstStyle>
            <a:lvl1pPr algn="l">
              <a:defRPr sz="3600" b="0" cap="all">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81198"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17DF673-C901-4D4F-8012-EB0C02BDB926}" type="datetimeFigureOut">
              <a:rPr lang="zh-CN" altLang="en-US" smtClean="0"/>
              <a:pPr/>
              <a:t>2019/4/7</a:t>
            </a:fld>
            <a:endParaRPr lang="zh-CN"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B4A7E8B-91BF-4A8E-AD84-2F5B82DA5024}" type="slidenum">
              <a:rPr lang="zh-CN" altLang="en-US" smtClean="0"/>
              <a:pPr/>
              <a:t>‹#›</a:t>
            </a:fld>
            <a:endParaRPr lang="zh-CN" altLang="en-US"/>
          </a:p>
        </p:txBody>
      </p:sp>
    </p:spTree>
    <p:extLst>
      <p:ext uri="{BB962C8B-B14F-4D97-AF65-F5344CB8AC3E}">
        <p14:creationId xmlns="" xmlns:p14="http://schemas.microsoft.com/office/powerpoint/2010/main" val="1691444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128000" y="6248409"/>
            <a:ext cx="3556000" cy="365125"/>
          </a:xfrm>
          <a:prstGeom prst="rect">
            <a:avLst/>
          </a:prstGeom>
        </p:spPr>
        <p:txBody>
          <a:bodyPr/>
          <a:lstStyle/>
          <a:p>
            <a:endParaRPr lang="en-US"/>
          </a:p>
        </p:txBody>
      </p:sp>
      <p:sp>
        <p:nvSpPr>
          <p:cNvPr id="3" name="Footer Placeholder 2"/>
          <p:cNvSpPr>
            <a:spLocks noGrp="1"/>
          </p:cNvSpPr>
          <p:nvPr>
            <p:ph type="ftr" sz="quarter" idx="11"/>
          </p:nvPr>
        </p:nvSpPr>
        <p:spPr>
          <a:xfrm>
            <a:off x="812806" y="6248215"/>
            <a:ext cx="7228111"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283B9EA5-CE9A-4950-A80C-5ADF06B45BB8}"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8128000" y="6248409"/>
            <a:ext cx="3556000" cy="365125"/>
          </a:xfrm>
          <a:prstGeom prst="rect">
            <a:avLst/>
          </a:prstGeom>
        </p:spPr>
        <p:txBody>
          <a:bodyPr/>
          <a:lstStyle/>
          <a:p>
            <a:endParaRPr lang="en-US"/>
          </a:p>
        </p:txBody>
      </p:sp>
      <p:sp>
        <p:nvSpPr>
          <p:cNvPr id="6" name="Footer Placeholder 5"/>
          <p:cNvSpPr>
            <a:spLocks noGrp="1"/>
          </p:cNvSpPr>
          <p:nvPr>
            <p:ph type="ftr" sz="quarter" idx="11"/>
          </p:nvPr>
        </p:nvSpPr>
        <p:spPr>
          <a:xfrm>
            <a:off x="812806" y="6248215"/>
            <a:ext cx="722811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283B9EA5-CE9A-4950-A80C-5ADF06B45BB8}" type="slidenum">
              <a:rPr lang="en-US" smtClean="0"/>
              <a:pPr/>
              <a:t>‹#›</a:t>
            </a:fld>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8331200" y="6248409"/>
            <a:ext cx="3556000" cy="365125"/>
          </a:xfrm>
          <a:prstGeom prst="rect">
            <a:avLst/>
          </a:prstGeom>
        </p:spPr>
        <p:txBody>
          <a:bodyPr rtlCol="0"/>
          <a:lstStyle/>
          <a:p>
            <a:endParaRPr lang="en-US"/>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283B9EA5-CE9A-4950-A80C-5ADF06B45BB8}" type="slidenum">
              <a:rPr lang="en-US" smtClean="0"/>
              <a:pPr/>
              <a:t>‹#›</a:t>
            </a:fld>
            <a:endParaRPr lang="en-US"/>
          </a:p>
        </p:txBody>
      </p:sp>
      <p:sp>
        <p:nvSpPr>
          <p:cNvPr id="14" name="Footer Placeholder 13"/>
          <p:cNvSpPr>
            <a:spLocks noGrp="1"/>
          </p:cNvSpPr>
          <p:nvPr>
            <p:ph type="ftr" sz="quarter" idx="12"/>
          </p:nvPr>
        </p:nvSpPr>
        <p:spPr>
          <a:xfrm>
            <a:off x="2133600" y="6248215"/>
            <a:ext cx="6096000" cy="365125"/>
          </a:xfrm>
          <a:prstGeom prst="rect">
            <a:avLst/>
          </a:prstGeom>
        </p:spPr>
        <p:txBody>
          <a:bodyPr rtlCol="0"/>
          <a:lstStyle/>
          <a:p>
            <a:endParaRPr lang="en-US"/>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128000" y="6248409"/>
            <a:ext cx="3556000" cy="365125"/>
          </a:xfrm>
          <a:prstGeom prst="rect">
            <a:avLst/>
          </a:prstGeom>
        </p:spPr>
        <p:txBody>
          <a:bodyPr/>
          <a:lstStyle/>
          <a:p>
            <a:endParaRPr lang="en-US"/>
          </a:p>
        </p:txBody>
      </p:sp>
      <p:sp>
        <p:nvSpPr>
          <p:cNvPr id="5" name="Footer Placeholder 4"/>
          <p:cNvSpPr>
            <a:spLocks noGrp="1"/>
          </p:cNvSpPr>
          <p:nvPr>
            <p:ph type="ftr" sz="quarter" idx="11"/>
          </p:nvPr>
        </p:nvSpPr>
        <p:spPr>
          <a:xfrm>
            <a:off x="812806" y="6248215"/>
            <a:ext cx="722811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83B9EA5-CE9A-4950-A80C-5ADF06B45BB8}"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9"/>
            <a:ext cx="27432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8737600" y="6248411"/>
            <a:ext cx="2946400" cy="365125"/>
          </a:xfrm>
          <a:prstGeom prst="rect">
            <a:avLst/>
          </a:prstGeom>
        </p:spPr>
        <p:txBody>
          <a:bodyPr/>
          <a:lstStyle/>
          <a:p>
            <a:endParaRPr lang="en-US"/>
          </a:p>
        </p:txBody>
      </p:sp>
      <p:sp>
        <p:nvSpPr>
          <p:cNvPr id="5" name="Footer Placeholder 4"/>
          <p:cNvSpPr>
            <a:spLocks noGrp="1"/>
          </p:cNvSpPr>
          <p:nvPr>
            <p:ph type="ftr" sz="quarter" idx="11"/>
          </p:nvPr>
        </p:nvSpPr>
        <p:spPr>
          <a:xfrm>
            <a:off x="609607" y="6248216"/>
            <a:ext cx="7431311" cy="365125"/>
          </a:xfrm>
          <a:prstGeom prst="rect">
            <a:avLst/>
          </a:prstGeom>
        </p:spPr>
        <p:txBody>
          <a:bodyPr/>
          <a:lstStyle/>
          <a:p>
            <a:endParaRPr lang="en-US"/>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8075084" y="103716"/>
            <a:ext cx="533400" cy="325968"/>
          </a:xfrm>
        </p:spPr>
        <p:txBody>
          <a:bodyPr/>
          <a:lstStyle/>
          <a:p>
            <a:fld id="{283B9EA5-CE9A-4950-A80C-5ADF06B45BB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54CA9D6-B027-4F12-8089-71E12A627FC4}" type="slidenum">
              <a:rPr lang="en-US" altLang="zh-CN"/>
              <a:pPr>
                <a:defRPr/>
              </a:pPr>
              <a:t>‹#›</a:t>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49434C8-6804-4524-9048-F2BF469A0B67}" type="slidenum">
              <a:rPr lang="en-US" altLang="zh-CN"/>
              <a:pPr>
                <a:defRPr/>
              </a:pPr>
              <a:t>‹#›</a:t>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EE5F682-5577-4958-B94E-42043D74D6C4}" type="slidenum">
              <a:rPr lang="en-US" altLang="zh-CN"/>
              <a:pPr>
                <a:defRPr/>
              </a:pPr>
              <a:t>‹#›</a:t>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689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2400" y="1600200"/>
            <a:ext cx="5689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4D9785D-09F3-4175-A0A1-3CA53EE292EB}" type="slidenum">
              <a:rPr lang="en-US" altLang="zh-CN"/>
              <a:pPr>
                <a:defRPr/>
              </a:pPr>
              <a:t>‹#›</a:t>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D6D9288-8F9B-4596-AE67-B4CC367F8D01}"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a:spLocks noChangeAspect="1"/>
          </p:cNvSpPr>
          <p:nvPr/>
        </p:nvSpPr>
        <p:spPr>
          <a:xfrm>
            <a:off x="445983" y="606562"/>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81198" y="2228004"/>
            <a:ext cx="5422391" cy="363304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17DF673-C901-4D4F-8012-EB0C02BDB926}" type="datetimeFigureOut">
              <a:rPr lang="zh-CN" altLang="en-US" smtClean="0"/>
              <a:pPr/>
              <a:t>2019/4/7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B4A7E8B-91BF-4A8E-AD84-2F5B82DA5024}" type="slidenum">
              <a:rPr lang="zh-CN" altLang="en-US" smtClean="0"/>
              <a:pPr/>
              <a:t>‹#›</a:t>
            </a:fld>
            <a:endParaRPr lang="zh-CN" altLang="en-US"/>
          </a:p>
        </p:txBody>
      </p:sp>
    </p:spTree>
    <p:extLst>
      <p:ext uri="{BB962C8B-B14F-4D97-AF65-F5344CB8AC3E}">
        <p14:creationId xmlns="" xmlns:p14="http://schemas.microsoft.com/office/powerpoint/2010/main" val="2243269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19F069DB-F7C4-4ED8-9766-059DB47607CE}" type="slidenum">
              <a:rPr lang="en-US" altLang="zh-CN"/>
              <a:pPr>
                <a:defRPr/>
              </a:pPr>
              <a:t>‹#›</a:t>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AE23A528-9904-4630-9B6C-F9880FC43EB7}" type="slidenum">
              <a:rPr lang="en-US" altLang="zh-CN"/>
              <a:pPr>
                <a:defRPr/>
              </a:pPr>
              <a:t>‹#›</a:t>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FDBF950-2C9C-4CD8-BECB-1B811B7EB8E8}" type="slidenum">
              <a:rPr lang="en-US" altLang="zh-CN"/>
              <a:pPr>
                <a:defRPr/>
              </a:pPr>
              <a:t>‹#›</a:t>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8E8B4EB-8FEF-4C4F-A996-ABD9988C5021}" type="slidenum">
              <a:rPr lang="en-US" altLang="zh-CN"/>
              <a:pPr>
                <a:defRPr/>
              </a:pPr>
              <a:t>‹#›</a:t>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E703A24-5614-484D-A16A-4B11127962C5}" type="slidenum">
              <a:rPr lang="en-US" altLang="zh-CN"/>
              <a:pPr>
                <a:defRPr/>
              </a:pPr>
              <a:t>‹#›</a:t>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74638"/>
            <a:ext cx="3048000" cy="65833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74638"/>
            <a:ext cx="8940800" cy="65833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C0E00DA-91CA-4033-AAC3-1A5AEA948FCD}" type="slidenum">
              <a:rPr lang="en-US" altLang="zh-CN"/>
              <a:pPr>
                <a:defRPr/>
              </a:pPr>
              <a:t>‹#›</a:t>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121920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600200"/>
            <a:ext cx="11582400" cy="5257800"/>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AF04354-1F5A-40CC-8E3C-7122507975CC}"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Rectangle 10"/>
          <p:cNvSpPr>
            <a:spLocks noChangeAspect="1"/>
          </p:cNvSpPr>
          <p:nvPr/>
        </p:nvSpPr>
        <p:spPr>
          <a:xfrm>
            <a:off x="445983" y="606562"/>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7221" y="2250900"/>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581195" y="2926060"/>
            <a:ext cx="5393100" cy="2934999"/>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523741" y="2250900"/>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711" y="2926060"/>
            <a:ext cx="5393100" cy="2934999"/>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17DF673-C901-4D4F-8012-EB0C02BDB926}" type="datetimeFigureOut">
              <a:rPr lang="zh-CN" altLang="en-US" smtClean="0"/>
              <a:pPr/>
              <a:t>2019/4/7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B4A7E8B-91BF-4A8E-AD84-2F5B82DA5024}" type="slidenum">
              <a:rPr lang="zh-CN" altLang="en-US" smtClean="0"/>
              <a:pPr/>
              <a:t>‹#›</a:t>
            </a:fld>
            <a:endParaRPr lang="zh-CN" altLang="en-US"/>
          </a:p>
        </p:txBody>
      </p:sp>
    </p:spTree>
    <p:extLst>
      <p:ext uri="{BB962C8B-B14F-4D97-AF65-F5344CB8AC3E}">
        <p14:creationId xmlns="" xmlns:p14="http://schemas.microsoft.com/office/powerpoint/2010/main" val="2299183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Rectangle 6"/>
          <p:cNvSpPr>
            <a:spLocks noChangeAspect="1"/>
          </p:cNvSpPr>
          <p:nvPr/>
        </p:nvSpPr>
        <p:spPr>
          <a:xfrm>
            <a:off x="440683" y="606562"/>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5" y="729658"/>
            <a:ext cx="11029616" cy="988332"/>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17DF673-C901-4D4F-8012-EB0C02BDB926}" type="datetimeFigureOut">
              <a:rPr lang="zh-CN" altLang="en-US" smtClean="0"/>
              <a:pPr/>
              <a:t>2019/4/7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B4A7E8B-91BF-4A8E-AD84-2F5B82DA5024}" type="slidenum">
              <a:rPr lang="zh-CN" altLang="en-US" smtClean="0"/>
              <a:pPr/>
              <a:t>‹#›</a:t>
            </a:fld>
            <a:endParaRPr lang="zh-CN" altLang="en-US"/>
          </a:p>
        </p:txBody>
      </p:sp>
    </p:spTree>
    <p:extLst>
      <p:ext uri="{BB962C8B-B14F-4D97-AF65-F5344CB8AC3E}">
        <p14:creationId xmlns="" xmlns:p14="http://schemas.microsoft.com/office/powerpoint/2010/main" val="3353261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DF673-C901-4D4F-8012-EB0C02BDB926}" type="datetimeFigureOut">
              <a:rPr lang="zh-CN" altLang="en-US" smtClean="0"/>
              <a:pPr/>
              <a:t>2019/4/7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B4A7E8B-91BF-4A8E-AD84-2F5B82DA5024}" type="slidenum">
              <a:rPr lang="zh-CN" altLang="en-US" smtClean="0"/>
              <a:pPr/>
              <a:t>‹#›</a:t>
            </a:fld>
            <a:endParaRPr lang="zh-CN" altLang="en-US"/>
          </a:p>
        </p:txBody>
      </p:sp>
    </p:spTree>
    <p:extLst>
      <p:ext uri="{BB962C8B-B14F-4D97-AF65-F5344CB8AC3E}">
        <p14:creationId xmlns="" xmlns:p14="http://schemas.microsoft.com/office/powerpoint/2010/main" val="62591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5740825" y="5262304"/>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17DF673-C901-4D4F-8012-EB0C02BDB926}" type="datetimeFigureOut">
              <a:rPr lang="zh-CN" altLang="en-US" smtClean="0"/>
              <a:pPr/>
              <a:t>2019/4/7</a:t>
            </a:fld>
            <a:endParaRPr lang="zh-CN"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B4A7E8B-91BF-4A8E-AD84-2F5B82DA5024}" type="slidenum">
              <a:rPr lang="zh-CN" altLang="en-US" smtClean="0"/>
              <a:pPr/>
              <a:t>‹#›</a:t>
            </a:fld>
            <a:endParaRPr lang="zh-CN" altLang="en-US"/>
          </a:p>
        </p:txBody>
      </p:sp>
    </p:spTree>
    <p:extLst>
      <p:ext uri="{BB962C8B-B14F-4D97-AF65-F5344CB8AC3E}">
        <p14:creationId xmlns="" xmlns:p14="http://schemas.microsoft.com/office/powerpoint/2010/main" val="2912160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7" y="5260135"/>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717DF673-C901-4D4F-8012-EB0C02BDB926}" type="datetimeFigureOut">
              <a:rPr lang="zh-CN" altLang="en-US" smtClean="0"/>
              <a:pPr/>
              <a:t>2019/4/7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B4A7E8B-91BF-4A8E-AD84-2F5B82DA5024}" type="slidenum">
              <a:rPr lang="zh-CN" altLang="en-US" smtClean="0"/>
              <a:pPr/>
              <a:t>‹#›</a:t>
            </a:fld>
            <a:endParaRPr lang="zh-CN" altLang="en-US"/>
          </a:p>
        </p:txBody>
      </p:sp>
    </p:spTree>
    <p:extLst>
      <p:ext uri="{BB962C8B-B14F-4D97-AF65-F5344CB8AC3E}">
        <p14:creationId xmlns="" xmlns:p14="http://schemas.microsoft.com/office/powerpoint/2010/main" val="1346796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05957" y="5956145"/>
            <a:ext cx="2844799" cy="365125"/>
          </a:xfrm>
          <a:prstGeom prst="rect">
            <a:avLst/>
          </a:prstGeom>
        </p:spPr>
        <p:txBody>
          <a:bodyPr vert="horz" lIns="91440" tIns="45720" rIns="91440" bIns="45720" rtlCol="0" anchor="ctr"/>
          <a:lstStyle>
            <a:lvl1pPr algn="r">
              <a:defRPr sz="900">
                <a:solidFill>
                  <a:schemeClr val="accent2"/>
                </a:solidFill>
              </a:defRPr>
            </a:lvl1pPr>
          </a:lstStyle>
          <a:p>
            <a:fld id="{717DF673-C901-4D4F-8012-EB0C02BDB926}" type="datetimeFigureOut">
              <a:rPr lang="zh-CN" altLang="en-US" smtClean="0"/>
              <a:pPr/>
              <a:t>2019/4/7</a:t>
            </a:fld>
            <a:endParaRPr lang="zh-CN" altLang="en-US"/>
          </a:p>
        </p:txBody>
      </p:sp>
      <p:sp>
        <p:nvSpPr>
          <p:cNvPr id="5" name="Footer Placeholder 4"/>
          <p:cNvSpPr>
            <a:spLocks noGrp="1"/>
          </p:cNvSpPr>
          <p:nvPr>
            <p:ph type="ftr" sz="quarter" idx="3"/>
          </p:nvPr>
        </p:nvSpPr>
        <p:spPr>
          <a:xfrm>
            <a:off x="581193" y="5951819"/>
            <a:ext cx="6917211" cy="365125"/>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558305" y="5956145"/>
            <a:ext cx="1052511" cy="365125"/>
          </a:xfrm>
          <a:prstGeom prst="rect">
            <a:avLst/>
          </a:prstGeom>
        </p:spPr>
        <p:txBody>
          <a:bodyPr vert="horz" lIns="91440" tIns="45720" rIns="91440" bIns="45720" rtlCol="0" anchor="ctr"/>
          <a:lstStyle>
            <a:lvl1pPr algn="r">
              <a:defRPr sz="900">
                <a:solidFill>
                  <a:schemeClr val="accent2"/>
                </a:solidFill>
              </a:defRPr>
            </a:lvl1pPr>
          </a:lstStyle>
          <a:p>
            <a:fld id="{0B4A7E8B-91BF-4A8E-AD84-2F5B82DA5024}" type="slidenum">
              <a:rPr lang="zh-CN" altLang="en-US" smtClean="0"/>
              <a:pPr/>
              <a:t>‹#›</a:t>
            </a:fld>
            <a:endParaRPr lang="zh-CN" altLang="en-US"/>
          </a:p>
        </p:txBody>
      </p:sp>
    </p:spTree>
    <p:extLst>
      <p:ext uri="{BB962C8B-B14F-4D97-AF65-F5344CB8AC3E}">
        <p14:creationId xmlns="" xmlns:p14="http://schemas.microsoft.com/office/powerpoint/2010/main" val="339872025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 y="274583"/>
            <a:ext cx="12192000" cy="1142735"/>
          </a:xfrm>
          <a:prstGeom prst="rect">
            <a:avLst/>
          </a:prstGeom>
          <a:noFill/>
          <a:ln w="9525">
            <a:noFill/>
            <a:miter lim="800000"/>
            <a:headEnd/>
            <a:tailEnd/>
          </a:ln>
        </p:spPr>
        <p:txBody>
          <a:bodyPr vert="horz" wrap="square" lIns="121917" tIns="60958" rIns="121917" bIns="60958"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09685" y="1599830"/>
            <a:ext cx="11582321" cy="5258170"/>
          </a:xfrm>
          <a:prstGeom prst="rect">
            <a:avLst/>
          </a:prstGeom>
          <a:noFill/>
          <a:ln w="9525">
            <a:noFill/>
            <a:miter lim="800000"/>
            <a:headEnd/>
            <a:tailEnd/>
          </a:ln>
        </p:spPr>
        <p:txBody>
          <a:bodyPr vert="horz" wrap="square" lIns="121917" tIns="60958" rIns="121917" bIns="6095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09681" y="6245367"/>
            <a:ext cx="2845171" cy="476140"/>
          </a:xfrm>
          <a:prstGeom prst="rect">
            <a:avLst/>
          </a:prstGeom>
          <a:noFill/>
          <a:ln w="9525">
            <a:noFill/>
            <a:miter lim="800000"/>
            <a:headEnd/>
            <a:tailEnd/>
          </a:ln>
          <a:effectLst/>
        </p:spPr>
        <p:txBody>
          <a:bodyPr vert="horz" wrap="square" lIns="121917" tIns="60958" rIns="121917" bIns="60958" numCol="1" anchor="t" anchorCtr="0" compatLnSpc="1">
            <a:prstTxWarp prst="textNoShape">
              <a:avLst/>
            </a:prstTxWarp>
          </a:bodyPr>
          <a:lstStyle>
            <a:lvl1pPr>
              <a:defRPr sz="19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4166145" y="6245367"/>
            <a:ext cx="3859715" cy="476140"/>
          </a:xfrm>
          <a:prstGeom prst="rect">
            <a:avLst/>
          </a:prstGeom>
          <a:noFill/>
          <a:ln w="9525">
            <a:noFill/>
            <a:miter lim="800000"/>
            <a:headEnd/>
            <a:tailEnd/>
          </a:ln>
          <a:effectLst/>
        </p:spPr>
        <p:txBody>
          <a:bodyPr vert="horz" wrap="square" lIns="121917" tIns="60958" rIns="121917" bIns="60958" numCol="1" anchor="t" anchorCtr="0" compatLnSpc="1">
            <a:prstTxWarp prst="textNoShape">
              <a:avLst/>
            </a:prstTxWarp>
          </a:bodyPr>
          <a:lstStyle>
            <a:lvl1pPr algn="ctr">
              <a:defRPr sz="19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8737149" y="6245367"/>
            <a:ext cx="2845171" cy="476140"/>
          </a:xfrm>
          <a:prstGeom prst="rect">
            <a:avLst/>
          </a:prstGeom>
          <a:noFill/>
          <a:ln w="9525">
            <a:noFill/>
            <a:miter lim="800000"/>
            <a:headEnd/>
            <a:tailEnd/>
          </a:ln>
          <a:effectLst/>
        </p:spPr>
        <p:txBody>
          <a:bodyPr vert="horz" wrap="square" lIns="121917" tIns="60958" rIns="121917" bIns="60958" numCol="1" anchor="t" anchorCtr="0" compatLnSpc="1">
            <a:prstTxWarp prst="textNoShape">
              <a:avLst/>
            </a:prstTxWarp>
          </a:bodyPr>
          <a:lstStyle>
            <a:lvl1pPr algn="r">
              <a:defRPr sz="1900">
                <a:latin typeface="+mn-lt"/>
              </a:defRPr>
            </a:lvl1pPr>
          </a:lstStyle>
          <a:p>
            <a:pPr>
              <a:defRPr/>
            </a:pPr>
            <a:fld id="{9682F83C-4C2A-44D2-976B-2F3C653AE50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ctr" rtl="0" eaLnBrk="0" fontAlgn="base" hangingPunct="0">
        <a:spcBef>
          <a:spcPct val="0"/>
        </a:spcBef>
        <a:spcAft>
          <a:spcPct val="0"/>
        </a:spcAft>
        <a:defRPr sz="5900" b="1">
          <a:solidFill>
            <a:schemeClr val="tx2"/>
          </a:solidFill>
          <a:latin typeface="+mj-lt"/>
          <a:ea typeface="+mj-ea"/>
          <a:cs typeface="+mj-cs"/>
        </a:defRPr>
      </a:lvl1pPr>
      <a:lvl2pPr algn="ctr" rtl="0" eaLnBrk="0" fontAlgn="base" hangingPunct="0">
        <a:spcBef>
          <a:spcPct val="0"/>
        </a:spcBef>
        <a:spcAft>
          <a:spcPct val="0"/>
        </a:spcAft>
        <a:defRPr sz="5900" b="1">
          <a:solidFill>
            <a:schemeClr val="tx2"/>
          </a:solidFill>
          <a:latin typeface="Verdana" pitchFamily="34" charset="0"/>
          <a:ea typeface="宋体" pitchFamily="2" charset="-122"/>
        </a:defRPr>
      </a:lvl2pPr>
      <a:lvl3pPr algn="ctr" rtl="0" eaLnBrk="0" fontAlgn="base" hangingPunct="0">
        <a:spcBef>
          <a:spcPct val="0"/>
        </a:spcBef>
        <a:spcAft>
          <a:spcPct val="0"/>
        </a:spcAft>
        <a:defRPr sz="5900" b="1">
          <a:solidFill>
            <a:schemeClr val="tx2"/>
          </a:solidFill>
          <a:latin typeface="Verdana" pitchFamily="34" charset="0"/>
          <a:ea typeface="宋体" pitchFamily="2" charset="-122"/>
        </a:defRPr>
      </a:lvl3pPr>
      <a:lvl4pPr algn="ctr" rtl="0" eaLnBrk="0" fontAlgn="base" hangingPunct="0">
        <a:spcBef>
          <a:spcPct val="0"/>
        </a:spcBef>
        <a:spcAft>
          <a:spcPct val="0"/>
        </a:spcAft>
        <a:defRPr sz="5900" b="1">
          <a:solidFill>
            <a:schemeClr val="tx2"/>
          </a:solidFill>
          <a:latin typeface="Verdana" pitchFamily="34" charset="0"/>
          <a:ea typeface="宋体" pitchFamily="2" charset="-122"/>
        </a:defRPr>
      </a:lvl4pPr>
      <a:lvl5pPr algn="ctr" rtl="0" eaLnBrk="0" fontAlgn="base" hangingPunct="0">
        <a:spcBef>
          <a:spcPct val="0"/>
        </a:spcBef>
        <a:spcAft>
          <a:spcPct val="0"/>
        </a:spcAft>
        <a:defRPr sz="5900" b="1">
          <a:solidFill>
            <a:schemeClr val="tx2"/>
          </a:solidFill>
          <a:latin typeface="Verdana" pitchFamily="34" charset="0"/>
          <a:ea typeface="宋体" pitchFamily="2" charset="-122"/>
        </a:defRPr>
      </a:lvl5pPr>
      <a:lvl6pPr marL="609585" algn="ctr" rtl="0" fontAlgn="base">
        <a:spcBef>
          <a:spcPct val="0"/>
        </a:spcBef>
        <a:spcAft>
          <a:spcPct val="0"/>
        </a:spcAft>
        <a:defRPr sz="5900" b="1">
          <a:solidFill>
            <a:schemeClr val="tx2"/>
          </a:solidFill>
          <a:latin typeface="Verdana" pitchFamily="34" charset="0"/>
          <a:ea typeface="宋体" pitchFamily="2" charset="-122"/>
        </a:defRPr>
      </a:lvl6pPr>
      <a:lvl7pPr marL="1219170" algn="ctr" rtl="0" fontAlgn="base">
        <a:spcBef>
          <a:spcPct val="0"/>
        </a:spcBef>
        <a:spcAft>
          <a:spcPct val="0"/>
        </a:spcAft>
        <a:defRPr sz="5900" b="1">
          <a:solidFill>
            <a:schemeClr val="tx2"/>
          </a:solidFill>
          <a:latin typeface="Verdana" pitchFamily="34" charset="0"/>
          <a:ea typeface="宋体" pitchFamily="2" charset="-122"/>
        </a:defRPr>
      </a:lvl7pPr>
      <a:lvl8pPr marL="1828754" algn="ctr" rtl="0" fontAlgn="base">
        <a:spcBef>
          <a:spcPct val="0"/>
        </a:spcBef>
        <a:spcAft>
          <a:spcPct val="0"/>
        </a:spcAft>
        <a:defRPr sz="5900" b="1">
          <a:solidFill>
            <a:schemeClr val="tx2"/>
          </a:solidFill>
          <a:latin typeface="Verdana" pitchFamily="34" charset="0"/>
          <a:ea typeface="宋体" pitchFamily="2" charset="-122"/>
        </a:defRPr>
      </a:lvl8pPr>
      <a:lvl9pPr marL="2438339" algn="ctr" rtl="0" fontAlgn="base">
        <a:spcBef>
          <a:spcPct val="0"/>
        </a:spcBef>
        <a:spcAft>
          <a:spcPct val="0"/>
        </a:spcAft>
        <a:defRPr sz="5900" b="1">
          <a:solidFill>
            <a:schemeClr val="tx2"/>
          </a:solidFill>
          <a:latin typeface="Verdana" pitchFamily="34" charset="0"/>
          <a:ea typeface="宋体" pitchFamily="2" charset="-122"/>
        </a:defRPr>
      </a:lvl9pPr>
    </p:titleStyle>
    <p:bodyStyle>
      <a:lvl1pPr marL="455613" indent="-455613" algn="l" rtl="0" eaLnBrk="0" fontAlgn="base" hangingPunct="0">
        <a:spcBef>
          <a:spcPct val="20000"/>
        </a:spcBef>
        <a:spcAft>
          <a:spcPct val="0"/>
        </a:spcAft>
        <a:buChar char="•"/>
        <a:defRPr sz="4300">
          <a:solidFill>
            <a:schemeClr val="tx1"/>
          </a:solidFill>
          <a:latin typeface="+mn-lt"/>
          <a:ea typeface="+mn-ea"/>
          <a:cs typeface="+mn-cs"/>
        </a:defRPr>
      </a:lvl1pPr>
      <a:lvl2pPr marL="989013" indent="-379413" algn="l" rtl="0" eaLnBrk="0" fontAlgn="base" hangingPunct="0">
        <a:spcBef>
          <a:spcPct val="20000"/>
        </a:spcBef>
        <a:spcAft>
          <a:spcPct val="0"/>
        </a:spcAft>
        <a:buChar char="–"/>
        <a:defRPr sz="3700">
          <a:solidFill>
            <a:schemeClr val="tx1"/>
          </a:solidFill>
          <a:latin typeface="+mn-lt"/>
          <a:ea typeface="+mn-ea"/>
        </a:defRPr>
      </a:lvl2pPr>
      <a:lvl3pPr marL="1522413" indent="-303213" algn="l" rtl="0" eaLnBrk="0" fontAlgn="base" hangingPunct="0">
        <a:spcBef>
          <a:spcPct val="20000"/>
        </a:spcBef>
        <a:spcAft>
          <a:spcPct val="0"/>
        </a:spcAft>
        <a:buChar char="•"/>
        <a:defRPr sz="3200">
          <a:solidFill>
            <a:schemeClr val="tx1"/>
          </a:solidFill>
          <a:latin typeface="+mn-lt"/>
          <a:ea typeface="+mn-ea"/>
        </a:defRPr>
      </a:lvl3pPr>
      <a:lvl4pPr marL="2132013" indent="-303213" algn="l" rtl="0" eaLnBrk="0" fontAlgn="base" hangingPunct="0">
        <a:spcBef>
          <a:spcPct val="20000"/>
        </a:spcBef>
        <a:spcAft>
          <a:spcPct val="0"/>
        </a:spcAft>
        <a:buChar char="–"/>
        <a:defRPr sz="2700">
          <a:solidFill>
            <a:schemeClr val="tx1"/>
          </a:solidFill>
          <a:latin typeface="+mn-lt"/>
          <a:ea typeface="+mn-ea"/>
        </a:defRPr>
      </a:lvl4pPr>
      <a:lvl5pPr marL="2741613" indent="-303213" algn="l" rtl="0" eaLnBrk="0" fontAlgn="base" hangingPunct="0">
        <a:spcBef>
          <a:spcPct val="20000"/>
        </a:spcBef>
        <a:spcAft>
          <a:spcPct val="0"/>
        </a:spcAft>
        <a:buChar char="»"/>
        <a:defRPr sz="2700">
          <a:solidFill>
            <a:schemeClr val="tx1"/>
          </a:solidFill>
          <a:latin typeface="+mn-lt"/>
          <a:ea typeface="+mn-ea"/>
        </a:defRPr>
      </a:lvl5pPr>
      <a:lvl6pPr marL="3352716" indent="-304792" algn="l" rtl="0" fontAlgn="base">
        <a:spcBef>
          <a:spcPct val="20000"/>
        </a:spcBef>
        <a:spcAft>
          <a:spcPct val="0"/>
        </a:spcAft>
        <a:buChar char="»"/>
        <a:defRPr sz="2700">
          <a:solidFill>
            <a:schemeClr val="tx1"/>
          </a:solidFill>
          <a:latin typeface="+mn-lt"/>
          <a:ea typeface="+mn-ea"/>
        </a:defRPr>
      </a:lvl6pPr>
      <a:lvl7pPr marL="3962301" indent="-304792" algn="l" rtl="0" fontAlgn="base">
        <a:spcBef>
          <a:spcPct val="20000"/>
        </a:spcBef>
        <a:spcAft>
          <a:spcPct val="0"/>
        </a:spcAft>
        <a:buChar char="»"/>
        <a:defRPr sz="2700">
          <a:solidFill>
            <a:schemeClr val="tx1"/>
          </a:solidFill>
          <a:latin typeface="+mn-lt"/>
          <a:ea typeface="+mn-ea"/>
        </a:defRPr>
      </a:lvl7pPr>
      <a:lvl8pPr marL="4571886" indent="-304792" algn="l" rtl="0" fontAlgn="base">
        <a:spcBef>
          <a:spcPct val="20000"/>
        </a:spcBef>
        <a:spcAft>
          <a:spcPct val="0"/>
        </a:spcAft>
        <a:buChar char="»"/>
        <a:defRPr sz="2700">
          <a:solidFill>
            <a:schemeClr val="tx1"/>
          </a:solidFill>
          <a:latin typeface="+mn-lt"/>
          <a:ea typeface="+mn-ea"/>
        </a:defRPr>
      </a:lvl8pPr>
      <a:lvl9pPr marL="5181470" indent="-304792" algn="l" rtl="0" fontAlgn="base">
        <a:spcBef>
          <a:spcPct val="20000"/>
        </a:spcBef>
        <a:spcAft>
          <a:spcPct val="0"/>
        </a:spcAft>
        <a:buChar char="»"/>
        <a:defRPr sz="2700">
          <a:solidFill>
            <a:schemeClr val="tx1"/>
          </a:solidFill>
          <a:latin typeface="+mn-lt"/>
          <a:ea typeface="+mn-ea"/>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203200" y="228600"/>
            <a:ext cx="117856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203200" y="1600200"/>
            <a:ext cx="11785600" cy="510540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6179" y="1257917"/>
            <a:ext cx="793579" cy="260728"/>
          </a:xfrm>
          <a:prstGeom prst="rect">
            <a:avLst/>
          </a:prstGeom>
        </p:spPr>
        <p:txBody>
          <a:bodyPr vert="horz" anchor="ctr" anchorCtr="0">
            <a:normAutofit/>
          </a:bodyPr>
          <a:lstStyle>
            <a:lvl1pPr algn="ctr" eaLnBrk="1" latinLnBrk="0" hangingPunct="1">
              <a:defRPr kumimoji="0" sz="1800" b="1">
                <a:solidFill>
                  <a:srgbClr val="FFFFFF"/>
                </a:solidFill>
              </a:defRPr>
            </a:lvl1pPr>
          </a:lstStyle>
          <a:p>
            <a:fld id="{283B9EA5-CE9A-4950-A80C-5ADF06B45BB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12192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09600" y="1600200"/>
            <a:ext cx="1158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C34F69F4-A6DC-4141-9CE6-A9DF6FAA74E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22.png"/><Relationship Id="rId7" Type="http://schemas.openxmlformats.org/officeDocument/2006/relationships/image" Target="../media/image19.wmf"/><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wmf"/><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1.wmf"/></Relationships>
</file>

<file path=ppt/slides/_rels/slide103.xml.rels><?xml version="1.0" encoding="UTF-8" standalone="yes"?>
<Relationships xmlns="http://schemas.openxmlformats.org/package/2006/relationships"><Relationship Id="rId3" Type="http://schemas.openxmlformats.org/officeDocument/2006/relationships/image" Target="../media/image16.wmf"/><Relationship Id="rId7" Type="http://schemas.openxmlformats.org/officeDocument/2006/relationships/image" Target="../media/image21.wmf"/><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png"/></Relationships>
</file>

<file path=ppt/slides/_rels/slide10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21.wmf"/></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21.wmf"/><Relationship Id="rId4" Type="http://schemas.openxmlformats.org/officeDocument/2006/relationships/image" Target="../media/image19.wmf"/></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21.wmf"/><Relationship Id="rId4" Type="http://schemas.openxmlformats.org/officeDocument/2006/relationships/image" Target="../media/image19.wmf"/></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6.xml.rels><?xml version="1.0" encoding="UTF-8" standalone="yes"?>
<Relationships xmlns="http://schemas.openxmlformats.org/package/2006/relationships"><Relationship Id="rId3" Type="http://schemas.openxmlformats.org/officeDocument/2006/relationships/hyperlink" Target="https://queue.acm.org/detail.cfm?id=2668966" TargetMode="External"/><Relationship Id="rId2" Type="http://schemas.openxmlformats.org/officeDocument/2006/relationships/hyperlink" Target="https://www.youtube.com/watch?v=9NBv7lKrG1A" TargetMode="External"/><Relationship Id="rId1" Type="http://schemas.openxmlformats.org/officeDocument/2006/relationships/slideLayout" Target="../slideLayouts/slideLayout36.xml"/><Relationship Id="rId4" Type="http://schemas.openxmlformats.org/officeDocument/2006/relationships/hyperlink" Target="http://list.zju.edu.cn/kaibu/flowcloak.pdf"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5.xml"/><Relationship Id="rId1" Type="http://schemas.openxmlformats.org/officeDocument/2006/relationships/tags" Target="../tags/tag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5.xml"/><Relationship Id="rId1" Type="http://schemas.openxmlformats.org/officeDocument/2006/relationships/tags" Target="../tags/tag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5.xml"/><Relationship Id="rId1" Type="http://schemas.openxmlformats.org/officeDocument/2006/relationships/tags" Target="../tags/tag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5.xml"/><Relationship Id="rId1" Type="http://schemas.openxmlformats.org/officeDocument/2006/relationships/tags" Target="../tags/tag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5.xml"/><Relationship Id="rId1" Type="http://schemas.openxmlformats.org/officeDocument/2006/relationships/tags" Target="../tags/tag5.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60.xml"/><Relationship Id="rId7"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5.xml"/><Relationship Id="rId1" Type="http://schemas.openxmlformats.org/officeDocument/2006/relationships/tags" Target="../tags/tag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5.xml"/><Relationship Id="rId1" Type="http://schemas.openxmlformats.org/officeDocument/2006/relationships/tags" Target="../tags/tag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hyperlink" Target="https://cs.nyu.edu/~mwalfish/papers/icing-conext11.pdf"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20.wmf"/><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wmf"/></Relationships>
</file>

<file path=ppt/slides/_rels/slide83.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20.wmf"/><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wmf"/></Relationships>
</file>

<file path=ppt/slides/_rels/slide84.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7.wmf"/><Relationship Id="rId7" Type="http://schemas.openxmlformats.org/officeDocument/2006/relationships/image" Target="../media/image18.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6.wmf"/><Relationship Id="rId5" Type="http://schemas.microsoft.com/office/2007/relationships/hdphoto" Target="../media/hdphoto1.wdp"/><Relationship Id="rId10" Type="http://schemas.openxmlformats.org/officeDocument/2006/relationships/image" Target="../media/image21.wmf"/><Relationship Id="rId4" Type="http://schemas.openxmlformats.org/officeDocument/2006/relationships/image" Target="../media/image22.png"/><Relationship Id="rId9" Type="http://schemas.openxmlformats.org/officeDocument/2006/relationships/image" Target="../media/image20.wmf"/></Relationships>
</file>

<file path=ppt/slides/_rels/slide85.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7.wmf"/><Relationship Id="rId5" Type="http://schemas.openxmlformats.org/officeDocument/2006/relationships/image" Target="../media/image16.wmf"/><Relationship Id="rId10" Type="http://schemas.openxmlformats.org/officeDocument/2006/relationships/image" Target="../media/image21.wmf"/><Relationship Id="rId4" Type="http://schemas.microsoft.com/office/2007/relationships/hdphoto" Target="../media/hdphoto1.wdp"/><Relationship Id="rId9" Type="http://schemas.openxmlformats.org/officeDocument/2006/relationships/image" Target="../media/image20.wmf"/></Relationships>
</file>

<file path=ppt/slides/_rels/slide8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7.wmf"/><Relationship Id="rId5" Type="http://schemas.openxmlformats.org/officeDocument/2006/relationships/image" Target="../media/image16.wmf"/><Relationship Id="rId10" Type="http://schemas.openxmlformats.org/officeDocument/2006/relationships/image" Target="../media/image21.wmf"/><Relationship Id="rId4" Type="http://schemas.microsoft.com/office/2007/relationships/hdphoto" Target="../media/hdphoto1.wdp"/><Relationship Id="rId9" Type="http://schemas.openxmlformats.org/officeDocument/2006/relationships/image" Target="../media/image20.wmf"/></Relationships>
</file>

<file path=ppt/slides/_rels/slide87.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78.xml"/><Relationship Id="rId7" Type="http://schemas.openxmlformats.org/officeDocument/2006/relationships/image" Target="../media/image18.png"/><Relationship Id="rId12"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6.wmf"/><Relationship Id="rId11" Type="http://schemas.openxmlformats.org/officeDocument/2006/relationships/oleObject" Target="../embeddings/oleObject12.bin"/><Relationship Id="rId5" Type="http://schemas.microsoft.com/office/2007/relationships/hdphoto" Target="../media/hdphoto1.wdp"/><Relationship Id="rId10" Type="http://schemas.openxmlformats.org/officeDocument/2006/relationships/image" Target="../media/image21.wmf"/><Relationship Id="rId4" Type="http://schemas.openxmlformats.org/officeDocument/2006/relationships/image" Target="../media/image22.png"/><Relationship Id="rId9" Type="http://schemas.openxmlformats.org/officeDocument/2006/relationships/image" Target="../media/image20.wmf"/></Relationships>
</file>

<file path=ppt/slides/_rels/slide8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79.xml"/><Relationship Id="rId7" Type="http://schemas.openxmlformats.org/officeDocument/2006/relationships/image" Target="../media/image18.png"/><Relationship Id="rId12"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6.wmf"/><Relationship Id="rId11" Type="http://schemas.openxmlformats.org/officeDocument/2006/relationships/oleObject" Target="../embeddings/oleObject13.bin"/><Relationship Id="rId5" Type="http://schemas.microsoft.com/office/2007/relationships/hdphoto" Target="../media/hdphoto1.wdp"/><Relationship Id="rId10" Type="http://schemas.openxmlformats.org/officeDocument/2006/relationships/image" Target="../media/image21.wmf"/><Relationship Id="rId4" Type="http://schemas.openxmlformats.org/officeDocument/2006/relationships/image" Target="../media/image22.png"/><Relationship Id="rId9" Type="http://schemas.openxmlformats.org/officeDocument/2006/relationships/image" Target="../media/image20.wmf"/></Relationships>
</file>

<file path=ppt/slides/_rels/slide8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80.xml"/><Relationship Id="rId7" Type="http://schemas.openxmlformats.org/officeDocument/2006/relationships/image" Target="../media/image18.png"/><Relationship Id="rId12"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6.wmf"/><Relationship Id="rId11" Type="http://schemas.openxmlformats.org/officeDocument/2006/relationships/oleObject" Target="../embeddings/oleObject14.bin"/><Relationship Id="rId5" Type="http://schemas.microsoft.com/office/2007/relationships/hdphoto" Target="../media/hdphoto1.wdp"/><Relationship Id="rId10" Type="http://schemas.openxmlformats.org/officeDocument/2006/relationships/image" Target="../media/image21.wmf"/><Relationship Id="rId4" Type="http://schemas.openxmlformats.org/officeDocument/2006/relationships/image" Target="../media/image22.png"/><Relationship Id="rId9" Type="http://schemas.openxmlformats.org/officeDocument/2006/relationships/image" Target="../media/image20.w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81.xml"/><Relationship Id="rId7" Type="http://schemas.openxmlformats.org/officeDocument/2006/relationships/image" Target="../media/image18.png"/><Relationship Id="rId12"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6.wmf"/><Relationship Id="rId11" Type="http://schemas.openxmlformats.org/officeDocument/2006/relationships/oleObject" Target="../embeddings/oleObject15.bin"/><Relationship Id="rId5" Type="http://schemas.microsoft.com/office/2007/relationships/hdphoto" Target="../media/hdphoto1.wdp"/><Relationship Id="rId10" Type="http://schemas.openxmlformats.org/officeDocument/2006/relationships/image" Target="../media/image21.wmf"/><Relationship Id="rId4" Type="http://schemas.openxmlformats.org/officeDocument/2006/relationships/image" Target="../media/image22.png"/><Relationship Id="rId9" Type="http://schemas.openxmlformats.org/officeDocument/2006/relationships/image" Target="../media/image20.wmf"/></Relationships>
</file>

<file path=ppt/slides/_rels/slide9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82.xml"/><Relationship Id="rId7"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6.wmf"/><Relationship Id="rId9" Type="http://schemas.openxmlformats.org/officeDocument/2006/relationships/oleObject" Target="../embeddings/oleObject16.bin"/></Relationships>
</file>

<file path=ppt/slides/_rels/slide9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83.xml"/><Relationship Id="rId7"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6.wmf"/><Relationship Id="rId9" Type="http://schemas.openxmlformats.org/officeDocument/2006/relationships/oleObject" Target="../embeddings/oleObject17.bin"/></Relationships>
</file>

<file path=ppt/slides/_rels/slide93.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84.xml"/><Relationship Id="rId7"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6.wmf"/><Relationship Id="rId9" Type="http://schemas.openxmlformats.org/officeDocument/2006/relationships/oleObject" Target="../embeddings/oleObject18.bin"/></Relationships>
</file>

<file path=ppt/slides/_rels/slide94.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85.xml"/><Relationship Id="rId7"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9.wmf"/><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16.wmf"/><Relationship Id="rId9" Type="http://schemas.openxmlformats.org/officeDocument/2006/relationships/oleObject" Target="../embeddings/oleObject19.bin"/></Relationships>
</file>

<file path=ppt/slides/_rels/slide95.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86.xml"/><Relationship Id="rId7"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19.wmf"/><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16.wmf"/><Relationship Id="rId9" Type="http://schemas.openxmlformats.org/officeDocument/2006/relationships/oleObject" Target="../embeddings/oleObject20.bin"/></Relationships>
</file>

<file path=ppt/slides/_rels/slide96.xml.rels><?xml version="1.0" encoding="UTF-8" standalone="yes"?>
<Relationships xmlns="http://schemas.openxmlformats.org/package/2006/relationships"><Relationship Id="rId8" Type="http://schemas.openxmlformats.org/officeDocument/2006/relationships/image" Target="../media/image21.wmf"/><Relationship Id="rId13" Type="http://schemas.microsoft.com/office/2007/relationships/hdphoto" Target="../media/hdphoto1.wdp"/><Relationship Id="rId3" Type="http://schemas.openxmlformats.org/officeDocument/2006/relationships/notesSlide" Target="../notesSlides/notesSlide87.xml"/><Relationship Id="rId7"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9.wmf"/><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16.wmf"/><Relationship Id="rId9" Type="http://schemas.openxmlformats.org/officeDocument/2006/relationships/oleObject" Target="../embeddings/oleObject21.bin"/></Relationships>
</file>

<file path=ppt/slides/_rels/slide97.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88.xml"/><Relationship Id="rId7" Type="http://schemas.openxmlformats.org/officeDocument/2006/relationships/image" Target="../media/image20.wmf"/><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9.wmf"/><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6.wmf"/><Relationship Id="rId9" Type="http://schemas.openxmlformats.org/officeDocument/2006/relationships/oleObject" Target="../embeddings/oleObject22.bin"/></Relationships>
</file>

<file path=ppt/slides/_rels/slide98.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89.xml"/><Relationship Id="rId7"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6.wmf"/><Relationship Id="rId9" Type="http://schemas.openxmlformats.org/officeDocument/2006/relationships/oleObject" Target="../embeddings/oleObject23.bin"/></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 y="2129932"/>
            <a:ext cx="12192000" cy="1471272"/>
          </a:xfrm>
        </p:spPr>
        <p:txBody>
          <a:bodyPr/>
          <a:lstStyle/>
          <a:p>
            <a:pPr algn="l" eaLnBrk="1" hangingPunct="1"/>
            <a:r>
              <a:rPr lang="en-US" altLang="zh-CN" sz="7200" dirty="0" smtClean="0"/>
              <a:t>Secure Routing and Forwarding</a:t>
            </a:r>
          </a:p>
        </p:txBody>
      </p:sp>
      <p:sp>
        <p:nvSpPr>
          <p:cNvPr id="2051" name="Rectangle 3"/>
          <p:cNvSpPr>
            <a:spLocks noGrp="1" noChangeArrowheads="1"/>
          </p:cNvSpPr>
          <p:nvPr>
            <p:ph type="subTitle" idx="1"/>
          </p:nvPr>
        </p:nvSpPr>
        <p:spPr>
          <a:xfrm>
            <a:off x="3" y="4572537"/>
            <a:ext cx="12192000" cy="1523647"/>
          </a:xfrm>
        </p:spPr>
        <p:txBody>
          <a:bodyPr/>
          <a:lstStyle/>
          <a:p>
            <a:pPr algn="l" eaLnBrk="1" hangingPunct="1">
              <a:lnSpc>
                <a:spcPct val="90000"/>
              </a:lnSpc>
            </a:pPr>
            <a:r>
              <a:rPr lang="en-US" altLang="zh-CN" sz="3700" dirty="0" smtClean="0"/>
              <a:t>Kai Bu</a:t>
            </a:r>
          </a:p>
          <a:p>
            <a:pPr algn="l" eaLnBrk="1" hangingPunct="1">
              <a:lnSpc>
                <a:spcPct val="90000"/>
              </a:lnSpc>
            </a:pPr>
            <a:r>
              <a:rPr lang="en-US" altLang="zh-CN" sz="3700" dirty="0" smtClean="0"/>
              <a:t>kaibu@zju.edu.cn</a:t>
            </a:r>
          </a:p>
          <a:p>
            <a:pPr algn="l" eaLnBrk="1" hangingPunct="1">
              <a:lnSpc>
                <a:spcPct val="90000"/>
              </a:lnSpc>
            </a:pPr>
            <a:r>
              <a:rPr lang="en-US" altLang="zh-CN" sz="3700" dirty="0" smtClean="0"/>
              <a:t>http://list.zju.edu.cn/kaibu/netsec </a:t>
            </a:r>
          </a:p>
        </p:txBody>
      </p:sp>
      <p:sp>
        <p:nvSpPr>
          <p:cNvPr id="4" name="矩形 3"/>
          <p:cNvSpPr/>
          <p:nvPr/>
        </p:nvSpPr>
        <p:spPr>
          <a:xfrm>
            <a:off x="10777359" y="0"/>
            <a:ext cx="1414647" cy="93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r>
              <a:rPr lang="en-US" altLang="zh-CN" sz="4800" b="1" dirty="0"/>
              <a:t>06</a:t>
            </a:r>
            <a:endParaRPr lang="zh-CN" altLang="en-US" sz="48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Routing Scheme</a:t>
            </a:r>
            <a:endParaRPr lang="zh-CN" altLang="en-US" dirty="0"/>
          </a:p>
        </p:txBody>
      </p:sp>
      <p:sp>
        <p:nvSpPr>
          <p:cNvPr id="3" name="内容占位符 2"/>
          <p:cNvSpPr>
            <a:spLocks noGrp="1"/>
          </p:cNvSpPr>
          <p:nvPr>
            <p:ph idx="1"/>
          </p:nvPr>
        </p:nvSpPr>
        <p:spPr/>
        <p:txBody>
          <a:bodyPr/>
          <a:lstStyle/>
          <a:p>
            <a:r>
              <a:rPr lang="en-US" altLang="zh-CN" dirty="0" smtClean="0">
                <a:solidFill>
                  <a:srgbClr val="00B0F0"/>
                </a:solidFill>
              </a:rPr>
              <a:t>Intra-domain routing</a:t>
            </a:r>
          </a:p>
          <a:p>
            <a:pPr>
              <a:buNone/>
            </a:pPr>
            <a:r>
              <a:rPr lang="en-US" altLang="zh-CN" dirty="0" smtClean="0"/>
              <a:t>	inside an autonomous system</a:t>
            </a:r>
          </a:p>
          <a:p>
            <a:r>
              <a:rPr lang="en-US" altLang="zh-CN" dirty="0" smtClean="0">
                <a:solidFill>
                  <a:srgbClr val="00B0F0"/>
                </a:solidFill>
              </a:rPr>
              <a:t>Inter-domain routing</a:t>
            </a:r>
          </a:p>
          <a:p>
            <a:pPr>
              <a:buNone/>
            </a:pPr>
            <a:r>
              <a:rPr lang="en-US" altLang="zh-CN" dirty="0" smtClean="0"/>
              <a:t>	between autonomous systems</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 xmlns:a16="http://schemas.microsoft.com/office/drawing/2014/main" id="{7ECBDB63-8D75-43B8-8E5E-43446A9BA716}"/>
              </a:ext>
            </a:extLst>
          </p:cNvPr>
          <p:cNvSpPr/>
          <p:nvPr/>
        </p:nvSpPr>
        <p:spPr>
          <a:xfrm>
            <a:off x="6511647" y="729675"/>
            <a:ext cx="45719" cy="5874328"/>
          </a:xfrm>
          <a:prstGeom prst="rect">
            <a:avLst/>
          </a:prstGeom>
          <a:solidFill>
            <a:srgbClr val="8CB64A"/>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 xmlns:a16="http://schemas.microsoft.com/office/drawing/2014/main" id="{D4A9170C-8A31-483A-AE80-62E016D1B811}"/>
              </a:ext>
            </a:extLst>
          </p:cNvPr>
          <p:cNvSpPr txBox="1"/>
          <p:nvPr/>
        </p:nvSpPr>
        <p:spPr>
          <a:xfrm>
            <a:off x="6624207" y="901419"/>
            <a:ext cx="5567796"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Probe-based Methods</a:t>
            </a:r>
            <a:endParaRPr lang="zh-CN" altLang="en-US" sz="3600" dirty="0">
              <a:solidFill>
                <a:srgbClr val="366658"/>
              </a:solidFill>
              <a:cs typeface="+mj-cs"/>
            </a:endParaRPr>
          </a:p>
        </p:txBody>
      </p:sp>
      <p:sp>
        <p:nvSpPr>
          <p:cNvPr id="61" name="文本框 60">
            <a:extLst>
              <a:ext uri="{FF2B5EF4-FFF2-40B4-BE49-F238E27FC236}">
                <a16:creationId xmlns="" xmlns:a16="http://schemas.microsoft.com/office/drawing/2014/main" id="{10021731-BF47-4600-AF89-F68A2AB001A2}"/>
              </a:ext>
            </a:extLst>
          </p:cNvPr>
          <p:cNvSpPr txBox="1"/>
          <p:nvPr/>
        </p:nvSpPr>
        <p:spPr>
          <a:xfrm>
            <a:off x="6624207" y="3543014"/>
            <a:ext cx="5415396"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Statistics-based Methods</a:t>
            </a:r>
            <a:endParaRPr lang="zh-CN" altLang="en-US" sz="3600" dirty="0">
              <a:solidFill>
                <a:srgbClr val="366658"/>
              </a:solidFill>
              <a:cs typeface="+mj-cs"/>
            </a:endParaRPr>
          </a:p>
        </p:txBody>
      </p:sp>
      <p:sp>
        <p:nvSpPr>
          <p:cNvPr id="13" name="文本框 12">
            <a:extLst>
              <a:ext uri="{FF2B5EF4-FFF2-40B4-BE49-F238E27FC236}">
                <a16:creationId xmlns="" xmlns:a16="http://schemas.microsoft.com/office/drawing/2014/main" id="{053E9AD9-15AA-4DEE-AA52-299E635062A8}"/>
              </a:ext>
            </a:extLst>
          </p:cNvPr>
          <p:cNvSpPr txBox="1"/>
          <p:nvPr/>
        </p:nvSpPr>
        <p:spPr>
          <a:xfrm>
            <a:off x="7000877" y="1654914"/>
            <a:ext cx="4088131" cy="1200329"/>
          </a:xfrm>
          <a:prstGeom prst="rect">
            <a:avLst/>
          </a:prstGeom>
          <a:noFill/>
        </p:spPr>
        <p:txBody>
          <a:bodyPr wrap="square" rtlCol="0">
            <a:spAutoFit/>
          </a:bodyPr>
          <a:lstStyle/>
          <a:p>
            <a:pPr marL="457200" indent="-457200">
              <a:buClr>
                <a:srgbClr val="FF0000"/>
              </a:buClr>
              <a:buFont typeface="Wingdings" panose="05000000000000000000" pitchFamily="2" charset="2"/>
              <a:buChar char="Ø"/>
            </a:pPr>
            <a:r>
              <a:rPr lang="en-US" altLang="zh-CN" sz="2400" dirty="0">
                <a:solidFill>
                  <a:srgbClr val="366658"/>
                </a:solidFill>
              </a:rPr>
              <a:t>Blinded by coward-attack</a:t>
            </a:r>
          </a:p>
          <a:p>
            <a:pPr marL="457200" indent="-457200">
              <a:buClr>
                <a:srgbClr val="FF0000"/>
              </a:buClr>
              <a:buFont typeface="Wingdings" panose="05000000000000000000" pitchFamily="2" charset="2"/>
              <a:buChar char="Ø"/>
            </a:pPr>
            <a:r>
              <a:rPr lang="en-US" altLang="zh-CN" sz="2400" dirty="0">
                <a:solidFill>
                  <a:srgbClr val="366658"/>
                </a:solidFill>
              </a:rPr>
              <a:t>Waste valuable control channel bandwidth</a:t>
            </a:r>
            <a:endParaRPr lang="zh-CN" altLang="en-US" sz="2400" dirty="0">
              <a:solidFill>
                <a:srgbClr val="366658"/>
              </a:solidFill>
            </a:endParaRPr>
          </a:p>
        </p:txBody>
      </p:sp>
      <p:sp>
        <p:nvSpPr>
          <p:cNvPr id="62" name="文本框 61">
            <a:extLst>
              <a:ext uri="{FF2B5EF4-FFF2-40B4-BE49-F238E27FC236}">
                <a16:creationId xmlns="" xmlns:a16="http://schemas.microsoft.com/office/drawing/2014/main" id="{3CD9D08A-B5A8-4B85-B04C-1663C14A3C4F}"/>
              </a:ext>
            </a:extLst>
          </p:cNvPr>
          <p:cNvSpPr txBox="1"/>
          <p:nvPr/>
        </p:nvSpPr>
        <p:spPr>
          <a:xfrm>
            <a:off x="7000875" y="4348860"/>
            <a:ext cx="4631056" cy="1200329"/>
          </a:xfrm>
          <a:prstGeom prst="rect">
            <a:avLst/>
          </a:prstGeom>
          <a:noFill/>
        </p:spPr>
        <p:txBody>
          <a:bodyPr wrap="square" rtlCol="0">
            <a:spAutoFit/>
          </a:bodyPr>
          <a:lstStyle/>
          <a:p>
            <a:pPr marL="457200" indent="-457200">
              <a:buClr>
                <a:srgbClr val="FF0000"/>
              </a:buClr>
              <a:buFont typeface="Wingdings" panose="05000000000000000000" pitchFamily="2" charset="2"/>
              <a:buChar char="Ø"/>
            </a:pPr>
            <a:r>
              <a:rPr lang="en-US" altLang="zh-CN" sz="2400" dirty="0">
                <a:solidFill>
                  <a:srgbClr val="366658"/>
                </a:solidFill>
              </a:rPr>
              <a:t>False positive (negative)</a:t>
            </a:r>
          </a:p>
          <a:p>
            <a:pPr marL="457200" indent="-457200">
              <a:buClr>
                <a:srgbClr val="FF0000"/>
              </a:buClr>
              <a:buFont typeface="Wingdings" panose="05000000000000000000" pitchFamily="2" charset="2"/>
              <a:buChar char="Ø"/>
            </a:pPr>
            <a:r>
              <a:rPr lang="en-US" altLang="zh-CN" sz="2400" dirty="0">
                <a:solidFill>
                  <a:srgbClr val="366658"/>
                </a:solidFill>
              </a:rPr>
              <a:t>Waste valuable control channel bandwidth</a:t>
            </a:r>
            <a:endParaRPr lang="zh-CN" altLang="en-US" sz="2400" dirty="0">
              <a:solidFill>
                <a:srgbClr val="366658"/>
              </a:solidFill>
            </a:endParaRPr>
          </a:p>
        </p:txBody>
      </p:sp>
      <p:sp>
        <p:nvSpPr>
          <p:cNvPr id="8" name="文本框 7">
            <a:extLst>
              <a:ext uri="{FF2B5EF4-FFF2-40B4-BE49-F238E27FC236}">
                <a16:creationId xmlns="" xmlns:a16="http://schemas.microsoft.com/office/drawing/2014/main" id="{3A2EFF96-4707-496F-B765-2BD70544CD3A}"/>
              </a:ext>
            </a:extLst>
          </p:cNvPr>
          <p:cNvSpPr txBox="1"/>
          <p:nvPr/>
        </p:nvSpPr>
        <p:spPr>
          <a:xfrm>
            <a:off x="332509" y="2351725"/>
            <a:ext cx="6112291" cy="1446550"/>
          </a:xfrm>
          <a:prstGeom prst="rect">
            <a:avLst/>
          </a:prstGeom>
          <a:noFill/>
        </p:spPr>
        <p:txBody>
          <a:bodyPr wrap="square" rtlCol="0">
            <a:spAutoFit/>
          </a:bodyPr>
          <a:lstStyle/>
          <a:p>
            <a:r>
              <a:rPr lang="en-US" altLang="zh-CN" sz="4400" dirty="0">
                <a:solidFill>
                  <a:srgbClr val="E8A844">
                    <a:lumMod val="75000"/>
                  </a:srgbClr>
                </a:solidFill>
              </a:rPr>
              <a:t>Middlebox-Bypass Attacks:</a:t>
            </a:r>
          </a:p>
          <a:p>
            <a:r>
              <a:rPr lang="en-US" altLang="zh-CN" sz="4400" dirty="0">
                <a:solidFill>
                  <a:srgbClr val="E8A844">
                    <a:lumMod val="75000"/>
                  </a:srgbClr>
                </a:solidFill>
              </a:rPr>
              <a:t>Existing Secure Methods </a:t>
            </a:r>
            <a:endParaRPr lang="zh-CN" altLang="en-US" dirty="0"/>
          </a:p>
        </p:txBody>
      </p:sp>
      <p:cxnSp>
        <p:nvCxnSpPr>
          <p:cNvPr id="3" name="直接连接符 2">
            <a:extLst>
              <a:ext uri="{FF2B5EF4-FFF2-40B4-BE49-F238E27FC236}">
                <a16:creationId xmlns="" xmlns:a16="http://schemas.microsoft.com/office/drawing/2014/main" id="{01CC8A47-AC3B-43A1-8A33-304079573745}"/>
              </a:ext>
            </a:extLst>
          </p:cNvPr>
          <p:cNvCxnSpPr/>
          <p:nvPr/>
        </p:nvCxnSpPr>
        <p:spPr>
          <a:xfrm>
            <a:off x="428630" y="3409950"/>
            <a:ext cx="56673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561ACAB6-2E04-448D-9948-367D5DBF1144}"/>
              </a:ext>
            </a:extLst>
          </p:cNvPr>
          <p:cNvCxnSpPr/>
          <p:nvPr/>
        </p:nvCxnSpPr>
        <p:spPr>
          <a:xfrm>
            <a:off x="428630" y="3524250"/>
            <a:ext cx="56673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7725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1" nodeType="clickEffect">
                                  <p:stCondLst>
                                    <p:cond delay="0"/>
                                  </p:stCondLst>
                                  <p:childTnLst>
                                    <p:anim calcmode="lin" valueType="num">
                                      <p:cBhvr additive="base">
                                        <p:cTn id="6" dur="500"/>
                                        <p:tgtEl>
                                          <p:spTgt spid="59"/>
                                        </p:tgtEl>
                                        <p:attrNameLst>
                                          <p:attrName>ppt_x</p:attrName>
                                        </p:attrNameLst>
                                      </p:cBhvr>
                                      <p:tavLst>
                                        <p:tav tm="0">
                                          <p:val>
                                            <p:strVal val="ppt_x"/>
                                          </p:val>
                                        </p:tav>
                                        <p:tav tm="100000">
                                          <p:val>
                                            <p:strVal val="ppt_x"/>
                                          </p:val>
                                        </p:tav>
                                      </p:tavLst>
                                    </p:anim>
                                    <p:anim calcmode="lin" valueType="num">
                                      <p:cBhvr additive="base">
                                        <p:cTn id="7" dur="500"/>
                                        <p:tgtEl>
                                          <p:spTgt spid="59"/>
                                        </p:tgtEl>
                                        <p:attrNameLst>
                                          <p:attrName>ppt_y</p:attrName>
                                        </p:attrNameLst>
                                      </p:cBhvr>
                                      <p:tavLst>
                                        <p:tav tm="0">
                                          <p:val>
                                            <p:strVal val="ppt_y"/>
                                          </p:val>
                                        </p:tav>
                                        <p:tav tm="100000">
                                          <p:val>
                                            <p:strVal val="1+ppt_h/2"/>
                                          </p:val>
                                        </p:tav>
                                      </p:tavLst>
                                    </p:anim>
                                    <p:set>
                                      <p:cBhvr>
                                        <p:cTn id="8" dur="1" fill="hold">
                                          <p:stCondLst>
                                            <p:cond delay="499"/>
                                          </p:stCondLst>
                                        </p:cTn>
                                        <p:tgtEl>
                                          <p:spTgt spid="59"/>
                                        </p:tgtEl>
                                        <p:attrNameLst>
                                          <p:attrName>style.visibility</p:attrName>
                                        </p:attrNameLst>
                                      </p:cBhvr>
                                      <p:to>
                                        <p:strVal val="hidden"/>
                                      </p:to>
                                    </p:set>
                                  </p:childTnLst>
                                </p:cTn>
                              </p:par>
                              <p:par>
                                <p:cTn id="9" presetID="2" presetClass="exit" presetSubtype="2" fill="hold" grpId="1" nodeType="withEffect">
                                  <p:stCondLst>
                                    <p:cond delay="0"/>
                                  </p:stCondLst>
                                  <p:childTnLst>
                                    <p:anim calcmode="lin" valueType="num">
                                      <p:cBhvr additive="base">
                                        <p:cTn id="10" dur="500"/>
                                        <p:tgtEl>
                                          <p:spTgt spid="60"/>
                                        </p:tgtEl>
                                        <p:attrNameLst>
                                          <p:attrName>ppt_x</p:attrName>
                                        </p:attrNameLst>
                                      </p:cBhvr>
                                      <p:tavLst>
                                        <p:tav tm="0">
                                          <p:val>
                                            <p:strVal val="ppt_x"/>
                                          </p:val>
                                        </p:tav>
                                        <p:tav tm="100000">
                                          <p:val>
                                            <p:strVal val="1+ppt_w/2"/>
                                          </p:val>
                                        </p:tav>
                                      </p:tavLst>
                                    </p:anim>
                                    <p:anim calcmode="lin" valueType="num">
                                      <p:cBhvr additive="base">
                                        <p:cTn id="11" dur="500"/>
                                        <p:tgtEl>
                                          <p:spTgt spid="60"/>
                                        </p:tgtEl>
                                        <p:attrNameLst>
                                          <p:attrName>ppt_y</p:attrName>
                                        </p:attrNameLst>
                                      </p:cBhvr>
                                      <p:tavLst>
                                        <p:tav tm="0">
                                          <p:val>
                                            <p:strVal val="ppt_y"/>
                                          </p:val>
                                        </p:tav>
                                        <p:tav tm="100000">
                                          <p:val>
                                            <p:strVal val="ppt_y"/>
                                          </p:val>
                                        </p:tav>
                                      </p:tavLst>
                                    </p:anim>
                                    <p:set>
                                      <p:cBhvr>
                                        <p:cTn id="12" dur="1" fill="hold">
                                          <p:stCondLst>
                                            <p:cond delay="499"/>
                                          </p:stCondLst>
                                        </p:cTn>
                                        <p:tgtEl>
                                          <p:spTgt spid="60"/>
                                        </p:tgtEl>
                                        <p:attrNameLst>
                                          <p:attrName>style.visibility</p:attrName>
                                        </p:attrNameLst>
                                      </p:cBhvr>
                                      <p:to>
                                        <p:strVal val="hidden"/>
                                      </p:to>
                                    </p:set>
                                  </p:childTnLst>
                                </p:cTn>
                              </p:par>
                              <p:par>
                                <p:cTn id="13" presetID="2" presetClass="exit" presetSubtype="2" fill="hold" grpId="1" nodeType="withEffect">
                                  <p:stCondLst>
                                    <p:cond delay="0"/>
                                  </p:stCondLst>
                                  <p:childTnLst>
                                    <p:anim calcmode="lin" valueType="num">
                                      <p:cBhvr additive="base">
                                        <p:cTn id="14" dur="500"/>
                                        <p:tgtEl>
                                          <p:spTgt spid="61"/>
                                        </p:tgtEl>
                                        <p:attrNameLst>
                                          <p:attrName>ppt_x</p:attrName>
                                        </p:attrNameLst>
                                      </p:cBhvr>
                                      <p:tavLst>
                                        <p:tav tm="0">
                                          <p:val>
                                            <p:strVal val="ppt_x"/>
                                          </p:val>
                                        </p:tav>
                                        <p:tav tm="100000">
                                          <p:val>
                                            <p:strVal val="1+ppt_w/2"/>
                                          </p:val>
                                        </p:tav>
                                      </p:tavLst>
                                    </p:anim>
                                    <p:anim calcmode="lin" valueType="num">
                                      <p:cBhvr additive="base">
                                        <p:cTn id="15" dur="500"/>
                                        <p:tgtEl>
                                          <p:spTgt spid="61"/>
                                        </p:tgtEl>
                                        <p:attrNameLst>
                                          <p:attrName>ppt_y</p:attrName>
                                        </p:attrNameLst>
                                      </p:cBhvr>
                                      <p:tavLst>
                                        <p:tav tm="0">
                                          <p:val>
                                            <p:strVal val="ppt_y"/>
                                          </p:val>
                                        </p:tav>
                                        <p:tav tm="100000">
                                          <p:val>
                                            <p:strVal val="ppt_y"/>
                                          </p:val>
                                        </p:tav>
                                      </p:tavLst>
                                    </p:anim>
                                    <p:set>
                                      <p:cBhvr>
                                        <p:cTn id="16" dur="1" fill="hold">
                                          <p:stCondLst>
                                            <p:cond delay="499"/>
                                          </p:stCondLst>
                                        </p:cTn>
                                        <p:tgtEl>
                                          <p:spTgt spid="61"/>
                                        </p:tgtEl>
                                        <p:attrNameLst>
                                          <p:attrName>style.visibility</p:attrName>
                                        </p:attrNameLst>
                                      </p:cBhvr>
                                      <p:to>
                                        <p:strVal val="hidden"/>
                                      </p:to>
                                    </p:set>
                                  </p:childTnLst>
                                </p:cTn>
                              </p:par>
                              <p:par>
                                <p:cTn id="17" presetID="2" presetClass="exit" presetSubtype="2" fill="hold" grpId="0" nodeType="withEffect">
                                  <p:stCondLst>
                                    <p:cond delay="0"/>
                                  </p:stCondLst>
                                  <p:childTnLst>
                                    <p:anim calcmode="lin" valueType="num">
                                      <p:cBhvr additive="base">
                                        <p:cTn id="18" dur="500"/>
                                        <p:tgtEl>
                                          <p:spTgt spid="13">
                                            <p:txEl>
                                              <p:pRg st="0" end="0"/>
                                            </p:txEl>
                                          </p:spTgt>
                                        </p:tgtEl>
                                        <p:attrNameLst>
                                          <p:attrName>ppt_x</p:attrName>
                                        </p:attrNameLst>
                                      </p:cBhvr>
                                      <p:tavLst>
                                        <p:tav tm="0">
                                          <p:val>
                                            <p:strVal val="ppt_x"/>
                                          </p:val>
                                        </p:tav>
                                        <p:tav tm="100000">
                                          <p:val>
                                            <p:strVal val="1+ppt_w/2"/>
                                          </p:val>
                                        </p:tav>
                                      </p:tavLst>
                                    </p:anim>
                                    <p:anim calcmode="lin" valueType="num">
                                      <p:cBhvr additive="base">
                                        <p:cTn id="19" dur="500"/>
                                        <p:tgtEl>
                                          <p:spTgt spid="13">
                                            <p:txEl>
                                              <p:pRg st="0" end="0"/>
                                            </p:txEl>
                                          </p:spTgt>
                                        </p:tgtEl>
                                        <p:attrNameLst>
                                          <p:attrName>ppt_y</p:attrName>
                                        </p:attrNameLst>
                                      </p:cBhvr>
                                      <p:tavLst>
                                        <p:tav tm="0">
                                          <p:val>
                                            <p:strVal val="ppt_y"/>
                                          </p:val>
                                        </p:tav>
                                        <p:tav tm="100000">
                                          <p:val>
                                            <p:strVal val="ppt_y"/>
                                          </p:val>
                                        </p:tav>
                                      </p:tavLst>
                                    </p:anim>
                                    <p:set>
                                      <p:cBhvr>
                                        <p:cTn id="20" dur="1" fill="hold">
                                          <p:stCondLst>
                                            <p:cond delay="499"/>
                                          </p:stCondLst>
                                        </p:cTn>
                                        <p:tgtEl>
                                          <p:spTgt spid="13">
                                            <p:txEl>
                                              <p:pRg st="0" end="0"/>
                                            </p:txEl>
                                          </p:spTgt>
                                        </p:tgtEl>
                                        <p:attrNameLst>
                                          <p:attrName>style.visibility</p:attrName>
                                        </p:attrNameLst>
                                      </p:cBhvr>
                                      <p:to>
                                        <p:strVal val="hidden"/>
                                      </p:to>
                                    </p:set>
                                  </p:childTnLst>
                                </p:cTn>
                              </p:par>
                              <p:par>
                                <p:cTn id="21" presetID="2" presetClass="exit" presetSubtype="2" fill="hold" grpId="0" nodeType="withEffect">
                                  <p:stCondLst>
                                    <p:cond delay="0"/>
                                  </p:stCondLst>
                                  <p:childTnLst>
                                    <p:anim calcmode="lin" valueType="num">
                                      <p:cBhvr additive="base">
                                        <p:cTn id="22" dur="500"/>
                                        <p:tgtEl>
                                          <p:spTgt spid="13">
                                            <p:txEl>
                                              <p:pRg st="1" end="1"/>
                                            </p:txEl>
                                          </p:spTgt>
                                        </p:tgtEl>
                                        <p:attrNameLst>
                                          <p:attrName>ppt_x</p:attrName>
                                        </p:attrNameLst>
                                      </p:cBhvr>
                                      <p:tavLst>
                                        <p:tav tm="0">
                                          <p:val>
                                            <p:strVal val="ppt_x"/>
                                          </p:val>
                                        </p:tav>
                                        <p:tav tm="100000">
                                          <p:val>
                                            <p:strVal val="1+ppt_w/2"/>
                                          </p:val>
                                        </p:tav>
                                      </p:tavLst>
                                    </p:anim>
                                    <p:anim calcmode="lin" valueType="num">
                                      <p:cBhvr additive="base">
                                        <p:cTn id="23" dur="500"/>
                                        <p:tgtEl>
                                          <p:spTgt spid="13">
                                            <p:txEl>
                                              <p:pRg st="1" end="1"/>
                                            </p:txEl>
                                          </p:spTgt>
                                        </p:tgtEl>
                                        <p:attrNameLst>
                                          <p:attrName>ppt_y</p:attrName>
                                        </p:attrNameLst>
                                      </p:cBhvr>
                                      <p:tavLst>
                                        <p:tav tm="0">
                                          <p:val>
                                            <p:strVal val="ppt_y"/>
                                          </p:val>
                                        </p:tav>
                                        <p:tav tm="100000">
                                          <p:val>
                                            <p:strVal val="ppt_y"/>
                                          </p:val>
                                        </p:tav>
                                      </p:tavLst>
                                    </p:anim>
                                    <p:set>
                                      <p:cBhvr>
                                        <p:cTn id="24" dur="1" fill="hold">
                                          <p:stCondLst>
                                            <p:cond delay="499"/>
                                          </p:stCondLst>
                                        </p:cTn>
                                        <p:tgtEl>
                                          <p:spTgt spid="13">
                                            <p:txEl>
                                              <p:pRg st="1" end="1"/>
                                            </p:txEl>
                                          </p:spTgt>
                                        </p:tgtEl>
                                        <p:attrNameLst>
                                          <p:attrName>style.visibility</p:attrName>
                                        </p:attrNameLst>
                                      </p:cBhvr>
                                      <p:to>
                                        <p:strVal val="hidden"/>
                                      </p:to>
                                    </p:set>
                                  </p:childTnLst>
                                </p:cTn>
                              </p:par>
                              <p:par>
                                <p:cTn id="25" presetID="2" presetClass="exit" presetSubtype="2" fill="hold" grpId="0" nodeType="withEffect">
                                  <p:stCondLst>
                                    <p:cond delay="0"/>
                                  </p:stCondLst>
                                  <p:childTnLst>
                                    <p:anim calcmode="lin" valueType="num">
                                      <p:cBhvr additive="base">
                                        <p:cTn id="26" dur="500"/>
                                        <p:tgtEl>
                                          <p:spTgt spid="62">
                                            <p:txEl>
                                              <p:pRg st="0" end="0"/>
                                            </p:txEl>
                                          </p:spTgt>
                                        </p:tgtEl>
                                        <p:attrNameLst>
                                          <p:attrName>ppt_x</p:attrName>
                                        </p:attrNameLst>
                                      </p:cBhvr>
                                      <p:tavLst>
                                        <p:tav tm="0">
                                          <p:val>
                                            <p:strVal val="ppt_x"/>
                                          </p:val>
                                        </p:tav>
                                        <p:tav tm="100000">
                                          <p:val>
                                            <p:strVal val="1+ppt_w/2"/>
                                          </p:val>
                                        </p:tav>
                                      </p:tavLst>
                                    </p:anim>
                                    <p:anim calcmode="lin" valueType="num">
                                      <p:cBhvr additive="base">
                                        <p:cTn id="27" dur="500"/>
                                        <p:tgtEl>
                                          <p:spTgt spid="62">
                                            <p:txEl>
                                              <p:pRg st="0" end="0"/>
                                            </p:txEl>
                                          </p:spTgt>
                                        </p:tgtEl>
                                        <p:attrNameLst>
                                          <p:attrName>ppt_y</p:attrName>
                                        </p:attrNameLst>
                                      </p:cBhvr>
                                      <p:tavLst>
                                        <p:tav tm="0">
                                          <p:val>
                                            <p:strVal val="ppt_y"/>
                                          </p:val>
                                        </p:tav>
                                        <p:tav tm="100000">
                                          <p:val>
                                            <p:strVal val="ppt_y"/>
                                          </p:val>
                                        </p:tav>
                                      </p:tavLst>
                                    </p:anim>
                                    <p:set>
                                      <p:cBhvr>
                                        <p:cTn id="28" dur="1" fill="hold">
                                          <p:stCondLst>
                                            <p:cond delay="499"/>
                                          </p:stCondLst>
                                        </p:cTn>
                                        <p:tgtEl>
                                          <p:spTgt spid="62">
                                            <p:txEl>
                                              <p:pRg st="0" end="0"/>
                                            </p:txEl>
                                          </p:spTgt>
                                        </p:tgtEl>
                                        <p:attrNameLst>
                                          <p:attrName>style.visibility</p:attrName>
                                        </p:attrNameLst>
                                      </p:cBhvr>
                                      <p:to>
                                        <p:strVal val="hidden"/>
                                      </p:to>
                                    </p:set>
                                  </p:childTnLst>
                                </p:cTn>
                              </p:par>
                              <p:par>
                                <p:cTn id="29" presetID="2" presetClass="exit" presetSubtype="2" fill="hold" grpId="0" nodeType="withEffect">
                                  <p:stCondLst>
                                    <p:cond delay="0"/>
                                  </p:stCondLst>
                                  <p:childTnLst>
                                    <p:anim calcmode="lin" valueType="num">
                                      <p:cBhvr additive="base">
                                        <p:cTn id="30" dur="500"/>
                                        <p:tgtEl>
                                          <p:spTgt spid="62">
                                            <p:txEl>
                                              <p:pRg st="1" end="1"/>
                                            </p:txEl>
                                          </p:spTgt>
                                        </p:tgtEl>
                                        <p:attrNameLst>
                                          <p:attrName>ppt_x</p:attrName>
                                        </p:attrNameLst>
                                      </p:cBhvr>
                                      <p:tavLst>
                                        <p:tav tm="0">
                                          <p:val>
                                            <p:strVal val="ppt_x"/>
                                          </p:val>
                                        </p:tav>
                                        <p:tav tm="100000">
                                          <p:val>
                                            <p:strVal val="1+ppt_w/2"/>
                                          </p:val>
                                        </p:tav>
                                      </p:tavLst>
                                    </p:anim>
                                    <p:anim calcmode="lin" valueType="num">
                                      <p:cBhvr additive="base">
                                        <p:cTn id="31" dur="500"/>
                                        <p:tgtEl>
                                          <p:spTgt spid="62">
                                            <p:txEl>
                                              <p:pRg st="1" end="1"/>
                                            </p:txEl>
                                          </p:spTgt>
                                        </p:tgtEl>
                                        <p:attrNameLst>
                                          <p:attrName>ppt_y</p:attrName>
                                        </p:attrNameLst>
                                      </p:cBhvr>
                                      <p:tavLst>
                                        <p:tav tm="0">
                                          <p:val>
                                            <p:strVal val="ppt_y"/>
                                          </p:val>
                                        </p:tav>
                                        <p:tav tm="100000">
                                          <p:val>
                                            <p:strVal val="ppt_y"/>
                                          </p:val>
                                        </p:tav>
                                      </p:tavLst>
                                    </p:anim>
                                    <p:set>
                                      <p:cBhvr>
                                        <p:cTn id="32" dur="1" fill="hold">
                                          <p:stCondLst>
                                            <p:cond delay="499"/>
                                          </p:stCondLst>
                                        </p:cTn>
                                        <p:tgtEl>
                                          <p:spTgt spid="62">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1" animBg="1"/>
      <p:bldP spid="60" grpId="1"/>
      <p:bldP spid="61" grpId="1"/>
      <p:bldP spid="13" grpId="0" build="allAtOnce"/>
      <p:bldP spid="62" grpId="0" build="allAtOnce"/>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FF2779BD-9C89-4FF3-97C1-681145281F66}"/>
              </a:ext>
            </a:extLst>
          </p:cNvPr>
          <p:cNvSpPr/>
          <p:nvPr/>
        </p:nvSpPr>
        <p:spPr>
          <a:xfrm>
            <a:off x="332513" y="1674613"/>
            <a:ext cx="10995025" cy="2123658"/>
          </a:xfrm>
          <a:prstGeom prst="rect">
            <a:avLst/>
          </a:prstGeom>
        </p:spPr>
        <p:txBody>
          <a:bodyPr wrap="square">
            <a:spAutoFit/>
          </a:bodyPr>
          <a:lstStyle/>
          <a:p>
            <a:r>
              <a:rPr lang="en-US" altLang="zh-CN" sz="4400" dirty="0" err="1">
                <a:solidFill>
                  <a:srgbClr val="366658"/>
                </a:solidFill>
                <a:cs typeface="+mj-cs"/>
              </a:rPr>
              <a:t>FlowCloak</a:t>
            </a:r>
            <a:r>
              <a:rPr lang="en-US" altLang="zh-CN" sz="4400" dirty="0">
                <a:solidFill>
                  <a:srgbClr val="366658"/>
                </a:solidFill>
                <a:cs typeface="+mj-cs"/>
              </a:rPr>
              <a:t>: Defeating</a:t>
            </a:r>
            <a:br>
              <a:rPr lang="en-US" altLang="zh-CN" sz="4400" dirty="0">
                <a:solidFill>
                  <a:srgbClr val="366658"/>
                </a:solidFill>
                <a:cs typeface="+mj-cs"/>
              </a:rPr>
            </a:br>
            <a:r>
              <a:rPr lang="en-US" altLang="zh-CN" sz="4400" dirty="0">
                <a:solidFill>
                  <a:srgbClr val="366658"/>
                </a:solidFill>
                <a:cs typeface="+mj-cs"/>
              </a:rPr>
              <a:t>Middlebox-Bypass Attacks in</a:t>
            </a:r>
            <a:br>
              <a:rPr lang="en-US" altLang="zh-CN" sz="4400" dirty="0">
                <a:solidFill>
                  <a:srgbClr val="366658"/>
                </a:solidFill>
                <a:cs typeface="+mj-cs"/>
              </a:rPr>
            </a:br>
            <a:r>
              <a:rPr lang="en-US" altLang="zh-CN" sz="4400" dirty="0">
                <a:solidFill>
                  <a:srgbClr val="366658"/>
                </a:solidFill>
                <a:cs typeface="+mj-cs"/>
              </a:rPr>
              <a:t>Software-Defined Networking</a:t>
            </a:r>
            <a:endParaRPr lang="zh-CN" altLang="en-US" dirty="0">
              <a:solidFill>
                <a:srgbClr val="366658"/>
              </a:solidFill>
            </a:endParaRPr>
          </a:p>
        </p:txBody>
      </p:sp>
      <p:sp>
        <p:nvSpPr>
          <p:cNvPr id="2" name="文本框 1">
            <a:extLst>
              <a:ext uri="{FF2B5EF4-FFF2-40B4-BE49-F238E27FC236}">
                <a16:creationId xmlns="" xmlns:a16="http://schemas.microsoft.com/office/drawing/2014/main" id="{664DB250-B26E-4561-822F-7177A1BEB4A8}"/>
              </a:ext>
            </a:extLst>
          </p:cNvPr>
          <p:cNvSpPr txBox="1"/>
          <p:nvPr/>
        </p:nvSpPr>
        <p:spPr>
          <a:xfrm>
            <a:off x="332508" y="2351725"/>
            <a:ext cx="7309757" cy="769441"/>
          </a:xfrm>
          <a:prstGeom prst="rect">
            <a:avLst/>
          </a:prstGeom>
          <a:noFill/>
        </p:spPr>
        <p:txBody>
          <a:bodyPr wrap="square" rtlCol="0">
            <a:spAutoFit/>
          </a:bodyPr>
          <a:lstStyle/>
          <a:p>
            <a:r>
              <a:rPr lang="en-US" altLang="zh-CN" sz="4400" dirty="0">
                <a:solidFill>
                  <a:srgbClr val="E8A844">
                    <a:lumMod val="75000"/>
                  </a:srgbClr>
                </a:solidFill>
              </a:rPr>
              <a:t>Middlebox-Bypass Attacks</a:t>
            </a:r>
          </a:p>
        </p:txBody>
      </p:sp>
      <p:sp>
        <p:nvSpPr>
          <p:cNvPr id="5" name="文本框 4">
            <a:extLst>
              <a:ext uri="{FF2B5EF4-FFF2-40B4-BE49-F238E27FC236}">
                <a16:creationId xmlns="" xmlns:a16="http://schemas.microsoft.com/office/drawing/2014/main" id="{3EBD9859-FA90-4721-8224-55FBB169C8B0}"/>
              </a:ext>
            </a:extLst>
          </p:cNvPr>
          <p:cNvSpPr txBox="1"/>
          <p:nvPr/>
        </p:nvSpPr>
        <p:spPr>
          <a:xfrm>
            <a:off x="332508" y="1674613"/>
            <a:ext cx="7309757" cy="769441"/>
          </a:xfrm>
          <a:prstGeom prst="rect">
            <a:avLst/>
          </a:prstGeom>
          <a:noFill/>
        </p:spPr>
        <p:txBody>
          <a:bodyPr wrap="square" rtlCol="0">
            <a:spAutoFit/>
          </a:bodyPr>
          <a:lstStyle/>
          <a:p>
            <a:r>
              <a:rPr lang="en-US" altLang="zh-CN" sz="4400" dirty="0" err="1">
                <a:solidFill>
                  <a:srgbClr val="E8A844">
                    <a:lumMod val="75000"/>
                  </a:srgbClr>
                </a:solidFill>
              </a:rPr>
              <a:t>FlowCloak</a:t>
            </a:r>
            <a:endParaRPr lang="en-US" altLang="zh-CN" sz="4400" dirty="0">
              <a:solidFill>
                <a:srgbClr val="E8A844">
                  <a:lumMod val="75000"/>
                </a:srgbClr>
              </a:solidFill>
            </a:endParaRPr>
          </a:p>
        </p:txBody>
      </p:sp>
    </p:spTree>
    <p:extLst>
      <p:ext uri="{BB962C8B-B14F-4D97-AF65-F5344CB8AC3E}">
        <p14:creationId xmlns="" xmlns:p14="http://schemas.microsoft.com/office/powerpoint/2010/main" val="211573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2">
                                            <p:txEl>
                                              <p:pRg st="0" end="0"/>
                                            </p:txEl>
                                          </p:spTgt>
                                        </p:tgtEl>
                                      </p:cBhvr>
                                    </p:animEffect>
                                    <p:set>
                                      <p:cBhvr>
                                        <p:cTn id="12" dur="1" fill="hold">
                                          <p:stCondLst>
                                            <p:cond delay="499"/>
                                          </p:stCondLst>
                                        </p:cTn>
                                        <p:tgtEl>
                                          <p:spTgt spid="2">
                                            <p:txEl>
                                              <p:pRg st="0" end="0"/>
                                            </p:txEl>
                                          </p:spTgt>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xit" presetSubtype="4" fill="hold" grpId="1" nodeType="withEffect">
                                  <p:stCondLst>
                                    <p:cond delay="0"/>
                                  </p:stCondLst>
                                  <p:childTnLst>
                                    <p:animEffect transition="out" filter="wipe(down)">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grpId="1" nodeType="clickEffect">
                                  <p:stCondLst>
                                    <p:cond delay="0"/>
                                  </p:stCondLst>
                                  <p:childTnLst>
                                    <p:animMotion origin="layout" path="M -3.125E-6 -1.48148E-6 L -3.125E-6 -0.17523 " pathEditMode="relative" rAng="0" ptsTypes="AA">
                                      <p:cBhvr>
                                        <p:cTn id="22" dur="750" fill="hold"/>
                                        <p:tgtEl>
                                          <p:spTgt spid="5"/>
                                        </p:tgtEl>
                                        <p:attrNameLst>
                                          <p:attrName>ppt_x</p:attrName>
                                          <p:attrName>ppt_y</p:attrName>
                                        </p:attrNameLst>
                                      </p:cBhvr>
                                      <p:rCtr x="0" y="-8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 </a:t>
            </a:r>
          </a:p>
          <a:p>
            <a:r>
              <a:rPr lang="en-US" altLang="zh-CN" sz="4400" dirty="0">
                <a:solidFill>
                  <a:srgbClr val="E8A844">
                    <a:lumMod val="75000"/>
                  </a:srgbClr>
                </a:solidFill>
              </a:rPr>
              <a:t>Model</a:t>
            </a:r>
          </a:p>
        </p:txBody>
      </p:sp>
      <p:pic>
        <p:nvPicPr>
          <p:cNvPr id="3" name="图片 2">
            <a:extLst>
              <a:ext uri="{FF2B5EF4-FFF2-40B4-BE49-F238E27FC236}">
                <a16:creationId xmlns="" xmlns:a16="http://schemas.microsoft.com/office/drawing/2014/main" id="{0BD357F9-DAC2-44C3-9CBE-025B899F9826}"/>
              </a:ext>
            </a:extLst>
          </p:cNvPr>
          <p:cNvPicPr>
            <a:picLocks noChangeAspect="1"/>
          </p:cNvPicPr>
          <p:nvPr/>
        </p:nvPicPr>
        <p:blipFill>
          <a:blip r:embed="rId3" cstate="print">
            <a:duotone>
              <a:schemeClr val="accent2">
                <a:shade val="45000"/>
                <a:satMod val="135000"/>
              </a:schemeClr>
              <a:prstClr val="white"/>
            </a:duotone>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6892223" y="4897540"/>
            <a:ext cx="1613967" cy="1613967"/>
          </a:xfrm>
          <a:prstGeom prst="rect">
            <a:avLst/>
          </a:prstGeom>
        </p:spPr>
      </p:pic>
      <p:pic>
        <p:nvPicPr>
          <p:cNvPr id="4" name="Picture 35">
            <a:extLst>
              <a:ext uri="{FF2B5EF4-FFF2-40B4-BE49-F238E27FC236}">
                <a16:creationId xmlns="" xmlns:a16="http://schemas.microsoft.com/office/drawing/2014/main" id="{337B6195-C79A-4909-8E42-BA332E357007}"/>
              </a:ext>
            </a:extLst>
          </p:cNvPr>
          <p:cNvPicPr>
            <a:picLocks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35">
            <a:extLst>
              <a:ext uri="{FF2B5EF4-FFF2-40B4-BE49-F238E27FC236}">
                <a16:creationId xmlns="" xmlns:a16="http://schemas.microsoft.com/office/drawing/2014/main" id="{D086FE5D-91EA-4EC6-8544-F23DDEF7DECF}"/>
              </a:ext>
            </a:extLst>
          </p:cNvPr>
          <p:cNvPicPr>
            <a:picLocks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 xmlns:a16="http://schemas.microsoft.com/office/drawing/2014/main" id="{196F6331-77ED-4738-BB97-AFA35B044054}"/>
              </a:ext>
            </a:extLst>
          </p:cNvPr>
          <p:cNvGrpSpPr/>
          <p:nvPr/>
        </p:nvGrpSpPr>
        <p:grpSpPr>
          <a:xfrm>
            <a:off x="3531108" y="2879011"/>
            <a:ext cx="350869" cy="1794667"/>
            <a:chOff x="2016793" y="3377764"/>
            <a:chExt cx="350869" cy="1794667"/>
          </a:xfrm>
          <a:solidFill>
            <a:srgbClr val="969FA7"/>
          </a:solidFill>
        </p:grpSpPr>
        <p:sp>
          <p:nvSpPr>
            <p:cNvPr id="7" name="矩形 6">
              <a:extLst>
                <a:ext uri="{FF2B5EF4-FFF2-40B4-BE49-F238E27FC236}">
                  <a16:creationId xmlns="" xmlns:a16="http://schemas.microsoft.com/office/drawing/2014/main" id="{E708E9B9-3042-4C0B-BAF7-29CA7381DCB9}"/>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 xmlns:a16="http://schemas.microsoft.com/office/drawing/2014/main" id="{D37105C3-EDA9-420B-9AC1-67C43B0436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F3081587-9BD9-4973-A945-CC29516DA2AE}"/>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
            <a:extLst>
              <a:ext uri="{FF2B5EF4-FFF2-40B4-BE49-F238E27FC236}">
                <a16:creationId xmlns="" xmlns:a16="http://schemas.microsoft.com/office/drawing/2014/main" id="{740B3496-4B6A-4983-96B8-F40C79A7764C}"/>
              </a:ext>
            </a:extLst>
          </p:cNvPr>
          <p:cNvPicPr>
            <a:picLocks noChangeAspect="1" noChangeArrowheads="1"/>
          </p:cNvPicPr>
          <p:nvPr/>
        </p:nvPicPr>
        <p:blipFill>
          <a:blip r:embed="rId6"/>
          <a:srcRect/>
          <a:stretch>
            <a:fillRect/>
          </a:stretch>
        </p:blipFill>
        <p:spPr bwMode="auto">
          <a:xfrm>
            <a:off x="4770657" y="3495378"/>
            <a:ext cx="1382307" cy="594049"/>
          </a:xfrm>
          <a:prstGeom prst="rect">
            <a:avLst/>
          </a:prstGeom>
          <a:noFill/>
          <a:ln w="9525">
            <a:noFill/>
            <a:miter lim="800000"/>
            <a:headEnd/>
            <a:tailEnd/>
          </a:ln>
          <a:effectLst/>
        </p:spPr>
      </p:pic>
      <p:pic>
        <p:nvPicPr>
          <p:cNvPr id="12" name="Picture 2">
            <a:extLst>
              <a:ext uri="{FF2B5EF4-FFF2-40B4-BE49-F238E27FC236}">
                <a16:creationId xmlns="" xmlns:a16="http://schemas.microsoft.com/office/drawing/2014/main" id="{EDCF99A0-571F-4B6F-AD71-C296E772818A}"/>
              </a:ext>
            </a:extLst>
          </p:cNvPr>
          <p:cNvPicPr>
            <a:picLocks noChangeAspect="1" noChangeArrowheads="1"/>
          </p:cNvPicPr>
          <p:nvPr/>
        </p:nvPicPr>
        <p:blipFill>
          <a:blip r:embed="rId6"/>
          <a:srcRect/>
          <a:stretch>
            <a:fillRect/>
          </a:stretch>
        </p:blipFill>
        <p:spPr bwMode="auto">
          <a:xfrm>
            <a:off x="7064553" y="3501252"/>
            <a:ext cx="1382307" cy="594049"/>
          </a:xfrm>
          <a:prstGeom prst="rect">
            <a:avLst/>
          </a:prstGeom>
          <a:noFill/>
          <a:ln w="9525">
            <a:noFill/>
            <a:miter lim="800000"/>
            <a:headEnd/>
            <a:tailEnd/>
          </a:ln>
          <a:effectLst/>
        </p:spPr>
      </p:pic>
      <p:pic>
        <p:nvPicPr>
          <p:cNvPr id="13" name="Picture 2">
            <a:extLst>
              <a:ext uri="{FF2B5EF4-FFF2-40B4-BE49-F238E27FC236}">
                <a16:creationId xmlns="" xmlns:a16="http://schemas.microsoft.com/office/drawing/2014/main" id="{20BB69F5-C49A-43C5-B91A-9FE068F6CA1A}"/>
              </a:ext>
            </a:extLst>
          </p:cNvPr>
          <p:cNvPicPr>
            <a:picLocks noChangeAspect="1" noChangeArrowheads="1"/>
          </p:cNvPicPr>
          <p:nvPr/>
        </p:nvPicPr>
        <p:blipFill>
          <a:blip r:embed="rId6"/>
          <a:srcRect/>
          <a:stretch>
            <a:fillRect/>
          </a:stretch>
        </p:blipFill>
        <p:spPr bwMode="auto">
          <a:xfrm>
            <a:off x="9388969" y="3495378"/>
            <a:ext cx="1382307" cy="594049"/>
          </a:xfrm>
          <a:prstGeom prst="rect">
            <a:avLst/>
          </a:prstGeom>
          <a:noFill/>
          <a:ln w="9525">
            <a:noFill/>
            <a:miter lim="800000"/>
            <a:headEnd/>
            <a:tailEnd/>
          </a:ln>
          <a:effectLst/>
        </p:spPr>
      </p:pic>
      <p:sp>
        <p:nvSpPr>
          <p:cNvPr id="14" name="箭头: 右 13">
            <a:extLst>
              <a:ext uri="{FF2B5EF4-FFF2-40B4-BE49-F238E27FC236}">
                <a16:creationId xmlns="" xmlns:a16="http://schemas.microsoft.com/office/drawing/2014/main" id="{559017F7-C50F-4398-9F48-A1AD1099816C}"/>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 xmlns:a16="http://schemas.microsoft.com/office/drawing/2014/main" id="{A39DE29F-A3BE-467F-AD2C-F1C575C260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 xmlns:a16="http://schemas.microsoft.com/office/drawing/2014/main" id="{D4CDAEF8-B581-42FF-8AED-041211266607}"/>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8044D32F-B740-4B1B-8422-6BF3B6807D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6666E5CA-9805-4F56-9A9B-03EBC0E7D8E5}"/>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F12572E9-5CC8-4F3C-AF98-339582721DFE}"/>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 xmlns:a16="http://schemas.microsoft.com/office/drawing/2014/main" id="{6C7859A2-3736-43C6-84D0-7FC4FB0FC9F7}"/>
              </a:ext>
            </a:extLst>
          </p:cNvPr>
          <p:cNvSpPr/>
          <p:nvPr/>
        </p:nvSpPr>
        <p:spPr>
          <a:xfrm rot="13382267">
            <a:off x="5451933" y="4620855"/>
            <a:ext cx="1800415"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 xmlns:a16="http://schemas.microsoft.com/office/drawing/2014/main" id="{DE2A8B6B-1EC2-4DFA-9E8C-5E800CAD5206}"/>
              </a:ext>
            </a:extLst>
          </p:cNvPr>
          <p:cNvSpPr/>
          <p:nvPr/>
        </p:nvSpPr>
        <p:spPr>
          <a:xfrm rot="16200000">
            <a:off x="7260070" y="4339416"/>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 xmlns:a16="http://schemas.microsoft.com/office/drawing/2014/main" id="{255529C4-9231-487F-BD1D-7381EA7C054D}"/>
              </a:ext>
            </a:extLst>
          </p:cNvPr>
          <p:cNvSpPr/>
          <p:nvPr/>
        </p:nvSpPr>
        <p:spPr>
          <a:xfrm rot="19135180">
            <a:off x="8176666" y="4676910"/>
            <a:ext cx="1876791"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 xmlns:a16="http://schemas.microsoft.com/office/drawing/2014/main" id="{F1DC362E-A5C1-40A1-A6F3-5AE4F326DC54}"/>
              </a:ext>
            </a:extLst>
          </p:cNvPr>
          <p:cNvSpPr txBox="1"/>
          <p:nvPr/>
        </p:nvSpPr>
        <p:spPr>
          <a:xfrm>
            <a:off x="5255709" y="4465935"/>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26" name="文本框 25">
            <a:extLst>
              <a:ext uri="{FF2B5EF4-FFF2-40B4-BE49-F238E27FC236}">
                <a16:creationId xmlns="" xmlns:a16="http://schemas.microsoft.com/office/drawing/2014/main" id="{FEDE5416-B8ED-4E80-99C1-734533579DEF}"/>
              </a:ext>
            </a:extLst>
          </p:cNvPr>
          <p:cNvSpPr txBox="1"/>
          <p:nvPr/>
        </p:nvSpPr>
        <p:spPr>
          <a:xfrm>
            <a:off x="6706381" y="423728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27" name="文本框 26">
            <a:extLst>
              <a:ext uri="{FF2B5EF4-FFF2-40B4-BE49-F238E27FC236}">
                <a16:creationId xmlns="" xmlns:a16="http://schemas.microsoft.com/office/drawing/2014/main" id="{8048A528-FF1B-4553-B7A4-23B798A3829C}"/>
              </a:ext>
            </a:extLst>
          </p:cNvPr>
          <p:cNvSpPr txBox="1"/>
          <p:nvPr/>
        </p:nvSpPr>
        <p:spPr>
          <a:xfrm>
            <a:off x="9076565" y="480317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28" name="文本框 27">
            <a:extLst>
              <a:ext uri="{FF2B5EF4-FFF2-40B4-BE49-F238E27FC236}">
                <a16:creationId xmlns="" xmlns:a16="http://schemas.microsoft.com/office/drawing/2014/main" id="{D5A6B538-53DF-430E-859D-3FF6E7103791}"/>
              </a:ext>
            </a:extLst>
          </p:cNvPr>
          <p:cNvSpPr txBox="1"/>
          <p:nvPr/>
        </p:nvSpPr>
        <p:spPr>
          <a:xfrm>
            <a:off x="8177890" y="5473690"/>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29" name="Picture 21" descr="15800">
            <a:extLst>
              <a:ext uri="{FF2B5EF4-FFF2-40B4-BE49-F238E27FC236}">
                <a16:creationId xmlns="" xmlns:a16="http://schemas.microsoft.com/office/drawing/2014/main" id="{6BEAAED9-80E9-4787-8A41-1B347369E389}"/>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57" descr="icon_color">
            <a:extLst>
              <a:ext uri="{FF2B5EF4-FFF2-40B4-BE49-F238E27FC236}">
                <a16:creationId xmlns="" xmlns:a16="http://schemas.microsoft.com/office/drawing/2014/main" id="{404EFE57-A494-496F-AA31-240E1A312AF3}"/>
              </a:ext>
            </a:extLst>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箭头: 右 30">
            <a:extLst>
              <a:ext uri="{FF2B5EF4-FFF2-40B4-BE49-F238E27FC236}">
                <a16:creationId xmlns="" xmlns:a16="http://schemas.microsoft.com/office/drawing/2014/main" id="{6311A2FF-F6BD-48E2-B0F2-F8C2BC839194}"/>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 xmlns:a16="http://schemas.microsoft.com/office/drawing/2014/main" id="{98662982-2348-4154-9DD7-01ADA333CB35}"/>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 xmlns:a16="http://schemas.microsoft.com/office/drawing/2014/main" id="{96276433-7871-47E1-8989-4E539B290718}"/>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 xmlns:a16="http://schemas.microsoft.com/office/drawing/2014/main" id="{C6D65C61-F423-464C-ADCA-F5B6B139E708}"/>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1" descr="IOSfirewall">
            <a:extLst>
              <a:ext uri="{FF2B5EF4-FFF2-40B4-BE49-F238E27FC236}">
                <a16:creationId xmlns="" xmlns:a16="http://schemas.microsoft.com/office/drawing/2014/main" id="{8D70FE5A-AD8D-4EA6-A4ED-37BF061F2F2F}"/>
              </a:ext>
            </a:extLst>
          </p:cNvPr>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 name="文本框 35">
            <a:extLst>
              <a:ext uri="{FF2B5EF4-FFF2-40B4-BE49-F238E27FC236}">
                <a16:creationId xmlns="" xmlns:a16="http://schemas.microsoft.com/office/drawing/2014/main" id="{7AC37020-3F67-4409-A146-4BB5F32D42AE}"/>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37" name="文本框 36">
            <a:extLst>
              <a:ext uri="{FF2B5EF4-FFF2-40B4-BE49-F238E27FC236}">
                <a16:creationId xmlns="" xmlns:a16="http://schemas.microsoft.com/office/drawing/2014/main" id="{3FD57C67-F11E-4DA2-97C1-62055F552316}"/>
              </a:ext>
            </a:extLst>
          </p:cNvPr>
          <p:cNvSpPr txBox="1"/>
          <p:nvPr/>
        </p:nvSpPr>
        <p:spPr>
          <a:xfrm>
            <a:off x="6926843" y="1530323"/>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38" name="文本框 37">
            <a:extLst>
              <a:ext uri="{FF2B5EF4-FFF2-40B4-BE49-F238E27FC236}">
                <a16:creationId xmlns="" xmlns:a16="http://schemas.microsoft.com/office/drawing/2014/main" id="{AD26F5F4-1DA7-4A10-8713-97F09BE27503}"/>
              </a:ext>
            </a:extLst>
          </p:cNvPr>
          <p:cNvSpPr txBox="1"/>
          <p:nvPr/>
        </p:nvSpPr>
        <p:spPr>
          <a:xfrm>
            <a:off x="9188260" y="1566015"/>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pic>
        <p:nvPicPr>
          <p:cNvPr id="39" name="图片 38" descr="check-mark-3-64.png">
            <a:extLst>
              <a:ext uri="{FF2B5EF4-FFF2-40B4-BE49-F238E27FC236}">
                <a16:creationId xmlns="" xmlns:a16="http://schemas.microsoft.com/office/drawing/2014/main" id="{0CE91796-9362-49D6-A1E6-DE10FA4646B6}"/>
              </a:ext>
            </a:extLst>
          </p:cNvPr>
          <p:cNvPicPr>
            <a:picLocks noChangeAspect="1"/>
          </p:cNvPicPr>
          <p:nvPr/>
        </p:nvPicPr>
        <p:blipFill>
          <a:blip r:embed="rId10">
            <a:duotone>
              <a:schemeClr val="accent2">
                <a:shade val="45000"/>
                <a:satMod val="135000"/>
              </a:schemeClr>
              <a:prstClr val="white"/>
            </a:duotone>
          </a:blip>
          <a:stretch>
            <a:fillRect/>
          </a:stretch>
        </p:blipFill>
        <p:spPr>
          <a:xfrm>
            <a:off x="6590315" y="5704514"/>
            <a:ext cx="466724" cy="466724"/>
          </a:xfrm>
          <a:prstGeom prst="rect">
            <a:avLst/>
          </a:prstGeom>
        </p:spPr>
      </p:pic>
      <p:pic>
        <p:nvPicPr>
          <p:cNvPr id="40" name="图片 39" descr="check-mark-3-64.png">
            <a:extLst>
              <a:ext uri="{FF2B5EF4-FFF2-40B4-BE49-F238E27FC236}">
                <a16:creationId xmlns="" xmlns:a16="http://schemas.microsoft.com/office/drawing/2014/main" id="{6E20082A-16A5-4D40-B8F3-1CCC1E9B03AF}"/>
              </a:ext>
            </a:extLst>
          </p:cNvPr>
          <p:cNvPicPr>
            <a:picLocks noChangeAspect="1"/>
          </p:cNvPicPr>
          <p:nvPr/>
        </p:nvPicPr>
        <p:blipFill>
          <a:blip r:embed="rId10">
            <a:duotone>
              <a:schemeClr val="accent2">
                <a:shade val="45000"/>
                <a:satMod val="135000"/>
              </a:schemeClr>
              <a:prstClr val="white"/>
            </a:duotone>
          </a:blip>
          <a:stretch>
            <a:fillRect/>
          </a:stretch>
        </p:blipFill>
        <p:spPr>
          <a:xfrm>
            <a:off x="4571535" y="2061442"/>
            <a:ext cx="466724" cy="466724"/>
          </a:xfrm>
          <a:prstGeom prst="rect">
            <a:avLst/>
          </a:prstGeom>
        </p:spPr>
      </p:pic>
      <p:pic>
        <p:nvPicPr>
          <p:cNvPr id="41" name="图片 40" descr="check-mark-3-64.png">
            <a:extLst>
              <a:ext uri="{FF2B5EF4-FFF2-40B4-BE49-F238E27FC236}">
                <a16:creationId xmlns="" xmlns:a16="http://schemas.microsoft.com/office/drawing/2014/main" id="{2D63BD49-EE4A-4489-9D9E-F008759D6E6F}"/>
              </a:ext>
            </a:extLst>
          </p:cNvPr>
          <p:cNvPicPr>
            <a:picLocks noChangeAspect="1"/>
          </p:cNvPicPr>
          <p:nvPr/>
        </p:nvPicPr>
        <p:blipFill>
          <a:blip r:embed="rId10">
            <a:duotone>
              <a:schemeClr val="accent2">
                <a:shade val="45000"/>
                <a:satMod val="135000"/>
              </a:schemeClr>
              <a:prstClr val="white"/>
            </a:duotone>
          </a:blip>
          <a:stretch>
            <a:fillRect/>
          </a:stretch>
        </p:blipFill>
        <p:spPr>
          <a:xfrm>
            <a:off x="6871851" y="2060467"/>
            <a:ext cx="466724" cy="466724"/>
          </a:xfrm>
          <a:prstGeom prst="rect">
            <a:avLst/>
          </a:prstGeom>
        </p:spPr>
      </p:pic>
      <p:pic>
        <p:nvPicPr>
          <p:cNvPr id="42" name="图片 41" descr="check-mark-3-64.png">
            <a:extLst>
              <a:ext uri="{FF2B5EF4-FFF2-40B4-BE49-F238E27FC236}">
                <a16:creationId xmlns="" xmlns:a16="http://schemas.microsoft.com/office/drawing/2014/main" id="{AA90BF59-8F0B-434A-B5E9-84C94A74F839}"/>
              </a:ext>
            </a:extLst>
          </p:cNvPr>
          <p:cNvPicPr>
            <a:picLocks noChangeAspect="1"/>
          </p:cNvPicPr>
          <p:nvPr/>
        </p:nvPicPr>
        <p:blipFill>
          <a:blip r:embed="rId10">
            <a:duotone>
              <a:schemeClr val="accent2">
                <a:shade val="45000"/>
                <a:satMod val="135000"/>
              </a:schemeClr>
              <a:prstClr val="white"/>
            </a:duotone>
          </a:blip>
          <a:stretch>
            <a:fillRect/>
          </a:stretch>
        </p:blipFill>
        <p:spPr>
          <a:xfrm>
            <a:off x="9281039" y="2056738"/>
            <a:ext cx="466724" cy="466724"/>
          </a:xfrm>
          <a:prstGeom prst="rect">
            <a:avLst/>
          </a:prstGeom>
        </p:spPr>
      </p:pic>
      <p:pic>
        <p:nvPicPr>
          <p:cNvPr id="43" name="图片 42" descr="check-mark-3-64.png">
            <a:extLst>
              <a:ext uri="{FF2B5EF4-FFF2-40B4-BE49-F238E27FC236}">
                <a16:creationId xmlns="" xmlns:a16="http://schemas.microsoft.com/office/drawing/2014/main" id="{C8DD1700-6E40-4886-BE49-FA8425EAD4EA}"/>
              </a:ext>
            </a:extLst>
          </p:cNvPr>
          <p:cNvPicPr>
            <a:picLocks noChangeAspect="1"/>
          </p:cNvPicPr>
          <p:nvPr/>
        </p:nvPicPr>
        <p:blipFill>
          <a:blip r:embed="rId10">
            <a:duotone>
              <a:schemeClr val="accent2">
                <a:shade val="45000"/>
                <a:satMod val="135000"/>
              </a:schemeClr>
              <a:prstClr val="white"/>
            </a:duotone>
          </a:blip>
          <a:stretch>
            <a:fillRect/>
          </a:stretch>
        </p:blipFill>
        <p:spPr>
          <a:xfrm>
            <a:off x="10703678" y="3089875"/>
            <a:ext cx="466724" cy="466724"/>
          </a:xfrm>
          <a:prstGeom prst="rect">
            <a:avLst/>
          </a:prstGeom>
        </p:spPr>
      </p:pic>
      <p:sp>
        <p:nvSpPr>
          <p:cNvPr id="45" name="矩形 44">
            <a:extLst>
              <a:ext uri="{FF2B5EF4-FFF2-40B4-BE49-F238E27FC236}">
                <a16:creationId xmlns="" xmlns:a16="http://schemas.microsoft.com/office/drawing/2014/main" id="{1B162FE5-E402-4BFC-9B72-67CCC02F7EB4}"/>
              </a:ext>
            </a:extLst>
          </p:cNvPr>
          <p:cNvSpPr/>
          <p:nvPr/>
        </p:nvSpPr>
        <p:spPr>
          <a:xfrm>
            <a:off x="6057855" y="3008680"/>
            <a:ext cx="607575" cy="707886"/>
          </a:xfrm>
          <a:prstGeom prst="rect">
            <a:avLst/>
          </a:prstGeom>
          <a:noFill/>
        </p:spPr>
        <p:txBody>
          <a:bodyPr wrap="square" lIns="91440" tIns="45720" rIns="91440" bIns="45720">
            <a:spAutoFit/>
          </a:bodyPr>
          <a:lstStyle/>
          <a:p>
            <a:pPr algn="ctr"/>
            <a:r>
              <a:rPr lang="zh-CN" altLang="en-US" sz="4000" b="0" cap="none" spc="0" dirty="0">
                <a:ln w="0"/>
                <a:solidFill>
                  <a:srgbClr val="FF0000"/>
                </a:solidFill>
                <a:effectLst>
                  <a:outerShdw blurRad="38100" dist="25400" dir="5400000" algn="ctr" rotWithShape="0">
                    <a:srgbClr val="6E747A">
                      <a:alpha val="43000"/>
                    </a:srgbClr>
                  </a:outerShdw>
                </a:effectLst>
                <a:latin typeface="Adobe 黑体 Std R" panose="020B0400000000000000" pitchFamily="34" charset="-122"/>
                <a:ea typeface="Adobe 黑体 Std R" panose="020B0400000000000000" pitchFamily="34" charset="-122"/>
              </a:rPr>
              <a:t>？</a:t>
            </a:r>
          </a:p>
        </p:txBody>
      </p:sp>
      <p:sp>
        <p:nvSpPr>
          <p:cNvPr id="46" name="矩形 45">
            <a:extLst>
              <a:ext uri="{FF2B5EF4-FFF2-40B4-BE49-F238E27FC236}">
                <a16:creationId xmlns="" xmlns:a16="http://schemas.microsoft.com/office/drawing/2014/main" id="{43E4748F-E0A6-4778-863F-A4E5D6BDF4BA}"/>
              </a:ext>
            </a:extLst>
          </p:cNvPr>
          <p:cNvSpPr/>
          <p:nvPr/>
        </p:nvSpPr>
        <p:spPr>
          <a:xfrm>
            <a:off x="8454982" y="3036979"/>
            <a:ext cx="607575" cy="707886"/>
          </a:xfrm>
          <a:prstGeom prst="rect">
            <a:avLst/>
          </a:prstGeom>
          <a:noFill/>
        </p:spPr>
        <p:txBody>
          <a:bodyPr wrap="square" lIns="91440" tIns="45720" rIns="91440" bIns="45720">
            <a:spAutoFit/>
          </a:bodyPr>
          <a:lstStyle/>
          <a:p>
            <a:pPr algn="ctr"/>
            <a:r>
              <a:rPr lang="zh-CN" altLang="en-US" sz="4000" b="0" cap="none" spc="0" dirty="0">
                <a:ln w="0"/>
                <a:solidFill>
                  <a:srgbClr val="FF0000"/>
                </a:solidFill>
                <a:effectLst>
                  <a:outerShdw blurRad="38100" dist="25400" dir="5400000" algn="ctr" rotWithShape="0">
                    <a:srgbClr val="6E747A">
                      <a:alpha val="43000"/>
                    </a:srgbClr>
                  </a:outerShdw>
                </a:effectLst>
                <a:latin typeface="Adobe 黑体 Std R" panose="020B0400000000000000" pitchFamily="34" charset="-122"/>
                <a:ea typeface="Adobe 黑体 Std R" panose="020B0400000000000000" pitchFamily="34" charset="-122"/>
              </a:rPr>
              <a:t>？</a:t>
            </a:r>
          </a:p>
        </p:txBody>
      </p:sp>
      <p:sp>
        <p:nvSpPr>
          <p:cNvPr id="47" name="文本框 46">
            <a:extLst>
              <a:ext uri="{FF2B5EF4-FFF2-40B4-BE49-F238E27FC236}">
                <a16:creationId xmlns="" xmlns:a16="http://schemas.microsoft.com/office/drawing/2014/main" id="{7F9E90F6-0397-46FE-816A-1D8D9226FB24}"/>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1F683AAB-EDBC-4757-BF28-E061FE1A3EC1}"/>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14692BBA-A691-493C-946A-6493F77F6AD8}"/>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D63B6945-3356-430A-A0D1-85340BD994E0}"/>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D74B4600-9F00-4C42-B2F5-107D6BAC1748}"/>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78F254D5-6825-4C0F-AD85-D101AFB3CF4B}"/>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spTree>
    <p:extLst>
      <p:ext uri="{BB962C8B-B14F-4D97-AF65-F5344CB8AC3E}">
        <p14:creationId xmlns="" xmlns:p14="http://schemas.microsoft.com/office/powerpoint/2010/main" val="250696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par>
                                <p:cTn id="65" presetID="22" presetClass="entr" presetSubtype="4"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down)">
                                      <p:cBhvr>
                                        <p:cTn id="67" dur="500"/>
                                        <p:tgtEl>
                                          <p:spTgt spid="29"/>
                                        </p:tgtEl>
                                      </p:cBhvr>
                                    </p:animEffect>
                                  </p:childTnLst>
                                </p:cTn>
                              </p:par>
                              <p:par>
                                <p:cTn id="68" presetID="22" presetClass="entr" presetSubtype="4"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down)">
                                      <p:cBhvr>
                                        <p:cTn id="70" dur="500"/>
                                        <p:tgtEl>
                                          <p:spTgt spid="30"/>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down)">
                                      <p:cBhvr>
                                        <p:cTn id="73" dur="500"/>
                                        <p:tgtEl>
                                          <p:spTgt spid="31"/>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down)">
                                      <p:cBhvr>
                                        <p:cTn id="76" dur="500"/>
                                        <p:tgtEl>
                                          <p:spTgt spid="3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down)">
                                      <p:cBhvr>
                                        <p:cTn id="79" dur="500"/>
                                        <p:tgtEl>
                                          <p:spTgt spid="3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down)">
                                      <p:cBhvr>
                                        <p:cTn id="82" dur="500"/>
                                        <p:tgtEl>
                                          <p:spTgt spid="3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wipe(down)">
                                      <p:cBhvr>
                                        <p:cTn id="85" dur="500"/>
                                        <p:tgtEl>
                                          <p:spTgt spid="4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500"/>
                                        <p:tgtEl>
                                          <p:spTgt spid="48"/>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wipe(down)">
                                      <p:cBhvr>
                                        <p:cTn id="91" dur="500"/>
                                        <p:tgtEl>
                                          <p:spTgt spid="4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down)">
                                      <p:cBhvr>
                                        <p:cTn id="94" dur="500"/>
                                        <p:tgtEl>
                                          <p:spTgt spid="5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down)">
                                      <p:cBhvr>
                                        <p:cTn id="97" dur="500"/>
                                        <p:tgtEl>
                                          <p:spTgt spid="5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wipe(down)">
                                      <p:cBhvr>
                                        <p:cTn id="100" dur="500"/>
                                        <p:tgtEl>
                                          <p:spTgt spid="52"/>
                                        </p:tgtEl>
                                      </p:cBhvr>
                                    </p:animEffect>
                                  </p:childTnLst>
                                </p:cTn>
                              </p:par>
                              <p:par>
                                <p:cTn id="101" presetID="22" presetClass="entr" presetSubtype="4" fill="hold"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down)">
                                      <p:cBhvr>
                                        <p:cTn id="103" dur="500"/>
                                        <p:tgtEl>
                                          <p:spTgt spid="3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wipe(down)">
                                      <p:cBhvr>
                                        <p:cTn id="106" dur="500"/>
                                        <p:tgtEl>
                                          <p:spTgt spid="36"/>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wipe(down)">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down)">
                                      <p:cBhvr>
                                        <p:cTn id="117" dur="500"/>
                                        <p:tgtEl>
                                          <p:spTgt spid="3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wipe(down)">
                                      <p:cBhvr>
                                        <p:cTn id="122" dur="500"/>
                                        <p:tgtEl>
                                          <p:spTgt spid="40"/>
                                        </p:tgtEl>
                                      </p:cBhvr>
                                    </p:animEffect>
                                  </p:childTnLst>
                                </p:cTn>
                              </p:par>
                              <p:par>
                                <p:cTn id="123" presetID="22" presetClass="entr" presetSubtype="4" fill="hold"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wipe(down)">
                                      <p:cBhvr>
                                        <p:cTn id="125" dur="500"/>
                                        <p:tgtEl>
                                          <p:spTgt spid="41"/>
                                        </p:tgtEl>
                                      </p:cBhvr>
                                    </p:animEffect>
                                  </p:childTnLst>
                                </p:cTn>
                              </p:par>
                              <p:par>
                                <p:cTn id="126" presetID="22" presetClass="entr" presetSubtype="4" fill="hold"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wipe(down)">
                                      <p:cBhvr>
                                        <p:cTn id="128" dur="500"/>
                                        <p:tgtEl>
                                          <p:spTgt spid="4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wipe(down)">
                                      <p:cBhvr>
                                        <p:cTn id="133" dur="500"/>
                                        <p:tgtEl>
                                          <p:spTgt spid="4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wipe(down)">
                                      <p:cBhvr>
                                        <p:cTn id="138" dur="500"/>
                                        <p:tgtEl>
                                          <p:spTgt spid="4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wipe(down)">
                                      <p:cBhvr>
                                        <p:cTn id="141" dur="500"/>
                                        <p:tgtEl>
                                          <p:spTgt spid="45"/>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xit" presetSubtype="4" fill="hold" nodeType="clickEffect">
                                  <p:stCondLst>
                                    <p:cond delay="0"/>
                                  </p:stCondLst>
                                  <p:childTnLst>
                                    <p:animEffect transition="out" filter="wipe(down)">
                                      <p:cBhvr>
                                        <p:cTn id="145" dur="500"/>
                                        <p:tgtEl>
                                          <p:spTgt spid="39"/>
                                        </p:tgtEl>
                                      </p:cBhvr>
                                    </p:animEffect>
                                    <p:set>
                                      <p:cBhvr>
                                        <p:cTn id="146" dur="1" fill="hold">
                                          <p:stCondLst>
                                            <p:cond delay="499"/>
                                          </p:stCondLst>
                                        </p:cTn>
                                        <p:tgtEl>
                                          <p:spTgt spid="39"/>
                                        </p:tgtEl>
                                        <p:attrNameLst>
                                          <p:attrName>style.visibility</p:attrName>
                                        </p:attrNameLst>
                                      </p:cBhvr>
                                      <p:to>
                                        <p:strVal val="hidden"/>
                                      </p:to>
                                    </p:set>
                                  </p:childTnLst>
                                </p:cTn>
                              </p:par>
                              <p:par>
                                <p:cTn id="147" presetID="22" presetClass="exit" presetSubtype="4" fill="hold" nodeType="withEffect">
                                  <p:stCondLst>
                                    <p:cond delay="0"/>
                                  </p:stCondLst>
                                  <p:childTnLst>
                                    <p:animEffect transition="out" filter="wipe(down)">
                                      <p:cBhvr>
                                        <p:cTn id="148" dur="500"/>
                                        <p:tgtEl>
                                          <p:spTgt spid="40"/>
                                        </p:tgtEl>
                                      </p:cBhvr>
                                    </p:animEffect>
                                    <p:set>
                                      <p:cBhvr>
                                        <p:cTn id="149" dur="1" fill="hold">
                                          <p:stCondLst>
                                            <p:cond delay="499"/>
                                          </p:stCondLst>
                                        </p:cTn>
                                        <p:tgtEl>
                                          <p:spTgt spid="40"/>
                                        </p:tgtEl>
                                        <p:attrNameLst>
                                          <p:attrName>style.visibility</p:attrName>
                                        </p:attrNameLst>
                                      </p:cBhvr>
                                      <p:to>
                                        <p:strVal val="hidden"/>
                                      </p:to>
                                    </p:set>
                                  </p:childTnLst>
                                </p:cTn>
                              </p:par>
                              <p:par>
                                <p:cTn id="150" presetID="22" presetClass="exit" presetSubtype="4" fill="hold" nodeType="withEffect">
                                  <p:stCondLst>
                                    <p:cond delay="0"/>
                                  </p:stCondLst>
                                  <p:childTnLst>
                                    <p:animEffect transition="out" filter="wipe(down)">
                                      <p:cBhvr>
                                        <p:cTn id="151" dur="500"/>
                                        <p:tgtEl>
                                          <p:spTgt spid="41"/>
                                        </p:tgtEl>
                                      </p:cBhvr>
                                    </p:animEffect>
                                    <p:set>
                                      <p:cBhvr>
                                        <p:cTn id="152" dur="1" fill="hold">
                                          <p:stCondLst>
                                            <p:cond delay="499"/>
                                          </p:stCondLst>
                                        </p:cTn>
                                        <p:tgtEl>
                                          <p:spTgt spid="41"/>
                                        </p:tgtEl>
                                        <p:attrNameLst>
                                          <p:attrName>style.visibility</p:attrName>
                                        </p:attrNameLst>
                                      </p:cBhvr>
                                      <p:to>
                                        <p:strVal val="hidden"/>
                                      </p:to>
                                    </p:set>
                                  </p:childTnLst>
                                </p:cTn>
                              </p:par>
                              <p:par>
                                <p:cTn id="153" presetID="22" presetClass="exit" presetSubtype="4" fill="hold" nodeType="withEffect">
                                  <p:stCondLst>
                                    <p:cond delay="0"/>
                                  </p:stCondLst>
                                  <p:childTnLst>
                                    <p:animEffect transition="out" filter="wipe(down)">
                                      <p:cBhvr>
                                        <p:cTn id="154" dur="500"/>
                                        <p:tgtEl>
                                          <p:spTgt spid="42"/>
                                        </p:tgtEl>
                                      </p:cBhvr>
                                    </p:animEffect>
                                    <p:set>
                                      <p:cBhvr>
                                        <p:cTn id="155" dur="1" fill="hold">
                                          <p:stCondLst>
                                            <p:cond delay="499"/>
                                          </p:stCondLst>
                                        </p:cTn>
                                        <p:tgtEl>
                                          <p:spTgt spid="42"/>
                                        </p:tgtEl>
                                        <p:attrNameLst>
                                          <p:attrName>style.visibility</p:attrName>
                                        </p:attrNameLst>
                                      </p:cBhvr>
                                      <p:to>
                                        <p:strVal val="hidden"/>
                                      </p:to>
                                    </p:set>
                                  </p:childTnLst>
                                </p:cTn>
                              </p:par>
                              <p:par>
                                <p:cTn id="156" presetID="22" presetClass="exit" presetSubtype="4" fill="hold" nodeType="withEffect">
                                  <p:stCondLst>
                                    <p:cond delay="0"/>
                                  </p:stCondLst>
                                  <p:childTnLst>
                                    <p:animEffect transition="out" filter="wipe(down)">
                                      <p:cBhvr>
                                        <p:cTn id="157" dur="500"/>
                                        <p:tgtEl>
                                          <p:spTgt spid="3"/>
                                        </p:tgtEl>
                                      </p:cBhvr>
                                    </p:animEffect>
                                    <p:set>
                                      <p:cBhvr>
                                        <p:cTn id="158" dur="1" fill="hold">
                                          <p:stCondLst>
                                            <p:cond delay="499"/>
                                          </p:stCondLst>
                                        </p:cTn>
                                        <p:tgtEl>
                                          <p:spTgt spid="3"/>
                                        </p:tgtEl>
                                        <p:attrNameLst>
                                          <p:attrName>style.visibility</p:attrName>
                                        </p:attrNameLst>
                                      </p:cBhvr>
                                      <p:to>
                                        <p:strVal val="hidden"/>
                                      </p:to>
                                    </p:set>
                                  </p:childTnLst>
                                </p:cTn>
                              </p:par>
                              <p:par>
                                <p:cTn id="159" presetID="22" presetClass="exit" presetSubtype="4" fill="hold" grpId="1" nodeType="withEffect">
                                  <p:stCondLst>
                                    <p:cond delay="0"/>
                                  </p:stCondLst>
                                  <p:childTnLst>
                                    <p:animEffect transition="out" filter="wipe(down)">
                                      <p:cBhvr>
                                        <p:cTn id="160" dur="500"/>
                                        <p:tgtEl>
                                          <p:spTgt spid="22"/>
                                        </p:tgtEl>
                                      </p:cBhvr>
                                    </p:animEffect>
                                    <p:set>
                                      <p:cBhvr>
                                        <p:cTn id="161" dur="1" fill="hold">
                                          <p:stCondLst>
                                            <p:cond delay="499"/>
                                          </p:stCondLst>
                                        </p:cTn>
                                        <p:tgtEl>
                                          <p:spTgt spid="22"/>
                                        </p:tgtEl>
                                        <p:attrNameLst>
                                          <p:attrName>style.visibility</p:attrName>
                                        </p:attrNameLst>
                                      </p:cBhvr>
                                      <p:to>
                                        <p:strVal val="hidden"/>
                                      </p:to>
                                    </p:set>
                                  </p:childTnLst>
                                </p:cTn>
                              </p:par>
                              <p:par>
                                <p:cTn id="162" presetID="22" presetClass="exit" presetSubtype="4" fill="hold" grpId="1" nodeType="withEffect">
                                  <p:stCondLst>
                                    <p:cond delay="0"/>
                                  </p:stCondLst>
                                  <p:childTnLst>
                                    <p:animEffect transition="out" filter="wipe(down)">
                                      <p:cBhvr>
                                        <p:cTn id="163" dur="500"/>
                                        <p:tgtEl>
                                          <p:spTgt spid="23"/>
                                        </p:tgtEl>
                                      </p:cBhvr>
                                    </p:animEffect>
                                    <p:set>
                                      <p:cBhvr>
                                        <p:cTn id="164" dur="1" fill="hold">
                                          <p:stCondLst>
                                            <p:cond delay="499"/>
                                          </p:stCondLst>
                                        </p:cTn>
                                        <p:tgtEl>
                                          <p:spTgt spid="23"/>
                                        </p:tgtEl>
                                        <p:attrNameLst>
                                          <p:attrName>style.visibility</p:attrName>
                                        </p:attrNameLst>
                                      </p:cBhvr>
                                      <p:to>
                                        <p:strVal val="hidden"/>
                                      </p:to>
                                    </p:set>
                                  </p:childTnLst>
                                </p:cTn>
                              </p:par>
                              <p:par>
                                <p:cTn id="165" presetID="22" presetClass="exit" presetSubtype="4" fill="hold" grpId="1" nodeType="withEffect">
                                  <p:stCondLst>
                                    <p:cond delay="0"/>
                                  </p:stCondLst>
                                  <p:childTnLst>
                                    <p:animEffect transition="out" filter="wipe(down)">
                                      <p:cBhvr>
                                        <p:cTn id="166" dur="500"/>
                                        <p:tgtEl>
                                          <p:spTgt spid="24"/>
                                        </p:tgtEl>
                                      </p:cBhvr>
                                    </p:animEffect>
                                    <p:set>
                                      <p:cBhvr>
                                        <p:cTn id="167" dur="1" fill="hold">
                                          <p:stCondLst>
                                            <p:cond delay="499"/>
                                          </p:stCondLst>
                                        </p:cTn>
                                        <p:tgtEl>
                                          <p:spTgt spid="24"/>
                                        </p:tgtEl>
                                        <p:attrNameLst>
                                          <p:attrName>style.visibility</p:attrName>
                                        </p:attrNameLst>
                                      </p:cBhvr>
                                      <p:to>
                                        <p:strVal val="hidden"/>
                                      </p:to>
                                    </p:set>
                                  </p:childTnLst>
                                </p:cTn>
                              </p:par>
                              <p:par>
                                <p:cTn id="168" presetID="22" presetClass="exit" presetSubtype="4" fill="hold" grpId="1" nodeType="withEffect">
                                  <p:stCondLst>
                                    <p:cond delay="0"/>
                                  </p:stCondLst>
                                  <p:childTnLst>
                                    <p:animEffect transition="out" filter="wipe(down)">
                                      <p:cBhvr>
                                        <p:cTn id="169" dur="500"/>
                                        <p:tgtEl>
                                          <p:spTgt spid="25"/>
                                        </p:tgtEl>
                                      </p:cBhvr>
                                    </p:animEffect>
                                    <p:set>
                                      <p:cBhvr>
                                        <p:cTn id="170" dur="1" fill="hold">
                                          <p:stCondLst>
                                            <p:cond delay="499"/>
                                          </p:stCondLst>
                                        </p:cTn>
                                        <p:tgtEl>
                                          <p:spTgt spid="25"/>
                                        </p:tgtEl>
                                        <p:attrNameLst>
                                          <p:attrName>style.visibility</p:attrName>
                                        </p:attrNameLst>
                                      </p:cBhvr>
                                      <p:to>
                                        <p:strVal val="hidden"/>
                                      </p:to>
                                    </p:set>
                                  </p:childTnLst>
                                </p:cTn>
                              </p:par>
                              <p:par>
                                <p:cTn id="171" presetID="22" presetClass="exit" presetSubtype="4" fill="hold" grpId="1" nodeType="withEffect">
                                  <p:stCondLst>
                                    <p:cond delay="0"/>
                                  </p:stCondLst>
                                  <p:childTnLst>
                                    <p:animEffect transition="out" filter="wipe(down)">
                                      <p:cBhvr>
                                        <p:cTn id="172" dur="500"/>
                                        <p:tgtEl>
                                          <p:spTgt spid="26"/>
                                        </p:tgtEl>
                                      </p:cBhvr>
                                    </p:animEffect>
                                    <p:set>
                                      <p:cBhvr>
                                        <p:cTn id="173" dur="1" fill="hold">
                                          <p:stCondLst>
                                            <p:cond delay="499"/>
                                          </p:stCondLst>
                                        </p:cTn>
                                        <p:tgtEl>
                                          <p:spTgt spid="26"/>
                                        </p:tgtEl>
                                        <p:attrNameLst>
                                          <p:attrName>style.visibility</p:attrName>
                                        </p:attrNameLst>
                                      </p:cBhvr>
                                      <p:to>
                                        <p:strVal val="hidden"/>
                                      </p:to>
                                    </p:set>
                                  </p:childTnLst>
                                </p:cTn>
                              </p:par>
                              <p:par>
                                <p:cTn id="174" presetID="22" presetClass="exit" presetSubtype="4" fill="hold" grpId="1" nodeType="withEffect">
                                  <p:stCondLst>
                                    <p:cond delay="0"/>
                                  </p:stCondLst>
                                  <p:childTnLst>
                                    <p:animEffect transition="out" filter="wipe(down)">
                                      <p:cBhvr>
                                        <p:cTn id="175" dur="500"/>
                                        <p:tgtEl>
                                          <p:spTgt spid="27"/>
                                        </p:tgtEl>
                                      </p:cBhvr>
                                    </p:animEffect>
                                    <p:set>
                                      <p:cBhvr>
                                        <p:cTn id="176" dur="1" fill="hold">
                                          <p:stCondLst>
                                            <p:cond delay="499"/>
                                          </p:stCondLst>
                                        </p:cTn>
                                        <p:tgtEl>
                                          <p:spTgt spid="27"/>
                                        </p:tgtEl>
                                        <p:attrNameLst>
                                          <p:attrName>style.visibility</p:attrName>
                                        </p:attrNameLst>
                                      </p:cBhvr>
                                      <p:to>
                                        <p:strVal val="hidden"/>
                                      </p:to>
                                    </p:set>
                                  </p:childTnLst>
                                </p:cTn>
                              </p:par>
                              <p:par>
                                <p:cTn id="177" presetID="22" presetClass="exit" presetSubtype="4" fill="hold" grpId="1" nodeType="withEffect">
                                  <p:stCondLst>
                                    <p:cond delay="0"/>
                                  </p:stCondLst>
                                  <p:childTnLst>
                                    <p:animEffect transition="out" filter="wipe(down)">
                                      <p:cBhvr>
                                        <p:cTn id="178" dur="500"/>
                                        <p:tgtEl>
                                          <p:spTgt spid="28"/>
                                        </p:tgtEl>
                                      </p:cBhvr>
                                    </p:animEffect>
                                    <p:set>
                                      <p:cBhvr>
                                        <p:cTn id="179" dur="1" fill="hold">
                                          <p:stCondLst>
                                            <p:cond delay="499"/>
                                          </p:stCondLst>
                                        </p:cTn>
                                        <p:tgtEl>
                                          <p:spTgt spid="28"/>
                                        </p:tgtEl>
                                        <p:attrNameLst>
                                          <p:attrName>style.visibility</p:attrName>
                                        </p:attrNameLst>
                                      </p:cBhvr>
                                      <p:to>
                                        <p:strVal val="hidden"/>
                                      </p:to>
                                    </p:set>
                                  </p:childTnLst>
                                </p:cTn>
                              </p:par>
                              <p:par>
                                <p:cTn id="180" presetID="22" presetClass="exit" presetSubtype="4" fill="hold" nodeType="withEffect">
                                  <p:stCondLst>
                                    <p:cond delay="0"/>
                                  </p:stCondLst>
                                  <p:childTnLst>
                                    <p:animEffect transition="out" filter="wipe(down)">
                                      <p:cBhvr>
                                        <p:cTn id="181" dur="500"/>
                                        <p:tgtEl>
                                          <p:spTgt spid="43"/>
                                        </p:tgtEl>
                                      </p:cBhvr>
                                    </p:animEffect>
                                    <p:set>
                                      <p:cBhvr>
                                        <p:cTn id="182" dur="1" fill="hold">
                                          <p:stCondLst>
                                            <p:cond delay="499"/>
                                          </p:stCondLst>
                                        </p:cTn>
                                        <p:tgtEl>
                                          <p:spTgt spid="43"/>
                                        </p:tgtEl>
                                        <p:attrNameLst>
                                          <p:attrName>style.visibility</p:attrName>
                                        </p:attrNameLst>
                                      </p:cBhvr>
                                      <p:to>
                                        <p:strVal val="hidden"/>
                                      </p:to>
                                    </p:set>
                                  </p:childTnLst>
                                </p:cTn>
                              </p:par>
                              <p:par>
                                <p:cTn id="183" presetID="22" presetClass="exit" presetSubtype="4" fill="hold" grpId="1" nodeType="withEffect">
                                  <p:stCondLst>
                                    <p:cond delay="0"/>
                                  </p:stCondLst>
                                  <p:childTnLst>
                                    <p:animEffect transition="out" filter="wipe(down)">
                                      <p:cBhvr>
                                        <p:cTn id="184" dur="500"/>
                                        <p:tgtEl>
                                          <p:spTgt spid="46"/>
                                        </p:tgtEl>
                                      </p:cBhvr>
                                    </p:animEffect>
                                    <p:set>
                                      <p:cBhvr>
                                        <p:cTn id="185" dur="1" fill="hold">
                                          <p:stCondLst>
                                            <p:cond delay="499"/>
                                          </p:stCondLst>
                                        </p:cTn>
                                        <p:tgtEl>
                                          <p:spTgt spid="46"/>
                                        </p:tgtEl>
                                        <p:attrNameLst>
                                          <p:attrName>style.visibility</p:attrName>
                                        </p:attrNameLst>
                                      </p:cBhvr>
                                      <p:to>
                                        <p:strVal val="hidden"/>
                                      </p:to>
                                    </p:set>
                                  </p:childTnLst>
                                </p:cTn>
                              </p:par>
                              <p:par>
                                <p:cTn id="186" presetID="22" presetClass="exit" presetSubtype="4" fill="hold" grpId="1" nodeType="withEffect">
                                  <p:stCondLst>
                                    <p:cond delay="0"/>
                                  </p:stCondLst>
                                  <p:childTnLst>
                                    <p:animEffect transition="out" filter="wipe(down)">
                                      <p:cBhvr>
                                        <p:cTn id="187" dur="500"/>
                                        <p:tgtEl>
                                          <p:spTgt spid="45"/>
                                        </p:tgtEl>
                                      </p:cBhvr>
                                    </p:animEffect>
                                    <p:set>
                                      <p:cBhvr>
                                        <p:cTn id="188"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2" grpId="0" animBg="1"/>
      <p:bldP spid="22" grpId="1" animBg="1"/>
      <p:bldP spid="23" grpId="0" animBg="1"/>
      <p:bldP spid="23" grpId="1" animBg="1"/>
      <p:bldP spid="24" grpId="0" animBg="1"/>
      <p:bldP spid="24" grpId="1" animBg="1"/>
      <p:bldP spid="25" grpId="0"/>
      <p:bldP spid="25" grpId="1"/>
      <p:bldP spid="26" grpId="0"/>
      <p:bldP spid="26" grpId="1"/>
      <p:bldP spid="27" grpId="0"/>
      <p:bldP spid="27" grpId="1"/>
      <p:bldP spid="28" grpId="0"/>
      <p:bldP spid="28" grpId="1"/>
      <p:bldP spid="31" grpId="0" animBg="1"/>
      <p:bldP spid="32" grpId="0" animBg="1"/>
      <p:bldP spid="33" grpId="0" animBg="1"/>
      <p:bldP spid="34" grpId="0" animBg="1"/>
      <p:bldP spid="36" grpId="0"/>
      <p:bldP spid="37" grpId="0"/>
      <p:bldP spid="38" grpId="0"/>
      <p:bldP spid="45" grpId="0"/>
      <p:bldP spid="45" grpId="1"/>
      <p:bldP spid="46" grpId="0"/>
      <p:bldP spid="46" grpId="1"/>
      <p:bldP spid="47" grpId="0"/>
      <p:bldP spid="48" grpId="0"/>
      <p:bldP spid="49" grpId="0"/>
      <p:bldP spid="50" grpId="0"/>
      <p:bldP spid="51" grpId="0"/>
      <p:bldP spid="5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Architecture</a:t>
            </a:r>
          </a:p>
        </p:txBody>
      </p:sp>
      <p:pic>
        <p:nvPicPr>
          <p:cNvPr id="4" name="Picture 35">
            <a:extLst>
              <a:ext uri="{FF2B5EF4-FFF2-40B4-BE49-F238E27FC236}">
                <a16:creationId xmlns="" xmlns:a16="http://schemas.microsoft.com/office/drawing/2014/main" id="{337B6195-C79A-4909-8E42-BA332E357007}"/>
              </a:ext>
            </a:extLst>
          </p:cNvPr>
          <p:cNvPicPr>
            <a:picLocks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35">
            <a:extLst>
              <a:ext uri="{FF2B5EF4-FFF2-40B4-BE49-F238E27FC236}">
                <a16:creationId xmlns="" xmlns:a16="http://schemas.microsoft.com/office/drawing/2014/main" id="{D086FE5D-91EA-4EC6-8544-F23DDEF7DECF}"/>
              </a:ext>
            </a:extLst>
          </p:cNvPr>
          <p:cNvPicPr>
            <a:picLocks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 xmlns:a16="http://schemas.microsoft.com/office/drawing/2014/main" id="{196F6331-77ED-4738-BB97-AFA35B044054}"/>
              </a:ext>
            </a:extLst>
          </p:cNvPr>
          <p:cNvGrpSpPr/>
          <p:nvPr/>
        </p:nvGrpSpPr>
        <p:grpSpPr>
          <a:xfrm>
            <a:off x="3531108" y="2879011"/>
            <a:ext cx="350869" cy="1794667"/>
            <a:chOff x="2016793" y="3377764"/>
            <a:chExt cx="350869" cy="1794667"/>
          </a:xfrm>
          <a:solidFill>
            <a:srgbClr val="969FA7"/>
          </a:solidFill>
        </p:grpSpPr>
        <p:sp>
          <p:nvSpPr>
            <p:cNvPr id="7" name="矩形 6">
              <a:extLst>
                <a:ext uri="{FF2B5EF4-FFF2-40B4-BE49-F238E27FC236}">
                  <a16:creationId xmlns="" xmlns:a16="http://schemas.microsoft.com/office/drawing/2014/main" id="{E708E9B9-3042-4C0B-BAF7-29CA7381DCB9}"/>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 xmlns:a16="http://schemas.microsoft.com/office/drawing/2014/main" id="{D37105C3-EDA9-420B-9AC1-67C43B0436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F3081587-9BD9-4973-A945-CC29516DA2AE}"/>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
            <a:extLst>
              <a:ext uri="{FF2B5EF4-FFF2-40B4-BE49-F238E27FC236}">
                <a16:creationId xmlns="" xmlns:a16="http://schemas.microsoft.com/office/drawing/2014/main" id="{740B3496-4B6A-4983-96B8-F40C79A7764C}"/>
              </a:ext>
            </a:extLst>
          </p:cNvPr>
          <p:cNvPicPr>
            <a:picLocks noChangeAspect="1" noChangeArrowheads="1"/>
          </p:cNvPicPr>
          <p:nvPr/>
        </p:nvPicPr>
        <p:blipFill>
          <a:blip r:embed="rId4"/>
          <a:srcRect/>
          <a:stretch>
            <a:fillRect/>
          </a:stretch>
        </p:blipFill>
        <p:spPr bwMode="auto">
          <a:xfrm>
            <a:off x="4770657" y="3495378"/>
            <a:ext cx="1382307" cy="594049"/>
          </a:xfrm>
          <a:prstGeom prst="rect">
            <a:avLst/>
          </a:prstGeom>
          <a:noFill/>
          <a:ln w="9525">
            <a:noFill/>
            <a:miter lim="800000"/>
            <a:headEnd/>
            <a:tailEnd/>
          </a:ln>
          <a:effectLst/>
        </p:spPr>
      </p:pic>
      <p:pic>
        <p:nvPicPr>
          <p:cNvPr id="12" name="Picture 2">
            <a:extLst>
              <a:ext uri="{FF2B5EF4-FFF2-40B4-BE49-F238E27FC236}">
                <a16:creationId xmlns="" xmlns:a16="http://schemas.microsoft.com/office/drawing/2014/main" id="{EDCF99A0-571F-4B6F-AD71-C296E772818A}"/>
              </a:ext>
            </a:extLst>
          </p:cNvPr>
          <p:cNvPicPr>
            <a:picLocks noChangeAspect="1" noChangeArrowheads="1"/>
          </p:cNvPicPr>
          <p:nvPr/>
        </p:nvPicPr>
        <p:blipFill>
          <a:blip r:embed="rId4"/>
          <a:srcRect/>
          <a:stretch>
            <a:fillRect/>
          </a:stretch>
        </p:blipFill>
        <p:spPr bwMode="auto">
          <a:xfrm>
            <a:off x="7064553" y="3501252"/>
            <a:ext cx="1382307" cy="594049"/>
          </a:xfrm>
          <a:prstGeom prst="rect">
            <a:avLst/>
          </a:prstGeom>
          <a:noFill/>
          <a:ln w="9525">
            <a:noFill/>
            <a:miter lim="800000"/>
            <a:headEnd/>
            <a:tailEnd/>
          </a:ln>
          <a:effectLst/>
        </p:spPr>
      </p:pic>
      <p:pic>
        <p:nvPicPr>
          <p:cNvPr id="13" name="Picture 2">
            <a:extLst>
              <a:ext uri="{FF2B5EF4-FFF2-40B4-BE49-F238E27FC236}">
                <a16:creationId xmlns="" xmlns:a16="http://schemas.microsoft.com/office/drawing/2014/main" id="{20BB69F5-C49A-43C5-B91A-9FE068F6CA1A}"/>
              </a:ext>
            </a:extLst>
          </p:cNvPr>
          <p:cNvPicPr>
            <a:picLocks noChangeAspect="1" noChangeArrowheads="1"/>
          </p:cNvPicPr>
          <p:nvPr/>
        </p:nvPicPr>
        <p:blipFill>
          <a:blip r:embed="rId4"/>
          <a:srcRect/>
          <a:stretch>
            <a:fillRect/>
          </a:stretch>
        </p:blipFill>
        <p:spPr bwMode="auto">
          <a:xfrm>
            <a:off x="9388969" y="3495378"/>
            <a:ext cx="1382307" cy="594049"/>
          </a:xfrm>
          <a:prstGeom prst="rect">
            <a:avLst/>
          </a:prstGeom>
          <a:noFill/>
          <a:ln w="9525">
            <a:noFill/>
            <a:miter lim="800000"/>
            <a:headEnd/>
            <a:tailEnd/>
          </a:ln>
          <a:effectLst/>
        </p:spPr>
      </p:pic>
      <p:sp>
        <p:nvSpPr>
          <p:cNvPr id="14" name="箭头: 右 13">
            <a:extLst>
              <a:ext uri="{FF2B5EF4-FFF2-40B4-BE49-F238E27FC236}">
                <a16:creationId xmlns="" xmlns:a16="http://schemas.microsoft.com/office/drawing/2014/main" id="{559017F7-C50F-4398-9F48-A1AD1099816C}"/>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 xmlns:a16="http://schemas.microsoft.com/office/drawing/2014/main" id="{A39DE29F-A3BE-467F-AD2C-F1C575C260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 xmlns:a16="http://schemas.microsoft.com/office/drawing/2014/main" id="{D4CDAEF8-B581-42FF-8AED-041211266607}"/>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8044D32F-B740-4B1B-8422-6BF3B6807D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6666E5CA-9805-4F56-9A9B-03EBC0E7D8E5}"/>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F12572E9-5CC8-4F3C-AF98-339582721DFE}"/>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1" descr="15800">
            <a:extLst>
              <a:ext uri="{FF2B5EF4-FFF2-40B4-BE49-F238E27FC236}">
                <a16:creationId xmlns="" xmlns:a16="http://schemas.microsoft.com/office/drawing/2014/main" id="{6BEAAED9-80E9-4787-8A41-1B347369E389}"/>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57" descr="icon_color">
            <a:extLst>
              <a:ext uri="{FF2B5EF4-FFF2-40B4-BE49-F238E27FC236}">
                <a16:creationId xmlns="" xmlns:a16="http://schemas.microsoft.com/office/drawing/2014/main" id="{404EFE57-A494-496F-AA31-240E1A312AF3}"/>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箭头: 右 30">
            <a:extLst>
              <a:ext uri="{FF2B5EF4-FFF2-40B4-BE49-F238E27FC236}">
                <a16:creationId xmlns="" xmlns:a16="http://schemas.microsoft.com/office/drawing/2014/main" id="{6311A2FF-F6BD-48E2-B0F2-F8C2BC839194}"/>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 xmlns:a16="http://schemas.microsoft.com/office/drawing/2014/main" id="{98662982-2348-4154-9DD7-01ADA333CB35}"/>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 xmlns:a16="http://schemas.microsoft.com/office/drawing/2014/main" id="{96276433-7871-47E1-8989-4E539B290718}"/>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 xmlns:a16="http://schemas.microsoft.com/office/drawing/2014/main" id="{C6D65C61-F423-464C-ADCA-F5B6B139E708}"/>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1" descr="IOSfirewall">
            <a:extLst>
              <a:ext uri="{FF2B5EF4-FFF2-40B4-BE49-F238E27FC236}">
                <a16:creationId xmlns="" xmlns:a16="http://schemas.microsoft.com/office/drawing/2014/main" id="{8D70FE5A-AD8D-4EA6-A4ED-37BF061F2F2F}"/>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 name="文本框 35">
            <a:extLst>
              <a:ext uri="{FF2B5EF4-FFF2-40B4-BE49-F238E27FC236}">
                <a16:creationId xmlns="" xmlns:a16="http://schemas.microsoft.com/office/drawing/2014/main" id="{7AC37020-3F67-4409-A146-4BB5F32D42AE}"/>
              </a:ext>
            </a:extLst>
          </p:cNvPr>
          <p:cNvSpPr txBox="1"/>
          <p:nvPr/>
        </p:nvSpPr>
        <p:spPr>
          <a:xfrm>
            <a:off x="4332986" y="1566015"/>
            <a:ext cx="2417383" cy="461665"/>
          </a:xfrm>
          <a:prstGeom prst="rect">
            <a:avLst/>
          </a:prstGeom>
          <a:noFill/>
        </p:spPr>
        <p:txBody>
          <a:bodyPr wrap="square" rtlCol="0">
            <a:spAutoFit/>
          </a:bodyPr>
          <a:lstStyle/>
          <a:p>
            <a:r>
              <a:rPr lang="en-US" altLang="zh-CN" sz="2400" dirty="0" err="1">
                <a:solidFill>
                  <a:srgbClr val="008CCF"/>
                </a:solidFill>
              </a:rPr>
              <a:t>NAT</a:t>
            </a:r>
            <a:r>
              <a:rPr lang="en-US" altLang="zh-CN" sz="2400" baseline="-25000" dirty="0" err="1">
                <a:solidFill>
                  <a:srgbClr val="008CCF"/>
                </a:solidFill>
              </a:rPr>
              <a:t>FlowCloak</a:t>
            </a:r>
            <a:endParaRPr lang="zh-CN" altLang="en-US" sz="2400" baseline="-25000" dirty="0">
              <a:solidFill>
                <a:srgbClr val="008CCF"/>
              </a:solidFill>
            </a:endParaRPr>
          </a:p>
        </p:txBody>
      </p:sp>
      <p:sp>
        <p:nvSpPr>
          <p:cNvPr id="37" name="文本框 36">
            <a:extLst>
              <a:ext uri="{FF2B5EF4-FFF2-40B4-BE49-F238E27FC236}">
                <a16:creationId xmlns="" xmlns:a16="http://schemas.microsoft.com/office/drawing/2014/main" id="{3FD57C67-F11E-4DA2-97C1-62055F552316}"/>
              </a:ext>
            </a:extLst>
          </p:cNvPr>
          <p:cNvSpPr txBox="1"/>
          <p:nvPr/>
        </p:nvSpPr>
        <p:spPr>
          <a:xfrm>
            <a:off x="6926843" y="1530323"/>
            <a:ext cx="2118873" cy="461665"/>
          </a:xfrm>
          <a:prstGeom prst="rect">
            <a:avLst/>
          </a:prstGeom>
          <a:noFill/>
        </p:spPr>
        <p:txBody>
          <a:bodyPr wrap="square" rtlCol="0">
            <a:spAutoFit/>
          </a:bodyPr>
          <a:lstStyle/>
          <a:p>
            <a:r>
              <a:rPr lang="en-US" altLang="zh-CN" sz="2400" dirty="0" err="1">
                <a:solidFill>
                  <a:srgbClr val="008CCF"/>
                </a:solidFill>
              </a:rPr>
              <a:t>LF</a:t>
            </a:r>
            <a:r>
              <a:rPr lang="en-US" altLang="zh-CN" sz="2400" baseline="-25000" dirty="0" err="1">
                <a:solidFill>
                  <a:srgbClr val="008CCF"/>
                </a:solidFill>
              </a:rPr>
              <a:t>FlowCloak</a:t>
            </a:r>
            <a:endParaRPr lang="zh-CN" altLang="en-US" sz="2400" baseline="-25000" dirty="0">
              <a:solidFill>
                <a:srgbClr val="008CCF"/>
              </a:solidFill>
            </a:endParaRPr>
          </a:p>
        </p:txBody>
      </p:sp>
      <p:sp>
        <p:nvSpPr>
          <p:cNvPr id="44" name="文本框 43">
            <a:extLst>
              <a:ext uri="{FF2B5EF4-FFF2-40B4-BE49-F238E27FC236}">
                <a16:creationId xmlns="" xmlns:a16="http://schemas.microsoft.com/office/drawing/2014/main" id="{B82A79F9-46D8-4A56-9226-361F203A4659}"/>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6A1B5BEA-FCFE-4EC3-8148-448B7DFD1D9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CA33E72E-3C56-4BA2-826F-0D9E1A53428D}"/>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A976D6EB-FD0F-4646-BBD9-CD4624F6F360}"/>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ED7631C5-C1DF-4507-B9E7-61E3CD434358}"/>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6287C467-0ADC-452E-906E-213093932DA6}"/>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10" name="表格 9">
            <a:extLst>
              <a:ext uri="{FF2B5EF4-FFF2-40B4-BE49-F238E27FC236}">
                <a16:creationId xmlns="" xmlns:a16="http://schemas.microsoft.com/office/drawing/2014/main" id="{049AD66F-1099-45FC-A2D7-C63E495CEEB9}"/>
              </a:ext>
            </a:extLst>
          </p:cNvPr>
          <p:cNvGraphicFramePr>
            <a:graphicFrameLocks noGrp="1"/>
          </p:cNvGraphicFramePr>
          <p:nvPr>
            <p:extLst>
              <p:ext uri="{D42A27DB-BD31-4B8C-83A1-F6EECF244321}">
                <p14:modId xmlns="" xmlns:p14="http://schemas.microsoft.com/office/powerpoint/2010/main" val="183241484"/>
              </p:ext>
            </p:extLst>
          </p:nvPr>
        </p:nvGraphicFramePr>
        <p:xfrm>
          <a:off x="565154" y="5453269"/>
          <a:ext cx="2965959" cy="470543"/>
        </p:xfrm>
        <a:graphic>
          <a:graphicData uri="http://schemas.openxmlformats.org/drawingml/2006/table">
            <a:tbl>
              <a:tblPr firstRow="1" bandRow="1">
                <a:tableStyleId>{69CF1AB2-1976-4502-BF36-3FF5EA218861}</a:tableStyleId>
              </a:tblPr>
              <a:tblGrid>
                <a:gridCol w="1906252">
                  <a:extLst>
                    <a:ext uri="{9D8B030D-6E8A-4147-A177-3AD203B41FA5}">
                      <a16:colId xmlns="" xmlns:a16="http://schemas.microsoft.com/office/drawing/2014/main" val="4187673190"/>
                    </a:ext>
                  </a:extLst>
                </a:gridCol>
                <a:gridCol w="1059707">
                  <a:extLst>
                    <a:ext uri="{9D8B030D-6E8A-4147-A177-3AD203B41FA5}">
                      <a16:colId xmlns="" xmlns:a16="http://schemas.microsoft.com/office/drawing/2014/main" val="1002056553"/>
                    </a:ext>
                  </a:extLst>
                </a:gridCol>
              </a:tblGrid>
              <a:tr h="470543">
                <a:tc>
                  <a:txBody>
                    <a:bodyPr/>
                    <a:lstStyle/>
                    <a:p>
                      <a:r>
                        <a:rPr lang="en-US" altLang="zh-CN" sz="2000" b="0" dirty="0" err="1"/>
                        <a:t>dtag</a:t>
                      </a:r>
                      <a:endParaRPr lang="zh-CN" altLang="en-US" sz="2000" b="0" dirty="0"/>
                    </a:p>
                  </a:txBody>
                  <a:tcPr/>
                </a:tc>
                <a:tc>
                  <a:txBody>
                    <a:bodyPr/>
                    <a:lstStyle/>
                    <a:p>
                      <a:r>
                        <a:rPr lang="en-US" altLang="zh-CN" sz="2000" b="0" dirty="0" err="1"/>
                        <a:t>ptag</a:t>
                      </a:r>
                      <a:endParaRPr lang="zh-CN" altLang="en-US" sz="2000" b="0" dirty="0"/>
                    </a:p>
                  </a:txBody>
                  <a:tcPr/>
                </a:tc>
                <a:extLst>
                  <a:ext uri="{0D108BD9-81ED-4DB2-BD59-A6C34878D82A}">
                    <a16:rowId xmlns="" xmlns:a16="http://schemas.microsoft.com/office/drawing/2014/main" val="1017498815"/>
                  </a:ext>
                </a:extLst>
              </a:tr>
            </a:tbl>
          </a:graphicData>
        </a:graphic>
      </p:graphicFrame>
      <p:sp>
        <p:nvSpPr>
          <p:cNvPr id="20" name="文本框 19">
            <a:extLst>
              <a:ext uri="{FF2B5EF4-FFF2-40B4-BE49-F238E27FC236}">
                <a16:creationId xmlns="" xmlns:a16="http://schemas.microsoft.com/office/drawing/2014/main" id="{31DB96E0-F4A8-4965-9B07-F04A3D6E8F07}"/>
              </a:ext>
            </a:extLst>
          </p:cNvPr>
          <p:cNvSpPr txBox="1"/>
          <p:nvPr/>
        </p:nvSpPr>
        <p:spPr>
          <a:xfrm>
            <a:off x="971554" y="5923813"/>
            <a:ext cx="2190751" cy="461665"/>
          </a:xfrm>
          <a:prstGeom prst="rect">
            <a:avLst/>
          </a:prstGeom>
          <a:noFill/>
        </p:spPr>
        <p:txBody>
          <a:bodyPr wrap="square" rtlCol="0">
            <a:spAutoFit/>
          </a:bodyPr>
          <a:lstStyle/>
          <a:p>
            <a:r>
              <a:rPr lang="en-US" altLang="zh-CN" sz="2400" dirty="0" err="1">
                <a:solidFill>
                  <a:srgbClr val="366658"/>
                </a:solidFill>
              </a:rPr>
              <a:t>FlowCloak</a:t>
            </a:r>
            <a:r>
              <a:rPr lang="en-US" altLang="zh-CN" sz="2400" dirty="0">
                <a:solidFill>
                  <a:srgbClr val="366658"/>
                </a:solidFill>
              </a:rPr>
              <a:t> Tag</a:t>
            </a:r>
            <a:endParaRPr lang="zh-CN" altLang="en-US" sz="2400" dirty="0">
              <a:solidFill>
                <a:srgbClr val="366658"/>
              </a:solidFill>
            </a:endParaRPr>
          </a:p>
        </p:txBody>
      </p:sp>
      <p:cxnSp>
        <p:nvCxnSpPr>
          <p:cNvPr id="59" name="直接箭头连接符 58">
            <a:extLst>
              <a:ext uri="{FF2B5EF4-FFF2-40B4-BE49-F238E27FC236}">
                <a16:creationId xmlns="" xmlns:a16="http://schemas.microsoft.com/office/drawing/2014/main" id="{7E09AA3B-CAEA-4633-AC20-9D97545F9D21}"/>
              </a:ext>
            </a:extLst>
          </p:cNvPr>
          <p:cNvCxnSpPr>
            <a:cxnSpLocks/>
          </p:cNvCxnSpPr>
          <p:nvPr/>
        </p:nvCxnSpPr>
        <p:spPr>
          <a:xfrm flipH="1" flipV="1">
            <a:off x="6017426" y="2510999"/>
            <a:ext cx="1178265" cy="5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 xmlns:a16="http://schemas.microsoft.com/office/drawing/2014/main" id="{F17BF456-F7D5-4CB5-BE76-BD355F0C3DB3}"/>
              </a:ext>
            </a:extLst>
          </p:cNvPr>
          <p:cNvSpPr txBox="1"/>
          <p:nvPr/>
        </p:nvSpPr>
        <p:spPr>
          <a:xfrm>
            <a:off x="5802497" y="4712364"/>
            <a:ext cx="4799035" cy="1384995"/>
          </a:xfrm>
          <a:prstGeom prst="rect">
            <a:avLst/>
          </a:prstGeom>
          <a:noFill/>
        </p:spPr>
        <p:txBody>
          <a:bodyPr wrap="square" rtlCol="0">
            <a:spAutoFit/>
          </a:bodyPr>
          <a:lstStyle/>
          <a:p>
            <a:r>
              <a:rPr lang="en-US" altLang="zh-CN" sz="2800" dirty="0">
                <a:solidFill>
                  <a:srgbClr val="C88419"/>
                </a:solidFill>
              </a:rPr>
              <a:t>Policies: </a:t>
            </a:r>
          </a:p>
          <a:p>
            <a:r>
              <a:rPr lang="en-US" altLang="zh-CN" sz="2800" dirty="0">
                <a:solidFill>
                  <a:srgbClr val="C88419"/>
                </a:solidFill>
              </a:rPr>
              <a:t>(1)H1—NAT — L</a:t>
            </a:r>
            <a:r>
              <a:rPr lang="en-US" altLang="zh-CN" sz="2800" baseline="-25000" dirty="0">
                <a:solidFill>
                  <a:srgbClr val="C88419"/>
                </a:solidFill>
              </a:rPr>
              <a:t>E</a:t>
            </a:r>
          </a:p>
          <a:p>
            <a:r>
              <a:rPr lang="en-US" altLang="zh-CN" sz="2800" dirty="0">
                <a:solidFill>
                  <a:srgbClr val="C88419"/>
                </a:solidFill>
              </a:rPr>
              <a:t>(2)H2 — NAT — LF —HF —L</a:t>
            </a:r>
            <a:r>
              <a:rPr lang="en-US" altLang="zh-CN" sz="2800" baseline="-25000" dirty="0">
                <a:solidFill>
                  <a:srgbClr val="C88419"/>
                </a:solidFill>
              </a:rPr>
              <a:t>E</a:t>
            </a:r>
          </a:p>
        </p:txBody>
      </p:sp>
      <p:cxnSp>
        <p:nvCxnSpPr>
          <p:cNvPr id="61" name="直接箭头连接符 60">
            <a:extLst>
              <a:ext uri="{FF2B5EF4-FFF2-40B4-BE49-F238E27FC236}">
                <a16:creationId xmlns="" xmlns:a16="http://schemas.microsoft.com/office/drawing/2014/main" id="{9224FCCC-5111-422B-AE5B-904CC32B378D}"/>
              </a:ext>
            </a:extLst>
          </p:cNvPr>
          <p:cNvCxnSpPr>
            <a:cxnSpLocks/>
          </p:cNvCxnSpPr>
          <p:nvPr/>
        </p:nvCxnSpPr>
        <p:spPr>
          <a:xfrm flipH="1">
            <a:off x="8296281" y="2554659"/>
            <a:ext cx="130468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曲线 65">
            <a:extLst>
              <a:ext uri="{FF2B5EF4-FFF2-40B4-BE49-F238E27FC236}">
                <a16:creationId xmlns="" xmlns:a16="http://schemas.microsoft.com/office/drawing/2014/main" id="{D32FEAE1-3A62-4064-BD06-8A3CF599ADF1}"/>
              </a:ext>
            </a:extLst>
          </p:cNvPr>
          <p:cNvCxnSpPr>
            <a:stCxn id="13" idx="3"/>
            <a:endCxn id="30" idx="3"/>
          </p:cNvCxnSpPr>
          <p:nvPr/>
        </p:nvCxnSpPr>
        <p:spPr>
          <a:xfrm flipH="1" flipV="1">
            <a:off x="10628729" y="2511008"/>
            <a:ext cx="142547" cy="1281401"/>
          </a:xfrm>
          <a:prstGeom prst="curvedConnector3">
            <a:avLst>
              <a:gd name="adj1" fmla="val -16036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 xmlns:a16="http://schemas.microsoft.com/office/drawing/2014/main" id="{BF2D27D1-3472-4EE6-898B-25EEDD8DDEDE}"/>
              </a:ext>
            </a:extLst>
          </p:cNvPr>
          <p:cNvCxnSpPr>
            <a:cxnSpLocks/>
          </p:cNvCxnSpPr>
          <p:nvPr/>
        </p:nvCxnSpPr>
        <p:spPr>
          <a:xfrm flipV="1">
            <a:off x="5133085" y="1006038"/>
            <a:ext cx="1178265" cy="5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 xmlns:a16="http://schemas.microsoft.com/office/drawing/2014/main" id="{1E2C61E2-CED7-4F83-9EEF-71F641B10D40}"/>
              </a:ext>
            </a:extLst>
          </p:cNvPr>
          <p:cNvSpPr txBox="1"/>
          <p:nvPr/>
        </p:nvSpPr>
        <p:spPr>
          <a:xfrm>
            <a:off x="6384985" y="709605"/>
            <a:ext cx="2505593" cy="523220"/>
          </a:xfrm>
          <a:prstGeom prst="rect">
            <a:avLst/>
          </a:prstGeom>
          <a:noFill/>
        </p:spPr>
        <p:txBody>
          <a:bodyPr wrap="square" rtlCol="0">
            <a:spAutoFit/>
          </a:bodyPr>
          <a:lstStyle/>
          <a:p>
            <a:r>
              <a:rPr lang="en-US" altLang="zh-CN" sz="2800" dirty="0" err="1">
                <a:solidFill>
                  <a:srgbClr val="FF0000"/>
                </a:solidFill>
              </a:rPr>
              <a:t>ptag</a:t>
            </a:r>
            <a:r>
              <a:rPr lang="en-US" altLang="zh-CN" sz="2800" dirty="0">
                <a:solidFill>
                  <a:srgbClr val="FF0000"/>
                </a:solidFill>
              </a:rPr>
              <a:t> verification</a:t>
            </a:r>
            <a:endParaRPr lang="zh-CN" altLang="en-US" sz="2800" dirty="0">
              <a:solidFill>
                <a:srgbClr val="FF0000"/>
              </a:solidFill>
            </a:endParaRPr>
          </a:p>
        </p:txBody>
      </p:sp>
      <p:cxnSp>
        <p:nvCxnSpPr>
          <p:cNvPr id="85" name="连接符: 曲线 84">
            <a:extLst>
              <a:ext uri="{FF2B5EF4-FFF2-40B4-BE49-F238E27FC236}">
                <a16:creationId xmlns="" xmlns:a16="http://schemas.microsoft.com/office/drawing/2014/main" id="{44FCA2F7-254E-4FFB-9B6E-65E0E710AB74}"/>
              </a:ext>
            </a:extLst>
          </p:cNvPr>
          <p:cNvCxnSpPr>
            <a:cxnSpLocks/>
            <a:stCxn id="13" idx="3"/>
          </p:cNvCxnSpPr>
          <p:nvPr/>
        </p:nvCxnSpPr>
        <p:spPr>
          <a:xfrm flipH="1" flipV="1">
            <a:off x="8390175" y="2554663"/>
            <a:ext cx="2381100" cy="1237738"/>
          </a:xfrm>
          <a:prstGeom prst="curvedConnector3">
            <a:avLst>
              <a:gd name="adj1" fmla="val 4280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曲线 107">
            <a:extLst>
              <a:ext uri="{FF2B5EF4-FFF2-40B4-BE49-F238E27FC236}">
                <a16:creationId xmlns="" xmlns:a16="http://schemas.microsoft.com/office/drawing/2014/main" id="{7A407667-E291-4B71-9D6B-F9768A554163}"/>
              </a:ext>
            </a:extLst>
          </p:cNvPr>
          <p:cNvCxnSpPr>
            <a:cxnSpLocks/>
            <a:stCxn id="13" idx="3"/>
            <a:endCxn id="29" idx="3"/>
          </p:cNvCxnSpPr>
          <p:nvPr/>
        </p:nvCxnSpPr>
        <p:spPr>
          <a:xfrm flipH="1" flipV="1">
            <a:off x="5898521" y="2482881"/>
            <a:ext cx="4872755" cy="1309520"/>
          </a:xfrm>
          <a:prstGeom prst="curvedConnector3">
            <a:avLst>
              <a:gd name="adj1" fmla="val 4359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 xmlns:a16="http://schemas.microsoft.com/office/drawing/2014/main" id="{3427DF9B-5DD9-4040-AF9D-64545D311C28}"/>
              </a:ext>
            </a:extLst>
          </p:cNvPr>
          <p:cNvSpPr txBox="1"/>
          <p:nvPr/>
        </p:nvSpPr>
        <p:spPr>
          <a:xfrm>
            <a:off x="8890577" y="5616715"/>
            <a:ext cx="573175"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115" name="文本框 114">
            <a:extLst>
              <a:ext uri="{FF2B5EF4-FFF2-40B4-BE49-F238E27FC236}">
                <a16:creationId xmlns="" xmlns:a16="http://schemas.microsoft.com/office/drawing/2014/main" id="{649A2A18-CD00-483A-BF05-5EA5B4294F05}"/>
              </a:ext>
            </a:extLst>
          </p:cNvPr>
          <p:cNvSpPr txBox="1"/>
          <p:nvPr/>
        </p:nvSpPr>
        <p:spPr>
          <a:xfrm>
            <a:off x="8390175" y="4240928"/>
            <a:ext cx="3521792" cy="830997"/>
          </a:xfrm>
          <a:prstGeom prst="rect">
            <a:avLst/>
          </a:prstGeom>
          <a:noFill/>
        </p:spPr>
        <p:txBody>
          <a:bodyPr wrap="square" rtlCol="0">
            <a:spAutoFit/>
          </a:bodyPr>
          <a:lstStyle/>
          <a:p>
            <a:r>
              <a:rPr lang="en-US" altLang="zh-CN" sz="2400" dirty="0">
                <a:solidFill>
                  <a:srgbClr val="FF0000"/>
                </a:solidFill>
              </a:rPr>
              <a:t>No Cryptography Computation on Switches</a:t>
            </a:r>
            <a:endParaRPr lang="zh-CN" altLang="en-US" sz="2400" dirty="0">
              <a:solidFill>
                <a:srgbClr val="FF0000"/>
              </a:solidFill>
            </a:endParaRPr>
          </a:p>
        </p:txBody>
      </p:sp>
      <p:sp>
        <p:nvSpPr>
          <p:cNvPr id="46" name="文本框 36">
            <a:extLst>
              <a:ext uri="{FF2B5EF4-FFF2-40B4-BE49-F238E27FC236}">
                <a16:creationId xmlns="" xmlns:a16="http://schemas.microsoft.com/office/drawing/2014/main" id="{3FD57C67-F11E-4DA2-97C1-62055F552316}"/>
              </a:ext>
            </a:extLst>
          </p:cNvPr>
          <p:cNvSpPr txBox="1"/>
          <p:nvPr/>
        </p:nvSpPr>
        <p:spPr>
          <a:xfrm>
            <a:off x="9232489" y="1541112"/>
            <a:ext cx="2118873" cy="461665"/>
          </a:xfrm>
          <a:prstGeom prst="rect">
            <a:avLst/>
          </a:prstGeom>
          <a:noFill/>
        </p:spPr>
        <p:txBody>
          <a:bodyPr wrap="square" rtlCol="0">
            <a:spAutoFit/>
          </a:bodyPr>
          <a:lstStyle/>
          <a:p>
            <a:r>
              <a:rPr lang="en-US" altLang="zh-CN" sz="2400" dirty="0" err="1">
                <a:solidFill>
                  <a:srgbClr val="008CCF"/>
                </a:solidFill>
              </a:rPr>
              <a:t>HF</a:t>
            </a:r>
            <a:r>
              <a:rPr lang="en-US" altLang="zh-CN" sz="2400" baseline="-25000" dirty="0" err="1">
                <a:solidFill>
                  <a:srgbClr val="008CCF"/>
                </a:solidFill>
              </a:rPr>
              <a:t>FlowCloak</a:t>
            </a:r>
            <a:endParaRPr lang="zh-CN" altLang="en-US" sz="2400" baseline="-25000" dirty="0">
              <a:solidFill>
                <a:srgbClr val="008CCF"/>
              </a:solidFill>
            </a:endParaRPr>
          </a:p>
        </p:txBody>
      </p:sp>
    </p:spTree>
    <p:extLst>
      <p:ext uri="{BB962C8B-B14F-4D97-AF65-F5344CB8AC3E}">
        <p14:creationId xmlns="" xmlns:p14="http://schemas.microsoft.com/office/powerpoint/2010/main" val="321787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par>
                                <p:cTn id="16" presetID="22" presetClass="entr" presetSubtype="4" fill="hold" grpId="1"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wipe(down)">
                                      <p:cBhvr>
                                        <p:cTn id="18" dur="500"/>
                                        <p:tgtEl>
                                          <p:spTgt spid="114"/>
                                        </p:tgtEl>
                                      </p:cBhvr>
                                    </p:animEffect>
                                  </p:childTnLst>
                                </p:cTn>
                              </p:par>
                              <p:par>
                                <p:cTn id="19" presetID="22" presetClass="entr" presetSubtype="4"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wipe(down)">
                                      <p:cBhvr>
                                        <p:cTn id="21" dur="500"/>
                                        <p:tgtEl>
                                          <p:spTgt spid="83"/>
                                        </p:tgtEl>
                                      </p:cBhvr>
                                    </p:animEffect>
                                  </p:childTnLst>
                                </p:cTn>
                              </p:par>
                              <p:par>
                                <p:cTn id="22" presetID="22" presetClass="entr" presetSubtype="4" fill="hold" grpId="1"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wipe(down)">
                                      <p:cBhvr>
                                        <p:cTn id="24" dur="500"/>
                                        <p:tgtEl>
                                          <p:spTgt spid="8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right)">
                                      <p:cBhvr>
                                        <p:cTn id="29" dur="500"/>
                                        <p:tgtEl>
                                          <p:spTgt spid="5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right)">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down)">
                                      <p:cBhvr>
                                        <p:cTn id="39" dur="500"/>
                                        <p:tgtEl>
                                          <p:spTgt spid="66"/>
                                        </p:tgtEl>
                                      </p:cBhvr>
                                    </p:animEffect>
                                  </p:childTnLst>
                                </p:cTn>
                              </p:par>
                              <p:par>
                                <p:cTn id="40" presetID="22" presetClass="entr" presetSubtype="4"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down)">
                                      <p:cBhvr>
                                        <p:cTn id="42" dur="500"/>
                                        <p:tgtEl>
                                          <p:spTgt spid="85"/>
                                        </p:tgtEl>
                                      </p:cBhvr>
                                    </p:animEffect>
                                  </p:childTnLst>
                                </p:cTn>
                              </p:par>
                              <p:par>
                                <p:cTn id="43" presetID="22" presetClass="entr" presetSubtype="4"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wipe(down)">
                                      <p:cBhvr>
                                        <p:cTn id="45" dur="500"/>
                                        <p:tgtEl>
                                          <p:spTgt spid="10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wipe(down)">
                                      <p:cBhvr>
                                        <p:cTn id="50" dur="500"/>
                                        <p:tgtEl>
                                          <p:spTgt spid="1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nodeType="clickEffect">
                                  <p:stCondLst>
                                    <p:cond delay="0"/>
                                  </p:stCondLst>
                                  <p:childTnLst>
                                    <p:animEffect transition="out" filter="wipe(down)">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22" presetClass="exit" presetSubtype="4" fill="hold" grpId="1" nodeType="withEffect">
                                  <p:stCondLst>
                                    <p:cond delay="0"/>
                                  </p:stCondLst>
                                  <p:childTnLst>
                                    <p:animEffect transition="out" filter="wipe(down)">
                                      <p:cBhvr>
                                        <p:cTn id="57" dur="500"/>
                                        <p:tgtEl>
                                          <p:spTgt spid="20"/>
                                        </p:tgtEl>
                                      </p:cBhvr>
                                    </p:animEffect>
                                    <p:set>
                                      <p:cBhvr>
                                        <p:cTn id="58" dur="1" fill="hold">
                                          <p:stCondLst>
                                            <p:cond delay="499"/>
                                          </p:stCondLst>
                                        </p:cTn>
                                        <p:tgtEl>
                                          <p:spTgt spid="20"/>
                                        </p:tgtEl>
                                        <p:attrNameLst>
                                          <p:attrName>style.visibility</p:attrName>
                                        </p:attrNameLst>
                                      </p:cBhvr>
                                      <p:to>
                                        <p:strVal val="hidden"/>
                                      </p:to>
                                    </p:set>
                                  </p:childTnLst>
                                </p:cTn>
                              </p:par>
                              <p:par>
                                <p:cTn id="59" presetID="22" presetClass="exit" presetSubtype="4" fill="hold" grpId="1" nodeType="withEffect">
                                  <p:stCondLst>
                                    <p:cond delay="0"/>
                                  </p:stCondLst>
                                  <p:childTnLst>
                                    <p:animEffect transition="out" filter="wipe(down)">
                                      <p:cBhvr>
                                        <p:cTn id="60" dur="500"/>
                                        <p:tgtEl>
                                          <p:spTgt spid="60"/>
                                        </p:tgtEl>
                                      </p:cBhvr>
                                    </p:animEffect>
                                    <p:set>
                                      <p:cBhvr>
                                        <p:cTn id="61" dur="1" fill="hold">
                                          <p:stCondLst>
                                            <p:cond delay="499"/>
                                          </p:stCondLst>
                                        </p:cTn>
                                        <p:tgtEl>
                                          <p:spTgt spid="60"/>
                                        </p:tgtEl>
                                        <p:attrNameLst>
                                          <p:attrName>style.visibility</p:attrName>
                                        </p:attrNameLst>
                                      </p:cBhvr>
                                      <p:to>
                                        <p:strVal val="hidden"/>
                                      </p:to>
                                    </p:set>
                                  </p:childTnLst>
                                </p:cTn>
                              </p:par>
                              <p:par>
                                <p:cTn id="62" presetID="22" presetClass="exit" presetSubtype="4" fill="hold" nodeType="withEffect">
                                  <p:stCondLst>
                                    <p:cond delay="0"/>
                                  </p:stCondLst>
                                  <p:childTnLst>
                                    <p:animEffect transition="out" filter="wipe(down)">
                                      <p:cBhvr>
                                        <p:cTn id="63" dur="500"/>
                                        <p:tgtEl>
                                          <p:spTgt spid="83"/>
                                        </p:tgtEl>
                                      </p:cBhvr>
                                    </p:animEffect>
                                    <p:set>
                                      <p:cBhvr>
                                        <p:cTn id="64" dur="1" fill="hold">
                                          <p:stCondLst>
                                            <p:cond delay="499"/>
                                          </p:stCondLst>
                                        </p:cTn>
                                        <p:tgtEl>
                                          <p:spTgt spid="83"/>
                                        </p:tgtEl>
                                        <p:attrNameLst>
                                          <p:attrName>style.visibility</p:attrName>
                                        </p:attrNameLst>
                                      </p:cBhvr>
                                      <p:to>
                                        <p:strVal val="hidden"/>
                                      </p:to>
                                    </p:set>
                                  </p:childTnLst>
                                </p:cTn>
                              </p:par>
                              <p:par>
                                <p:cTn id="65" presetID="22" presetClass="exit" presetSubtype="4" fill="hold" nodeType="withEffect">
                                  <p:stCondLst>
                                    <p:cond delay="0"/>
                                  </p:stCondLst>
                                  <p:childTnLst>
                                    <p:animEffect transition="out" filter="wipe(down)">
                                      <p:cBhvr>
                                        <p:cTn id="66" dur="500"/>
                                        <p:tgtEl>
                                          <p:spTgt spid="61"/>
                                        </p:tgtEl>
                                      </p:cBhvr>
                                    </p:animEffect>
                                    <p:set>
                                      <p:cBhvr>
                                        <p:cTn id="67" dur="1" fill="hold">
                                          <p:stCondLst>
                                            <p:cond delay="499"/>
                                          </p:stCondLst>
                                        </p:cTn>
                                        <p:tgtEl>
                                          <p:spTgt spid="61"/>
                                        </p:tgtEl>
                                        <p:attrNameLst>
                                          <p:attrName>style.visibility</p:attrName>
                                        </p:attrNameLst>
                                      </p:cBhvr>
                                      <p:to>
                                        <p:strVal val="hidden"/>
                                      </p:to>
                                    </p:set>
                                  </p:childTnLst>
                                </p:cTn>
                              </p:par>
                              <p:par>
                                <p:cTn id="68" presetID="22" presetClass="exit" presetSubtype="4" fill="hold" nodeType="withEffect">
                                  <p:stCondLst>
                                    <p:cond delay="0"/>
                                  </p:stCondLst>
                                  <p:childTnLst>
                                    <p:animEffect transition="out" filter="wipe(down)">
                                      <p:cBhvr>
                                        <p:cTn id="69" dur="500"/>
                                        <p:tgtEl>
                                          <p:spTgt spid="66"/>
                                        </p:tgtEl>
                                      </p:cBhvr>
                                    </p:animEffect>
                                    <p:set>
                                      <p:cBhvr>
                                        <p:cTn id="70" dur="1" fill="hold">
                                          <p:stCondLst>
                                            <p:cond delay="499"/>
                                          </p:stCondLst>
                                        </p:cTn>
                                        <p:tgtEl>
                                          <p:spTgt spid="66"/>
                                        </p:tgtEl>
                                        <p:attrNameLst>
                                          <p:attrName>style.visibility</p:attrName>
                                        </p:attrNameLst>
                                      </p:cBhvr>
                                      <p:to>
                                        <p:strVal val="hidden"/>
                                      </p:to>
                                    </p:set>
                                  </p:childTnLst>
                                </p:cTn>
                              </p:par>
                              <p:par>
                                <p:cTn id="71" presetID="22" presetClass="exit" presetSubtype="4" fill="hold" nodeType="withEffect">
                                  <p:stCondLst>
                                    <p:cond delay="0"/>
                                  </p:stCondLst>
                                  <p:childTnLst>
                                    <p:animEffect transition="out" filter="wipe(down)">
                                      <p:cBhvr>
                                        <p:cTn id="72" dur="500"/>
                                        <p:tgtEl>
                                          <p:spTgt spid="85"/>
                                        </p:tgtEl>
                                      </p:cBhvr>
                                    </p:animEffect>
                                    <p:set>
                                      <p:cBhvr>
                                        <p:cTn id="73" dur="1" fill="hold">
                                          <p:stCondLst>
                                            <p:cond delay="499"/>
                                          </p:stCondLst>
                                        </p:cTn>
                                        <p:tgtEl>
                                          <p:spTgt spid="85"/>
                                        </p:tgtEl>
                                        <p:attrNameLst>
                                          <p:attrName>style.visibility</p:attrName>
                                        </p:attrNameLst>
                                      </p:cBhvr>
                                      <p:to>
                                        <p:strVal val="hidden"/>
                                      </p:to>
                                    </p:set>
                                  </p:childTnLst>
                                </p:cTn>
                              </p:par>
                              <p:par>
                                <p:cTn id="74" presetID="22" presetClass="exit" presetSubtype="4" fill="hold" nodeType="withEffect">
                                  <p:stCondLst>
                                    <p:cond delay="0"/>
                                  </p:stCondLst>
                                  <p:childTnLst>
                                    <p:animEffect transition="out" filter="wipe(down)">
                                      <p:cBhvr>
                                        <p:cTn id="75" dur="500"/>
                                        <p:tgtEl>
                                          <p:spTgt spid="108"/>
                                        </p:tgtEl>
                                      </p:cBhvr>
                                    </p:animEffect>
                                    <p:set>
                                      <p:cBhvr>
                                        <p:cTn id="76" dur="1" fill="hold">
                                          <p:stCondLst>
                                            <p:cond delay="499"/>
                                          </p:stCondLst>
                                        </p:cTn>
                                        <p:tgtEl>
                                          <p:spTgt spid="108"/>
                                        </p:tgtEl>
                                        <p:attrNameLst>
                                          <p:attrName>style.visibility</p:attrName>
                                        </p:attrNameLst>
                                      </p:cBhvr>
                                      <p:to>
                                        <p:strVal val="hidden"/>
                                      </p:to>
                                    </p:set>
                                  </p:childTnLst>
                                </p:cTn>
                              </p:par>
                              <p:par>
                                <p:cTn id="77" presetID="22" presetClass="exit" presetSubtype="4" fill="hold" grpId="0" nodeType="withEffect">
                                  <p:stCondLst>
                                    <p:cond delay="0"/>
                                  </p:stCondLst>
                                  <p:childTnLst>
                                    <p:animEffect transition="out" filter="wipe(down)">
                                      <p:cBhvr>
                                        <p:cTn id="78" dur="500"/>
                                        <p:tgtEl>
                                          <p:spTgt spid="84"/>
                                        </p:tgtEl>
                                      </p:cBhvr>
                                    </p:animEffect>
                                    <p:set>
                                      <p:cBhvr>
                                        <p:cTn id="79" dur="1" fill="hold">
                                          <p:stCondLst>
                                            <p:cond delay="499"/>
                                          </p:stCondLst>
                                        </p:cTn>
                                        <p:tgtEl>
                                          <p:spTgt spid="84"/>
                                        </p:tgtEl>
                                        <p:attrNameLst>
                                          <p:attrName>style.visibility</p:attrName>
                                        </p:attrNameLst>
                                      </p:cBhvr>
                                      <p:to>
                                        <p:strVal val="hidden"/>
                                      </p:to>
                                    </p:set>
                                  </p:childTnLst>
                                </p:cTn>
                              </p:par>
                              <p:par>
                                <p:cTn id="80" presetID="22" presetClass="exit" presetSubtype="4" fill="hold" grpId="0" nodeType="withEffect">
                                  <p:stCondLst>
                                    <p:cond delay="0"/>
                                  </p:stCondLst>
                                  <p:childTnLst>
                                    <p:animEffect transition="out" filter="wipe(down)">
                                      <p:cBhvr>
                                        <p:cTn id="81" dur="500"/>
                                        <p:tgtEl>
                                          <p:spTgt spid="114"/>
                                        </p:tgtEl>
                                      </p:cBhvr>
                                    </p:animEffect>
                                    <p:set>
                                      <p:cBhvr>
                                        <p:cTn id="82" dur="1" fill="hold">
                                          <p:stCondLst>
                                            <p:cond delay="499"/>
                                          </p:stCondLst>
                                        </p:cTn>
                                        <p:tgtEl>
                                          <p:spTgt spid="114"/>
                                        </p:tgtEl>
                                        <p:attrNameLst>
                                          <p:attrName>style.visibility</p:attrName>
                                        </p:attrNameLst>
                                      </p:cBhvr>
                                      <p:to>
                                        <p:strVal val="hidden"/>
                                      </p:to>
                                    </p:set>
                                  </p:childTnLst>
                                </p:cTn>
                              </p:par>
                              <p:par>
                                <p:cTn id="83" presetID="22" presetClass="exit" presetSubtype="4" fill="hold" grpId="1" nodeType="withEffect">
                                  <p:stCondLst>
                                    <p:cond delay="0"/>
                                  </p:stCondLst>
                                  <p:childTnLst>
                                    <p:animEffect transition="out" filter="wipe(down)">
                                      <p:cBhvr>
                                        <p:cTn id="84" dur="500"/>
                                        <p:tgtEl>
                                          <p:spTgt spid="115"/>
                                        </p:tgtEl>
                                      </p:cBhvr>
                                    </p:animEffect>
                                    <p:set>
                                      <p:cBhvr>
                                        <p:cTn id="85" dur="1" fill="hold">
                                          <p:stCondLst>
                                            <p:cond delay="499"/>
                                          </p:stCondLst>
                                        </p:cTn>
                                        <p:tgtEl>
                                          <p:spTgt spid="115"/>
                                        </p:tgtEl>
                                        <p:attrNameLst>
                                          <p:attrName>style.visibility</p:attrName>
                                        </p:attrNameLst>
                                      </p:cBhvr>
                                      <p:to>
                                        <p:strVal val="hidden"/>
                                      </p:to>
                                    </p:set>
                                  </p:childTnLst>
                                </p:cTn>
                              </p:par>
                              <p:par>
                                <p:cTn id="86" presetID="22" presetClass="exit" presetSubtype="4" fill="hold" nodeType="withEffect">
                                  <p:stCondLst>
                                    <p:cond delay="0"/>
                                  </p:stCondLst>
                                  <p:childTnLst>
                                    <p:animEffect transition="out" filter="wipe(down)">
                                      <p:cBhvr>
                                        <p:cTn id="87" dur="500"/>
                                        <p:tgtEl>
                                          <p:spTgt spid="4"/>
                                        </p:tgtEl>
                                      </p:cBhvr>
                                    </p:animEffect>
                                    <p:set>
                                      <p:cBhvr>
                                        <p:cTn id="88" dur="1" fill="hold">
                                          <p:stCondLst>
                                            <p:cond delay="499"/>
                                          </p:stCondLst>
                                        </p:cTn>
                                        <p:tgtEl>
                                          <p:spTgt spid="4"/>
                                        </p:tgtEl>
                                        <p:attrNameLst>
                                          <p:attrName>style.visibility</p:attrName>
                                        </p:attrNameLst>
                                      </p:cBhvr>
                                      <p:to>
                                        <p:strVal val="hidden"/>
                                      </p:to>
                                    </p:set>
                                  </p:childTnLst>
                                </p:cTn>
                              </p:par>
                              <p:par>
                                <p:cTn id="89" presetID="22" presetClass="exit" presetSubtype="4" fill="hold" nodeType="withEffect">
                                  <p:stCondLst>
                                    <p:cond delay="0"/>
                                  </p:stCondLst>
                                  <p:childTnLst>
                                    <p:animEffect transition="out" filter="wipe(down)">
                                      <p:cBhvr>
                                        <p:cTn id="90" dur="500"/>
                                        <p:tgtEl>
                                          <p:spTgt spid="5"/>
                                        </p:tgtEl>
                                      </p:cBhvr>
                                    </p:animEffect>
                                    <p:set>
                                      <p:cBhvr>
                                        <p:cTn id="91" dur="1" fill="hold">
                                          <p:stCondLst>
                                            <p:cond delay="499"/>
                                          </p:stCondLst>
                                        </p:cTn>
                                        <p:tgtEl>
                                          <p:spTgt spid="5"/>
                                        </p:tgtEl>
                                        <p:attrNameLst>
                                          <p:attrName>style.visibility</p:attrName>
                                        </p:attrNameLst>
                                      </p:cBhvr>
                                      <p:to>
                                        <p:strVal val="hidden"/>
                                      </p:to>
                                    </p:set>
                                  </p:childTnLst>
                                </p:cTn>
                              </p:par>
                              <p:par>
                                <p:cTn id="92" presetID="22" presetClass="exit" presetSubtype="4" fill="hold" nodeType="withEffect">
                                  <p:stCondLst>
                                    <p:cond delay="0"/>
                                  </p:stCondLst>
                                  <p:childTnLst>
                                    <p:animEffect transition="out" filter="wipe(down)">
                                      <p:cBhvr>
                                        <p:cTn id="93" dur="500"/>
                                        <p:tgtEl>
                                          <p:spTgt spid="6"/>
                                        </p:tgtEl>
                                      </p:cBhvr>
                                    </p:animEffect>
                                    <p:set>
                                      <p:cBhvr>
                                        <p:cTn id="94" dur="1" fill="hold">
                                          <p:stCondLst>
                                            <p:cond delay="499"/>
                                          </p:stCondLst>
                                        </p:cTn>
                                        <p:tgtEl>
                                          <p:spTgt spid="6"/>
                                        </p:tgtEl>
                                        <p:attrNameLst>
                                          <p:attrName>style.visibility</p:attrName>
                                        </p:attrNameLst>
                                      </p:cBhvr>
                                      <p:to>
                                        <p:strVal val="hidden"/>
                                      </p:to>
                                    </p:set>
                                  </p:childTnLst>
                                </p:cTn>
                              </p:par>
                              <p:par>
                                <p:cTn id="95" presetID="22" presetClass="exit" presetSubtype="4" fill="hold" grpId="0" nodeType="withEffect">
                                  <p:stCondLst>
                                    <p:cond delay="0"/>
                                  </p:stCondLst>
                                  <p:childTnLst>
                                    <p:animEffect transition="out" filter="wipe(down)">
                                      <p:cBhvr>
                                        <p:cTn id="96" dur="500"/>
                                        <p:tgtEl>
                                          <p:spTgt spid="44"/>
                                        </p:tgtEl>
                                      </p:cBhvr>
                                    </p:animEffect>
                                    <p:set>
                                      <p:cBhvr>
                                        <p:cTn id="97" dur="1" fill="hold">
                                          <p:stCondLst>
                                            <p:cond delay="499"/>
                                          </p:stCondLst>
                                        </p:cTn>
                                        <p:tgtEl>
                                          <p:spTgt spid="44"/>
                                        </p:tgtEl>
                                        <p:attrNameLst>
                                          <p:attrName>style.visibility</p:attrName>
                                        </p:attrNameLst>
                                      </p:cBhvr>
                                      <p:to>
                                        <p:strVal val="hidden"/>
                                      </p:to>
                                    </p:set>
                                  </p:childTnLst>
                                </p:cTn>
                              </p:par>
                              <p:par>
                                <p:cTn id="98" presetID="22" presetClass="exit" presetSubtype="4" fill="hold" grpId="0" nodeType="withEffect">
                                  <p:stCondLst>
                                    <p:cond delay="0"/>
                                  </p:stCondLst>
                                  <p:childTnLst>
                                    <p:animEffect transition="out" filter="wipe(down)">
                                      <p:cBhvr>
                                        <p:cTn id="99" dur="500"/>
                                        <p:tgtEl>
                                          <p:spTgt spid="47"/>
                                        </p:tgtEl>
                                      </p:cBhvr>
                                    </p:animEffect>
                                    <p:set>
                                      <p:cBhvr>
                                        <p:cTn id="100" dur="1" fill="hold">
                                          <p:stCondLst>
                                            <p:cond delay="499"/>
                                          </p:stCondLst>
                                        </p:cTn>
                                        <p:tgtEl>
                                          <p:spTgt spid="47"/>
                                        </p:tgtEl>
                                        <p:attrNameLst>
                                          <p:attrName>style.visibility</p:attrName>
                                        </p:attrNameLst>
                                      </p:cBhvr>
                                      <p:to>
                                        <p:strVal val="hidden"/>
                                      </p:to>
                                    </p:set>
                                  </p:childTnLst>
                                </p:cTn>
                              </p:par>
                              <p:par>
                                <p:cTn id="101" presetID="22" presetClass="exit" presetSubtype="4" fill="hold" grpId="0" nodeType="withEffect">
                                  <p:stCondLst>
                                    <p:cond delay="0"/>
                                  </p:stCondLst>
                                  <p:childTnLst>
                                    <p:animEffect transition="out" filter="wipe(down)">
                                      <p:cBhvr>
                                        <p:cTn id="102" dur="500"/>
                                        <p:tgtEl>
                                          <p:spTgt spid="14"/>
                                        </p:tgtEl>
                                      </p:cBhvr>
                                    </p:animEffect>
                                    <p:set>
                                      <p:cBhvr>
                                        <p:cTn id="103" dur="1" fill="hold">
                                          <p:stCondLst>
                                            <p:cond delay="499"/>
                                          </p:stCondLst>
                                        </p:cTn>
                                        <p:tgtEl>
                                          <p:spTgt spid="14"/>
                                        </p:tgtEl>
                                        <p:attrNameLst>
                                          <p:attrName>style.visibility</p:attrName>
                                        </p:attrNameLst>
                                      </p:cBhvr>
                                      <p:to>
                                        <p:strVal val="hidden"/>
                                      </p:to>
                                    </p:set>
                                  </p:childTnLst>
                                </p:cTn>
                              </p:par>
                              <p:par>
                                <p:cTn id="104" presetID="22" presetClass="exit" presetSubtype="4" fill="hold" grpId="0" nodeType="withEffect">
                                  <p:stCondLst>
                                    <p:cond delay="0"/>
                                  </p:stCondLst>
                                  <p:childTnLst>
                                    <p:animEffect transition="out" filter="wipe(down)">
                                      <p:cBhvr>
                                        <p:cTn id="105" dur="500"/>
                                        <p:tgtEl>
                                          <p:spTgt spid="48"/>
                                        </p:tgtEl>
                                      </p:cBhvr>
                                    </p:animEffect>
                                    <p:set>
                                      <p:cBhvr>
                                        <p:cTn id="106" dur="1" fill="hold">
                                          <p:stCondLst>
                                            <p:cond delay="499"/>
                                          </p:stCondLst>
                                        </p:cTn>
                                        <p:tgtEl>
                                          <p:spTgt spid="48"/>
                                        </p:tgtEl>
                                        <p:attrNameLst>
                                          <p:attrName>style.visibility</p:attrName>
                                        </p:attrNameLst>
                                      </p:cBhvr>
                                      <p:to>
                                        <p:strVal val="hidden"/>
                                      </p:to>
                                    </p:set>
                                  </p:childTnLst>
                                </p:cTn>
                              </p:par>
                              <p:par>
                                <p:cTn id="107" presetID="22" presetClass="exit" presetSubtype="4" fill="hold" nodeType="withEffect">
                                  <p:stCondLst>
                                    <p:cond delay="0"/>
                                  </p:stCondLst>
                                  <p:childTnLst>
                                    <p:animEffect transition="out" filter="wipe(down)">
                                      <p:cBhvr>
                                        <p:cTn id="108" dur="500"/>
                                        <p:tgtEl>
                                          <p:spTgt spid="11"/>
                                        </p:tgtEl>
                                      </p:cBhvr>
                                    </p:animEffect>
                                    <p:set>
                                      <p:cBhvr>
                                        <p:cTn id="109" dur="1" fill="hold">
                                          <p:stCondLst>
                                            <p:cond delay="499"/>
                                          </p:stCondLst>
                                        </p:cTn>
                                        <p:tgtEl>
                                          <p:spTgt spid="11"/>
                                        </p:tgtEl>
                                        <p:attrNameLst>
                                          <p:attrName>style.visibility</p:attrName>
                                        </p:attrNameLst>
                                      </p:cBhvr>
                                      <p:to>
                                        <p:strVal val="hidden"/>
                                      </p:to>
                                    </p:set>
                                  </p:childTnLst>
                                </p:cTn>
                              </p:par>
                              <p:par>
                                <p:cTn id="110" presetID="22" presetClass="exit" presetSubtype="4" fill="hold" grpId="0" nodeType="withEffect">
                                  <p:stCondLst>
                                    <p:cond delay="0"/>
                                  </p:stCondLst>
                                  <p:childTnLst>
                                    <p:animEffect transition="out" filter="wipe(down)">
                                      <p:cBhvr>
                                        <p:cTn id="111" dur="500"/>
                                        <p:tgtEl>
                                          <p:spTgt spid="31"/>
                                        </p:tgtEl>
                                      </p:cBhvr>
                                    </p:animEffect>
                                    <p:set>
                                      <p:cBhvr>
                                        <p:cTn id="112" dur="1" fill="hold">
                                          <p:stCondLst>
                                            <p:cond delay="499"/>
                                          </p:stCondLst>
                                        </p:cTn>
                                        <p:tgtEl>
                                          <p:spTgt spid="31"/>
                                        </p:tgtEl>
                                        <p:attrNameLst>
                                          <p:attrName>style.visibility</p:attrName>
                                        </p:attrNameLst>
                                      </p:cBhvr>
                                      <p:to>
                                        <p:strVal val="hidden"/>
                                      </p:to>
                                    </p:set>
                                  </p:childTnLst>
                                </p:cTn>
                              </p:par>
                              <p:par>
                                <p:cTn id="113" presetID="22" presetClass="exit" presetSubtype="4" fill="hold" grpId="0" nodeType="withEffect">
                                  <p:stCondLst>
                                    <p:cond delay="0"/>
                                  </p:stCondLst>
                                  <p:childTnLst>
                                    <p:animEffect transition="out" filter="wipe(down)">
                                      <p:cBhvr>
                                        <p:cTn id="114" dur="500"/>
                                        <p:tgtEl>
                                          <p:spTgt spid="32"/>
                                        </p:tgtEl>
                                      </p:cBhvr>
                                    </p:animEffect>
                                    <p:set>
                                      <p:cBhvr>
                                        <p:cTn id="115" dur="1" fill="hold">
                                          <p:stCondLst>
                                            <p:cond delay="499"/>
                                          </p:stCondLst>
                                        </p:cTn>
                                        <p:tgtEl>
                                          <p:spTgt spid="32"/>
                                        </p:tgtEl>
                                        <p:attrNameLst>
                                          <p:attrName>style.visibility</p:attrName>
                                        </p:attrNameLst>
                                      </p:cBhvr>
                                      <p:to>
                                        <p:strVal val="hidden"/>
                                      </p:to>
                                    </p:set>
                                  </p:childTnLst>
                                </p:cTn>
                              </p:par>
                              <p:par>
                                <p:cTn id="116" presetID="22" presetClass="exit" presetSubtype="4" fill="hold" grpId="0" nodeType="withEffect">
                                  <p:stCondLst>
                                    <p:cond delay="0"/>
                                  </p:stCondLst>
                                  <p:childTnLst>
                                    <p:animEffect transition="out" filter="wipe(down)">
                                      <p:cBhvr>
                                        <p:cTn id="117" dur="500"/>
                                        <p:tgtEl>
                                          <p:spTgt spid="17"/>
                                        </p:tgtEl>
                                      </p:cBhvr>
                                    </p:animEffect>
                                    <p:set>
                                      <p:cBhvr>
                                        <p:cTn id="118" dur="1" fill="hold">
                                          <p:stCondLst>
                                            <p:cond delay="499"/>
                                          </p:stCondLst>
                                        </p:cTn>
                                        <p:tgtEl>
                                          <p:spTgt spid="17"/>
                                        </p:tgtEl>
                                        <p:attrNameLst>
                                          <p:attrName>style.visibility</p:attrName>
                                        </p:attrNameLst>
                                      </p:cBhvr>
                                      <p:to>
                                        <p:strVal val="hidden"/>
                                      </p:to>
                                    </p:set>
                                  </p:childTnLst>
                                </p:cTn>
                              </p:par>
                              <p:par>
                                <p:cTn id="119" presetID="22" presetClass="exit" presetSubtype="4" fill="hold" grpId="0" nodeType="withEffect">
                                  <p:stCondLst>
                                    <p:cond delay="0"/>
                                  </p:stCondLst>
                                  <p:childTnLst>
                                    <p:animEffect transition="out" filter="wipe(down)">
                                      <p:cBhvr>
                                        <p:cTn id="120" dur="500"/>
                                        <p:tgtEl>
                                          <p:spTgt spid="49"/>
                                        </p:tgtEl>
                                      </p:cBhvr>
                                    </p:animEffect>
                                    <p:set>
                                      <p:cBhvr>
                                        <p:cTn id="121" dur="1" fill="hold">
                                          <p:stCondLst>
                                            <p:cond delay="499"/>
                                          </p:stCondLst>
                                        </p:cTn>
                                        <p:tgtEl>
                                          <p:spTgt spid="49"/>
                                        </p:tgtEl>
                                        <p:attrNameLst>
                                          <p:attrName>style.visibility</p:attrName>
                                        </p:attrNameLst>
                                      </p:cBhvr>
                                      <p:to>
                                        <p:strVal val="hidden"/>
                                      </p:to>
                                    </p:set>
                                  </p:childTnLst>
                                </p:cTn>
                              </p:par>
                              <p:par>
                                <p:cTn id="122" presetID="22" presetClass="exit" presetSubtype="4" fill="hold" nodeType="withEffect">
                                  <p:stCondLst>
                                    <p:cond delay="0"/>
                                  </p:stCondLst>
                                  <p:childTnLst>
                                    <p:animEffect transition="out" filter="wipe(down)">
                                      <p:cBhvr>
                                        <p:cTn id="123" dur="500"/>
                                        <p:tgtEl>
                                          <p:spTgt spid="12"/>
                                        </p:tgtEl>
                                      </p:cBhvr>
                                    </p:animEffect>
                                    <p:set>
                                      <p:cBhvr>
                                        <p:cTn id="124" dur="1" fill="hold">
                                          <p:stCondLst>
                                            <p:cond delay="499"/>
                                          </p:stCondLst>
                                        </p:cTn>
                                        <p:tgtEl>
                                          <p:spTgt spid="12"/>
                                        </p:tgtEl>
                                        <p:attrNameLst>
                                          <p:attrName>style.visibility</p:attrName>
                                        </p:attrNameLst>
                                      </p:cBhvr>
                                      <p:to>
                                        <p:strVal val="hidden"/>
                                      </p:to>
                                    </p:set>
                                  </p:childTnLst>
                                </p:cTn>
                              </p:par>
                              <p:par>
                                <p:cTn id="125" presetID="22" presetClass="exit" presetSubtype="4" fill="hold" grpId="0" nodeType="withEffect">
                                  <p:stCondLst>
                                    <p:cond delay="0"/>
                                  </p:stCondLst>
                                  <p:childTnLst>
                                    <p:animEffect transition="out" filter="wipe(down)">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par>
                                <p:cTn id="128" presetID="22" presetClass="exit" presetSubtype="4" fill="hold" nodeType="withEffect">
                                  <p:stCondLst>
                                    <p:cond delay="0"/>
                                  </p:stCondLst>
                                  <p:childTnLst>
                                    <p:animEffect transition="out" filter="wipe(down)">
                                      <p:cBhvr>
                                        <p:cTn id="129" dur="500"/>
                                        <p:tgtEl>
                                          <p:spTgt spid="30"/>
                                        </p:tgtEl>
                                      </p:cBhvr>
                                    </p:animEffect>
                                    <p:set>
                                      <p:cBhvr>
                                        <p:cTn id="130" dur="1" fill="hold">
                                          <p:stCondLst>
                                            <p:cond delay="499"/>
                                          </p:stCondLst>
                                        </p:cTn>
                                        <p:tgtEl>
                                          <p:spTgt spid="30"/>
                                        </p:tgtEl>
                                        <p:attrNameLst>
                                          <p:attrName>style.visibility</p:attrName>
                                        </p:attrNameLst>
                                      </p:cBhvr>
                                      <p:to>
                                        <p:strVal val="hidden"/>
                                      </p:to>
                                    </p:set>
                                  </p:childTnLst>
                                </p:cTn>
                              </p:par>
                              <p:par>
                                <p:cTn id="131" presetID="22" presetClass="exit" presetSubtype="4" fill="hold" grpId="0" nodeType="withEffect">
                                  <p:stCondLst>
                                    <p:cond delay="0"/>
                                  </p:stCondLst>
                                  <p:childTnLst>
                                    <p:animEffect transition="out" filter="wipe(down)">
                                      <p:cBhvr>
                                        <p:cTn id="132" dur="500"/>
                                        <p:tgtEl>
                                          <p:spTgt spid="34"/>
                                        </p:tgtEl>
                                      </p:cBhvr>
                                    </p:animEffect>
                                    <p:set>
                                      <p:cBhvr>
                                        <p:cTn id="133" dur="1" fill="hold">
                                          <p:stCondLst>
                                            <p:cond delay="499"/>
                                          </p:stCondLst>
                                        </p:cTn>
                                        <p:tgtEl>
                                          <p:spTgt spid="34"/>
                                        </p:tgtEl>
                                        <p:attrNameLst>
                                          <p:attrName>style.visibility</p:attrName>
                                        </p:attrNameLst>
                                      </p:cBhvr>
                                      <p:to>
                                        <p:strVal val="hidden"/>
                                      </p:to>
                                    </p:set>
                                  </p:childTnLst>
                                </p:cTn>
                              </p:par>
                              <p:par>
                                <p:cTn id="134" presetID="22" presetClass="exit" presetSubtype="4" fill="hold" grpId="0" nodeType="withEffect">
                                  <p:stCondLst>
                                    <p:cond delay="0"/>
                                  </p:stCondLst>
                                  <p:childTnLst>
                                    <p:animEffect transition="out" filter="wipe(down)">
                                      <p:cBhvr>
                                        <p:cTn id="135" dur="500"/>
                                        <p:tgtEl>
                                          <p:spTgt spid="33"/>
                                        </p:tgtEl>
                                      </p:cBhvr>
                                    </p:animEffect>
                                    <p:set>
                                      <p:cBhvr>
                                        <p:cTn id="136" dur="1" fill="hold">
                                          <p:stCondLst>
                                            <p:cond delay="499"/>
                                          </p:stCondLst>
                                        </p:cTn>
                                        <p:tgtEl>
                                          <p:spTgt spid="33"/>
                                        </p:tgtEl>
                                        <p:attrNameLst>
                                          <p:attrName>style.visibility</p:attrName>
                                        </p:attrNameLst>
                                      </p:cBhvr>
                                      <p:to>
                                        <p:strVal val="hidden"/>
                                      </p:to>
                                    </p:set>
                                  </p:childTnLst>
                                </p:cTn>
                              </p:par>
                              <p:par>
                                <p:cTn id="137" presetID="22" presetClass="exit" presetSubtype="4" fill="hold" grpId="0" nodeType="withEffect">
                                  <p:stCondLst>
                                    <p:cond delay="0"/>
                                  </p:stCondLst>
                                  <p:childTnLst>
                                    <p:animEffect transition="out" filter="wipe(down)">
                                      <p:cBhvr>
                                        <p:cTn id="138" dur="500"/>
                                        <p:tgtEl>
                                          <p:spTgt spid="18"/>
                                        </p:tgtEl>
                                      </p:cBhvr>
                                    </p:animEffect>
                                    <p:set>
                                      <p:cBhvr>
                                        <p:cTn id="139" dur="1" fill="hold">
                                          <p:stCondLst>
                                            <p:cond delay="499"/>
                                          </p:stCondLst>
                                        </p:cTn>
                                        <p:tgtEl>
                                          <p:spTgt spid="18"/>
                                        </p:tgtEl>
                                        <p:attrNameLst>
                                          <p:attrName>style.visibility</p:attrName>
                                        </p:attrNameLst>
                                      </p:cBhvr>
                                      <p:to>
                                        <p:strVal val="hidden"/>
                                      </p:to>
                                    </p:set>
                                  </p:childTnLst>
                                </p:cTn>
                              </p:par>
                              <p:par>
                                <p:cTn id="140" presetID="22" presetClass="exit" presetSubtype="4" fill="hold" grpId="0" nodeType="withEffect">
                                  <p:stCondLst>
                                    <p:cond delay="0"/>
                                  </p:stCondLst>
                                  <p:childTnLst>
                                    <p:animEffect transition="out" filter="wipe(down)">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22" presetClass="exit" presetSubtype="4" fill="hold" nodeType="withEffect">
                                  <p:stCondLst>
                                    <p:cond delay="0"/>
                                  </p:stCondLst>
                                  <p:childTnLst>
                                    <p:animEffect transition="out" filter="wipe(down)">
                                      <p:cBhvr>
                                        <p:cTn id="144" dur="500"/>
                                        <p:tgtEl>
                                          <p:spTgt spid="13"/>
                                        </p:tgtEl>
                                      </p:cBhvr>
                                    </p:animEffect>
                                    <p:set>
                                      <p:cBhvr>
                                        <p:cTn id="145" dur="1" fill="hold">
                                          <p:stCondLst>
                                            <p:cond delay="499"/>
                                          </p:stCondLst>
                                        </p:cTn>
                                        <p:tgtEl>
                                          <p:spTgt spid="13"/>
                                        </p:tgtEl>
                                        <p:attrNameLst>
                                          <p:attrName>style.visibility</p:attrName>
                                        </p:attrNameLst>
                                      </p:cBhvr>
                                      <p:to>
                                        <p:strVal val="hidden"/>
                                      </p:to>
                                    </p:set>
                                  </p:childTnLst>
                                </p:cTn>
                              </p:par>
                              <p:par>
                                <p:cTn id="146" presetID="22" presetClass="exit" presetSubtype="4" fill="hold" grpId="0" nodeType="withEffect">
                                  <p:stCondLst>
                                    <p:cond delay="0"/>
                                  </p:stCondLst>
                                  <p:childTnLst>
                                    <p:animEffect transition="out" filter="wipe(down)">
                                      <p:cBhvr>
                                        <p:cTn id="147" dur="500"/>
                                        <p:tgtEl>
                                          <p:spTgt spid="19"/>
                                        </p:tgtEl>
                                      </p:cBhvr>
                                    </p:animEffect>
                                    <p:set>
                                      <p:cBhvr>
                                        <p:cTn id="148" dur="1" fill="hold">
                                          <p:stCondLst>
                                            <p:cond delay="499"/>
                                          </p:stCondLst>
                                        </p:cTn>
                                        <p:tgtEl>
                                          <p:spTgt spid="19"/>
                                        </p:tgtEl>
                                        <p:attrNameLst>
                                          <p:attrName>style.visibility</p:attrName>
                                        </p:attrNameLst>
                                      </p:cBhvr>
                                      <p:to>
                                        <p:strVal val="hidden"/>
                                      </p:to>
                                    </p:set>
                                  </p:childTnLst>
                                </p:cTn>
                              </p:par>
                              <p:par>
                                <p:cTn id="149" presetID="22" presetClass="exit" presetSubtype="4" fill="hold" grpId="0" nodeType="withEffect">
                                  <p:stCondLst>
                                    <p:cond delay="0"/>
                                  </p:stCondLst>
                                  <p:childTnLst>
                                    <p:animEffect transition="out" filter="wipe(down)">
                                      <p:cBhvr>
                                        <p:cTn id="150" dur="500"/>
                                        <p:tgtEl>
                                          <p:spTgt spid="51"/>
                                        </p:tgtEl>
                                      </p:cBhvr>
                                    </p:animEffect>
                                    <p:set>
                                      <p:cBhvr>
                                        <p:cTn id="151" dur="1" fill="hold">
                                          <p:stCondLst>
                                            <p:cond delay="499"/>
                                          </p:stCondLst>
                                        </p:cTn>
                                        <p:tgtEl>
                                          <p:spTgt spid="51"/>
                                        </p:tgtEl>
                                        <p:attrNameLst>
                                          <p:attrName>style.visibility</p:attrName>
                                        </p:attrNameLst>
                                      </p:cBhvr>
                                      <p:to>
                                        <p:strVal val="hidden"/>
                                      </p:to>
                                    </p:set>
                                  </p:childTnLst>
                                </p:cTn>
                              </p:par>
                              <p:par>
                                <p:cTn id="152" presetID="22" presetClass="exit" presetSubtype="4" fill="hold" grpId="0" nodeType="withEffect">
                                  <p:stCondLst>
                                    <p:cond delay="0"/>
                                  </p:stCondLst>
                                  <p:childTnLst>
                                    <p:animEffect transition="out" filter="wipe(down)">
                                      <p:cBhvr>
                                        <p:cTn id="153" dur="500"/>
                                        <p:tgtEl>
                                          <p:spTgt spid="16"/>
                                        </p:tgtEl>
                                      </p:cBhvr>
                                    </p:animEffect>
                                    <p:set>
                                      <p:cBhvr>
                                        <p:cTn id="154" dur="1" fill="hold">
                                          <p:stCondLst>
                                            <p:cond delay="499"/>
                                          </p:stCondLst>
                                        </p:cTn>
                                        <p:tgtEl>
                                          <p:spTgt spid="16"/>
                                        </p:tgtEl>
                                        <p:attrNameLst>
                                          <p:attrName>style.visibility</p:attrName>
                                        </p:attrNameLst>
                                      </p:cBhvr>
                                      <p:to>
                                        <p:strVal val="hidden"/>
                                      </p:to>
                                    </p:set>
                                  </p:childTnLst>
                                </p:cTn>
                              </p:par>
                              <p:par>
                                <p:cTn id="155" presetID="22" presetClass="exit" presetSubtype="4" fill="hold" grpId="0" nodeType="withEffect">
                                  <p:stCondLst>
                                    <p:cond delay="0"/>
                                  </p:stCondLst>
                                  <p:childTnLst>
                                    <p:animEffect transition="out" filter="wipe(down)">
                                      <p:cBhvr>
                                        <p:cTn id="156" dur="500"/>
                                        <p:tgtEl>
                                          <p:spTgt spid="46"/>
                                        </p:tgtEl>
                                      </p:cBhvr>
                                    </p:animEffect>
                                    <p:set>
                                      <p:cBhvr>
                                        <p:cTn id="157"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31" grpId="0" animBg="1"/>
      <p:bldP spid="32" grpId="0" animBg="1"/>
      <p:bldP spid="33" grpId="0" animBg="1"/>
      <p:bldP spid="34" grpId="0" animBg="1"/>
      <p:bldP spid="44" grpId="0"/>
      <p:bldP spid="47" grpId="0"/>
      <p:bldP spid="48" grpId="0"/>
      <p:bldP spid="49" grpId="0"/>
      <p:bldP spid="50" grpId="0"/>
      <p:bldP spid="51" grpId="0"/>
      <p:bldP spid="20" grpId="0"/>
      <p:bldP spid="20" grpId="1"/>
      <p:bldP spid="60" grpId="0"/>
      <p:bldP spid="60" grpId="1"/>
      <p:bldP spid="84" grpId="0"/>
      <p:bldP spid="84" grpId="1"/>
      <p:bldP spid="114" grpId="0"/>
      <p:bldP spid="114" grpId="1"/>
      <p:bldP spid="115" grpId="0"/>
      <p:bldP spid="115" grpId="1"/>
      <p:bldP spid="4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Architecture</a:t>
            </a:r>
          </a:p>
        </p:txBody>
      </p:sp>
      <p:grpSp>
        <p:nvGrpSpPr>
          <p:cNvPr id="3" name="组合 2">
            <a:extLst>
              <a:ext uri="{FF2B5EF4-FFF2-40B4-BE49-F238E27FC236}">
                <a16:creationId xmlns="" xmlns:a16="http://schemas.microsoft.com/office/drawing/2014/main" id="{76033EFB-6A97-46E5-92E2-74E82D14E42D}"/>
              </a:ext>
            </a:extLst>
          </p:cNvPr>
          <p:cNvGrpSpPr/>
          <p:nvPr/>
        </p:nvGrpSpPr>
        <p:grpSpPr>
          <a:xfrm>
            <a:off x="4342505" y="1511272"/>
            <a:ext cx="4712731" cy="1408252"/>
            <a:chOff x="4332981" y="1530322"/>
            <a:chExt cx="4712730" cy="1408252"/>
          </a:xfrm>
        </p:grpSpPr>
        <p:pic>
          <p:nvPicPr>
            <p:cNvPr id="29" name="Picture 21" descr="15800">
              <a:extLst>
                <a:ext uri="{FF2B5EF4-FFF2-40B4-BE49-F238E27FC236}">
                  <a16:creationId xmlns="" xmlns:a16="http://schemas.microsoft.com/office/drawing/2014/main" id="{6BEAAED9-80E9-4787-8A41-1B347369E389}"/>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11" descr="IOSfirewall">
              <a:extLst>
                <a:ext uri="{FF2B5EF4-FFF2-40B4-BE49-F238E27FC236}">
                  <a16:creationId xmlns="" xmlns:a16="http://schemas.microsoft.com/office/drawing/2014/main" id="{8D70FE5A-AD8D-4EA6-A4ED-37BF061F2F2F}"/>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 name="文本框 35">
              <a:extLst>
                <a:ext uri="{FF2B5EF4-FFF2-40B4-BE49-F238E27FC236}">
                  <a16:creationId xmlns="" xmlns:a16="http://schemas.microsoft.com/office/drawing/2014/main" id="{7AC37020-3F67-4409-A146-4BB5F32D42AE}"/>
                </a:ext>
              </a:extLst>
            </p:cNvPr>
            <p:cNvSpPr txBox="1"/>
            <p:nvPr/>
          </p:nvSpPr>
          <p:spPr>
            <a:xfrm>
              <a:off x="4332981" y="1566013"/>
              <a:ext cx="2417383" cy="461665"/>
            </a:xfrm>
            <a:prstGeom prst="rect">
              <a:avLst/>
            </a:prstGeom>
            <a:noFill/>
          </p:spPr>
          <p:txBody>
            <a:bodyPr wrap="square" rtlCol="0">
              <a:spAutoFit/>
            </a:bodyPr>
            <a:lstStyle/>
            <a:p>
              <a:r>
                <a:rPr lang="en-US" altLang="zh-CN" sz="2400" dirty="0" err="1">
                  <a:solidFill>
                    <a:srgbClr val="008CCF"/>
                  </a:solidFill>
                </a:rPr>
                <a:t>NAT</a:t>
              </a:r>
              <a:r>
                <a:rPr lang="en-US" altLang="zh-CN" sz="2400" baseline="-25000" dirty="0" err="1">
                  <a:solidFill>
                    <a:srgbClr val="008CCF"/>
                  </a:solidFill>
                </a:rPr>
                <a:t>FlowCloak</a:t>
              </a:r>
              <a:endParaRPr lang="zh-CN" altLang="en-US" sz="2400" baseline="-25000" dirty="0">
                <a:solidFill>
                  <a:srgbClr val="008CCF"/>
                </a:solidFill>
              </a:endParaRPr>
            </a:p>
          </p:txBody>
        </p:sp>
        <p:sp>
          <p:nvSpPr>
            <p:cNvPr id="37" name="文本框 36">
              <a:extLst>
                <a:ext uri="{FF2B5EF4-FFF2-40B4-BE49-F238E27FC236}">
                  <a16:creationId xmlns="" xmlns:a16="http://schemas.microsoft.com/office/drawing/2014/main" id="{3FD57C67-F11E-4DA2-97C1-62055F552316}"/>
                </a:ext>
              </a:extLst>
            </p:cNvPr>
            <p:cNvSpPr txBox="1"/>
            <p:nvPr/>
          </p:nvSpPr>
          <p:spPr>
            <a:xfrm>
              <a:off x="6926838" y="1530322"/>
              <a:ext cx="2118873" cy="461665"/>
            </a:xfrm>
            <a:prstGeom prst="rect">
              <a:avLst/>
            </a:prstGeom>
            <a:noFill/>
          </p:spPr>
          <p:txBody>
            <a:bodyPr wrap="square" rtlCol="0">
              <a:spAutoFit/>
            </a:bodyPr>
            <a:lstStyle/>
            <a:p>
              <a:r>
                <a:rPr lang="en-US" altLang="zh-CN" sz="2400" dirty="0" err="1">
                  <a:solidFill>
                    <a:srgbClr val="008CCF"/>
                  </a:solidFill>
                </a:rPr>
                <a:t>LF</a:t>
              </a:r>
              <a:r>
                <a:rPr lang="en-US" altLang="zh-CN" sz="2400" baseline="-25000" dirty="0" err="1">
                  <a:solidFill>
                    <a:srgbClr val="008CCF"/>
                  </a:solidFill>
                </a:rPr>
                <a:t>FlowCloak</a:t>
              </a:r>
              <a:endParaRPr lang="zh-CN" altLang="en-US" sz="2400" baseline="-25000" dirty="0">
                <a:solidFill>
                  <a:srgbClr val="008CCF"/>
                </a:solidFill>
              </a:endParaRPr>
            </a:p>
          </p:txBody>
        </p:sp>
        <p:cxnSp>
          <p:nvCxnSpPr>
            <p:cNvPr id="59" name="直接箭头连接符 58">
              <a:extLst>
                <a:ext uri="{FF2B5EF4-FFF2-40B4-BE49-F238E27FC236}">
                  <a16:creationId xmlns="" xmlns:a16="http://schemas.microsoft.com/office/drawing/2014/main" id="{7E09AA3B-CAEA-4633-AC20-9D97545F9D21}"/>
                </a:ext>
              </a:extLst>
            </p:cNvPr>
            <p:cNvCxnSpPr>
              <a:cxnSpLocks/>
            </p:cNvCxnSpPr>
            <p:nvPr/>
          </p:nvCxnSpPr>
          <p:spPr>
            <a:xfrm flipH="1" flipV="1">
              <a:off x="6017421" y="2510999"/>
              <a:ext cx="1178265" cy="5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3189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04167E-6 3.33333E-6 L 0.29518 3.33333E-6 " pathEditMode="relative" rAng="0" ptsTypes="AA">
                                      <p:cBhvr>
                                        <p:cTn id="6" dur="1000" fill="hold"/>
                                        <p:tgtEl>
                                          <p:spTgt spid="3"/>
                                        </p:tgtEl>
                                        <p:attrNameLst>
                                          <p:attrName>ppt_x</p:attrName>
                                          <p:attrName>ppt_y</p:attrName>
                                        </p:attrNameLst>
                                      </p:cBhvr>
                                      <p:rCtr x="14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Middlebox</a:t>
            </a:r>
          </a:p>
        </p:txBody>
      </p:sp>
      <p:pic>
        <p:nvPicPr>
          <p:cNvPr id="21" name="图片 20">
            <a:extLst>
              <a:ext uri="{FF2B5EF4-FFF2-40B4-BE49-F238E27FC236}">
                <a16:creationId xmlns="" xmlns:a16="http://schemas.microsoft.com/office/drawing/2014/main" id="{F1CAC0D0-B575-4B4E-93EC-11A0A29C8C85}"/>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11005" y="1841398"/>
            <a:ext cx="7588640" cy="3975304"/>
          </a:xfrm>
          <a:prstGeom prst="rect">
            <a:avLst/>
          </a:prstGeom>
        </p:spPr>
      </p:pic>
      <p:sp>
        <p:nvSpPr>
          <p:cNvPr id="22" name="文本框 21">
            <a:extLst>
              <a:ext uri="{FF2B5EF4-FFF2-40B4-BE49-F238E27FC236}">
                <a16:creationId xmlns="" xmlns:a16="http://schemas.microsoft.com/office/drawing/2014/main" id="{CF72A9DA-C49C-4991-9FCC-470032DD00A4}"/>
              </a:ext>
            </a:extLst>
          </p:cNvPr>
          <p:cNvSpPr txBox="1"/>
          <p:nvPr/>
        </p:nvSpPr>
        <p:spPr>
          <a:xfrm>
            <a:off x="2486025" y="6096000"/>
            <a:ext cx="4743451" cy="400110"/>
          </a:xfrm>
          <a:prstGeom prst="rect">
            <a:avLst/>
          </a:prstGeom>
          <a:noFill/>
        </p:spPr>
        <p:txBody>
          <a:bodyPr wrap="square" rtlCol="0">
            <a:spAutoFit/>
          </a:bodyPr>
          <a:lstStyle/>
          <a:p>
            <a:r>
              <a:rPr lang="en-US" altLang="zh-CN" sz="2000" dirty="0">
                <a:solidFill>
                  <a:srgbClr val="366658"/>
                </a:solidFill>
              </a:rPr>
              <a:t>Packet Processing Logic on FC Middleboxes</a:t>
            </a:r>
            <a:endParaRPr lang="zh-CN" altLang="en-US" sz="2000" dirty="0">
              <a:solidFill>
                <a:srgbClr val="366658"/>
              </a:solidFill>
            </a:endParaRPr>
          </a:p>
        </p:txBody>
      </p:sp>
      <p:pic>
        <p:nvPicPr>
          <p:cNvPr id="5" name="Picture 21" descr="15800">
            <a:extLst>
              <a:ext uri="{FF2B5EF4-FFF2-40B4-BE49-F238E27FC236}">
                <a16:creationId xmlns="" xmlns:a16="http://schemas.microsoft.com/office/drawing/2014/main" id="{6BEAAED9-80E9-4787-8A41-1B347369E389}"/>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793481" y="2009872"/>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1" descr="IOSfirewall">
            <a:extLst>
              <a:ext uri="{FF2B5EF4-FFF2-40B4-BE49-F238E27FC236}">
                <a16:creationId xmlns="" xmlns:a16="http://schemas.microsoft.com/office/drawing/2014/main" id="{8D70FE5A-AD8D-4EA6-A4ED-37BF061F2F2F}"/>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1028512" y="1940070"/>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文本框 35">
            <a:extLst>
              <a:ext uri="{FF2B5EF4-FFF2-40B4-BE49-F238E27FC236}">
                <a16:creationId xmlns="" xmlns:a16="http://schemas.microsoft.com/office/drawing/2014/main" id="{7AC37020-3F67-4409-A146-4BB5F32D42AE}"/>
              </a:ext>
            </a:extLst>
          </p:cNvPr>
          <p:cNvSpPr txBox="1"/>
          <p:nvPr/>
        </p:nvSpPr>
        <p:spPr>
          <a:xfrm>
            <a:off x="7941038" y="1548201"/>
            <a:ext cx="2417383" cy="461665"/>
          </a:xfrm>
          <a:prstGeom prst="rect">
            <a:avLst/>
          </a:prstGeom>
          <a:noFill/>
        </p:spPr>
        <p:txBody>
          <a:bodyPr wrap="square" rtlCol="0">
            <a:spAutoFit/>
          </a:bodyPr>
          <a:lstStyle/>
          <a:p>
            <a:r>
              <a:rPr lang="en-US" altLang="zh-CN" sz="2400" dirty="0" err="1">
                <a:solidFill>
                  <a:srgbClr val="008CCF"/>
                </a:solidFill>
              </a:rPr>
              <a:t>NAT</a:t>
            </a:r>
            <a:r>
              <a:rPr lang="en-US" altLang="zh-CN" sz="2400" baseline="-25000" dirty="0" err="1">
                <a:solidFill>
                  <a:srgbClr val="008CCF"/>
                </a:solidFill>
              </a:rPr>
              <a:t>FlowCloak</a:t>
            </a:r>
            <a:endParaRPr lang="zh-CN" altLang="en-US" sz="2400" baseline="-25000" dirty="0">
              <a:solidFill>
                <a:srgbClr val="008CCF"/>
              </a:solidFill>
            </a:endParaRPr>
          </a:p>
        </p:txBody>
      </p:sp>
      <p:cxnSp>
        <p:nvCxnSpPr>
          <p:cNvPr id="8" name="直接箭头连接符 7">
            <a:extLst>
              <a:ext uri="{FF2B5EF4-FFF2-40B4-BE49-F238E27FC236}">
                <a16:creationId xmlns="" xmlns:a16="http://schemas.microsoft.com/office/drawing/2014/main" id="{7E09AA3B-CAEA-4633-AC20-9D97545F9D21}"/>
              </a:ext>
            </a:extLst>
          </p:cNvPr>
          <p:cNvCxnSpPr>
            <a:cxnSpLocks/>
          </p:cNvCxnSpPr>
          <p:nvPr/>
        </p:nvCxnSpPr>
        <p:spPr>
          <a:xfrm flipH="1" flipV="1">
            <a:off x="9625478" y="2493184"/>
            <a:ext cx="1178265" cy="5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36">
            <a:extLst>
              <a:ext uri="{FF2B5EF4-FFF2-40B4-BE49-F238E27FC236}">
                <a16:creationId xmlns="" xmlns:a16="http://schemas.microsoft.com/office/drawing/2014/main" id="{3FD57C67-F11E-4DA2-97C1-62055F552316}"/>
              </a:ext>
            </a:extLst>
          </p:cNvPr>
          <p:cNvSpPr txBox="1"/>
          <p:nvPr/>
        </p:nvSpPr>
        <p:spPr>
          <a:xfrm>
            <a:off x="10534896" y="1512508"/>
            <a:ext cx="2118873" cy="461665"/>
          </a:xfrm>
          <a:prstGeom prst="rect">
            <a:avLst/>
          </a:prstGeom>
          <a:noFill/>
        </p:spPr>
        <p:txBody>
          <a:bodyPr wrap="square" rtlCol="0">
            <a:spAutoFit/>
          </a:bodyPr>
          <a:lstStyle/>
          <a:p>
            <a:r>
              <a:rPr lang="en-US" altLang="zh-CN" sz="2400" dirty="0" err="1">
                <a:solidFill>
                  <a:srgbClr val="008CCF"/>
                </a:solidFill>
              </a:rPr>
              <a:t>LF</a:t>
            </a:r>
            <a:r>
              <a:rPr lang="en-US" altLang="zh-CN" sz="2400" baseline="-25000" dirty="0" err="1">
                <a:solidFill>
                  <a:srgbClr val="008CCF"/>
                </a:solidFill>
              </a:rPr>
              <a:t>FlowCloak</a:t>
            </a:r>
            <a:endParaRPr lang="zh-CN" altLang="en-US" sz="2400" baseline="-25000" dirty="0">
              <a:solidFill>
                <a:srgbClr val="008CCF"/>
              </a:solidFill>
            </a:endParaRPr>
          </a:p>
        </p:txBody>
      </p:sp>
    </p:spTree>
    <p:extLst>
      <p:ext uri="{BB962C8B-B14F-4D97-AF65-F5344CB8AC3E}">
        <p14:creationId xmlns="" xmlns:p14="http://schemas.microsoft.com/office/powerpoint/2010/main" val="375715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Middlebox</a:t>
            </a:r>
          </a:p>
        </p:txBody>
      </p:sp>
      <p:pic>
        <p:nvPicPr>
          <p:cNvPr id="21" name="图片 20">
            <a:extLst>
              <a:ext uri="{FF2B5EF4-FFF2-40B4-BE49-F238E27FC236}">
                <a16:creationId xmlns="" xmlns:a16="http://schemas.microsoft.com/office/drawing/2014/main" id="{F1CAC0D0-B575-4B4E-93EC-11A0A29C8C85}"/>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11005" y="1841398"/>
            <a:ext cx="7588640" cy="3975304"/>
          </a:xfrm>
          <a:prstGeom prst="rect">
            <a:avLst/>
          </a:prstGeom>
        </p:spPr>
      </p:pic>
      <p:sp>
        <p:nvSpPr>
          <p:cNvPr id="22" name="文本框 21">
            <a:extLst>
              <a:ext uri="{FF2B5EF4-FFF2-40B4-BE49-F238E27FC236}">
                <a16:creationId xmlns="" xmlns:a16="http://schemas.microsoft.com/office/drawing/2014/main" id="{CF72A9DA-C49C-4991-9FCC-470032DD00A4}"/>
              </a:ext>
            </a:extLst>
          </p:cNvPr>
          <p:cNvSpPr txBox="1"/>
          <p:nvPr/>
        </p:nvSpPr>
        <p:spPr>
          <a:xfrm>
            <a:off x="2486025" y="6096000"/>
            <a:ext cx="4743451" cy="400110"/>
          </a:xfrm>
          <a:prstGeom prst="rect">
            <a:avLst/>
          </a:prstGeom>
          <a:noFill/>
        </p:spPr>
        <p:txBody>
          <a:bodyPr wrap="square" rtlCol="0">
            <a:spAutoFit/>
          </a:bodyPr>
          <a:lstStyle/>
          <a:p>
            <a:r>
              <a:rPr lang="en-US" altLang="zh-CN" sz="2000" dirty="0">
                <a:solidFill>
                  <a:srgbClr val="366658"/>
                </a:solidFill>
              </a:rPr>
              <a:t>Packet Processing Logic on FC Middleboxes</a:t>
            </a:r>
            <a:endParaRPr lang="zh-CN" altLang="en-US" sz="2000" dirty="0">
              <a:solidFill>
                <a:srgbClr val="366658"/>
              </a:solidFill>
            </a:endParaRPr>
          </a:p>
        </p:txBody>
      </p:sp>
      <p:graphicFrame>
        <p:nvGraphicFramePr>
          <p:cNvPr id="10" name="表格 9">
            <a:extLst>
              <a:ext uri="{FF2B5EF4-FFF2-40B4-BE49-F238E27FC236}">
                <a16:creationId xmlns="" xmlns:a16="http://schemas.microsoft.com/office/drawing/2014/main" id="{B412F22C-C58E-42E3-9C7A-3DEAC40FAAC4}"/>
              </a:ext>
            </a:extLst>
          </p:cNvPr>
          <p:cNvGraphicFramePr>
            <a:graphicFrameLocks noGrp="1"/>
          </p:cNvGraphicFramePr>
          <p:nvPr>
            <p:extLst>
              <p:ext uri="{D42A27DB-BD31-4B8C-83A1-F6EECF244321}">
                <p14:modId xmlns="" xmlns:p14="http://schemas.microsoft.com/office/powerpoint/2010/main" val="2218159787"/>
              </p:ext>
            </p:extLst>
          </p:nvPr>
        </p:nvGraphicFramePr>
        <p:xfrm>
          <a:off x="8219111" y="3615235"/>
          <a:ext cx="3977640" cy="3291840"/>
        </p:xfrm>
        <a:graphic>
          <a:graphicData uri="http://schemas.openxmlformats.org/drawingml/2006/table">
            <a:tbl>
              <a:tblPr firstRow="1" bandRow="1">
                <a:tableStyleId>{69CF1AB2-1976-4502-BF36-3FF5EA218861}</a:tableStyleId>
              </a:tblPr>
              <a:tblGrid>
                <a:gridCol w="3977640">
                  <a:extLst>
                    <a:ext uri="{9D8B030D-6E8A-4147-A177-3AD203B41FA5}">
                      <a16:colId xmlns="" xmlns:a16="http://schemas.microsoft.com/office/drawing/2014/main" val="3484665085"/>
                    </a:ext>
                  </a:extLst>
                </a:gridCol>
              </a:tblGrid>
              <a:tr h="0">
                <a:tc>
                  <a:txBody>
                    <a:bodyPr/>
                    <a:lstStyle/>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TAGVERIFICATION(P)</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if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isexist</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(P.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dtag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dtagmap</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then</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 Hash(Sample(P. Header))</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if(</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P.Header.ptag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return TRUE</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return FALSE</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TAGVERIFICATION ends</a:t>
                      </a:r>
                      <a:endParaRPr lang="zh-CN" altLang="en-US" sz="2000" b="0" dirty="0">
                        <a:latin typeface="Times New Roman" panose="02020603050405020304" pitchFamily="18" charset="0"/>
                        <a:ea typeface="Gungsuh" panose="02030600000101010101" pitchFamily="18" charset="-127"/>
                        <a:cs typeface="Times New Roman" panose="02020603050405020304" pitchFamily="18" charset="0"/>
                      </a:endParaRPr>
                    </a:p>
                  </a:txBody>
                  <a:tcPr/>
                </a:tc>
                <a:extLst>
                  <a:ext uri="{0D108BD9-81ED-4DB2-BD59-A6C34878D82A}">
                    <a16:rowId xmlns="" xmlns:a16="http://schemas.microsoft.com/office/drawing/2014/main" val="1298264842"/>
                  </a:ext>
                </a:extLst>
              </a:tr>
            </a:tbl>
          </a:graphicData>
        </a:graphic>
      </p:graphicFrame>
      <p:pic>
        <p:nvPicPr>
          <p:cNvPr id="16" name="Picture 21" descr="15800">
            <a:extLst>
              <a:ext uri="{FF2B5EF4-FFF2-40B4-BE49-F238E27FC236}">
                <a16:creationId xmlns="" xmlns:a16="http://schemas.microsoft.com/office/drawing/2014/main" id="{9B9FF76A-3B6B-4CF8-8C18-D9B1BD63398F}"/>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793481" y="2009872"/>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1" descr="IOSfirewall">
            <a:extLst>
              <a:ext uri="{FF2B5EF4-FFF2-40B4-BE49-F238E27FC236}">
                <a16:creationId xmlns="" xmlns:a16="http://schemas.microsoft.com/office/drawing/2014/main" id="{44854E9B-FA3C-4CF8-B5B5-1326B0293666}"/>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1028512" y="1940070"/>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文本框 35">
            <a:extLst>
              <a:ext uri="{FF2B5EF4-FFF2-40B4-BE49-F238E27FC236}">
                <a16:creationId xmlns="" xmlns:a16="http://schemas.microsoft.com/office/drawing/2014/main" id="{B9E02481-642B-4F4B-80AB-A7B183302DFA}"/>
              </a:ext>
            </a:extLst>
          </p:cNvPr>
          <p:cNvSpPr txBox="1"/>
          <p:nvPr/>
        </p:nvSpPr>
        <p:spPr>
          <a:xfrm>
            <a:off x="7941038" y="1548201"/>
            <a:ext cx="2417383" cy="461665"/>
          </a:xfrm>
          <a:prstGeom prst="rect">
            <a:avLst/>
          </a:prstGeom>
          <a:noFill/>
        </p:spPr>
        <p:txBody>
          <a:bodyPr wrap="square" rtlCol="0">
            <a:spAutoFit/>
          </a:bodyPr>
          <a:lstStyle/>
          <a:p>
            <a:r>
              <a:rPr lang="en-US" altLang="zh-CN" sz="2400" dirty="0" err="1">
                <a:solidFill>
                  <a:srgbClr val="008CCF"/>
                </a:solidFill>
              </a:rPr>
              <a:t>NAT</a:t>
            </a:r>
            <a:r>
              <a:rPr lang="en-US" altLang="zh-CN" sz="2400" baseline="-25000" dirty="0" err="1">
                <a:solidFill>
                  <a:srgbClr val="008CCF"/>
                </a:solidFill>
              </a:rPr>
              <a:t>FlowCloak</a:t>
            </a:r>
            <a:endParaRPr lang="zh-CN" altLang="en-US" sz="2400" baseline="-25000" dirty="0">
              <a:solidFill>
                <a:srgbClr val="008CCF"/>
              </a:solidFill>
            </a:endParaRPr>
          </a:p>
        </p:txBody>
      </p:sp>
      <p:cxnSp>
        <p:nvCxnSpPr>
          <p:cNvPr id="19" name="直接箭头连接符 18">
            <a:extLst>
              <a:ext uri="{FF2B5EF4-FFF2-40B4-BE49-F238E27FC236}">
                <a16:creationId xmlns="" xmlns:a16="http://schemas.microsoft.com/office/drawing/2014/main" id="{26A78E4F-7793-4E5B-9564-3DAB4923764F}"/>
              </a:ext>
            </a:extLst>
          </p:cNvPr>
          <p:cNvCxnSpPr>
            <a:cxnSpLocks/>
          </p:cNvCxnSpPr>
          <p:nvPr/>
        </p:nvCxnSpPr>
        <p:spPr>
          <a:xfrm flipH="1" flipV="1">
            <a:off x="9625478" y="2493184"/>
            <a:ext cx="1178265" cy="5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36">
            <a:extLst>
              <a:ext uri="{FF2B5EF4-FFF2-40B4-BE49-F238E27FC236}">
                <a16:creationId xmlns="" xmlns:a16="http://schemas.microsoft.com/office/drawing/2014/main" id="{72734E98-A3D2-418D-A57C-96F248E5DCBB}"/>
              </a:ext>
            </a:extLst>
          </p:cNvPr>
          <p:cNvSpPr txBox="1"/>
          <p:nvPr/>
        </p:nvSpPr>
        <p:spPr>
          <a:xfrm>
            <a:off x="10534896" y="1512508"/>
            <a:ext cx="2118873" cy="461665"/>
          </a:xfrm>
          <a:prstGeom prst="rect">
            <a:avLst/>
          </a:prstGeom>
          <a:noFill/>
        </p:spPr>
        <p:txBody>
          <a:bodyPr wrap="square" rtlCol="0">
            <a:spAutoFit/>
          </a:bodyPr>
          <a:lstStyle/>
          <a:p>
            <a:r>
              <a:rPr lang="en-US" altLang="zh-CN" sz="2400" dirty="0" err="1">
                <a:solidFill>
                  <a:srgbClr val="008CCF"/>
                </a:solidFill>
              </a:rPr>
              <a:t>LF</a:t>
            </a:r>
            <a:r>
              <a:rPr lang="en-US" altLang="zh-CN" sz="2400" baseline="-25000" dirty="0" err="1">
                <a:solidFill>
                  <a:srgbClr val="008CCF"/>
                </a:solidFill>
              </a:rPr>
              <a:t>FlowCloak</a:t>
            </a:r>
            <a:endParaRPr lang="zh-CN" altLang="en-US" sz="2400" baseline="-25000" dirty="0">
              <a:solidFill>
                <a:srgbClr val="008CCF"/>
              </a:solidFill>
            </a:endParaRPr>
          </a:p>
        </p:txBody>
      </p:sp>
      <p:sp>
        <p:nvSpPr>
          <p:cNvPr id="11" name="矩形 10">
            <a:extLst>
              <a:ext uri="{FF2B5EF4-FFF2-40B4-BE49-F238E27FC236}">
                <a16:creationId xmlns="" xmlns:a16="http://schemas.microsoft.com/office/drawing/2014/main" id="{6808EE69-F2D5-4BB3-AE30-0F1FDACFE0C6}"/>
              </a:ext>
            </a:extLst>
          </p:cNvPr>
          <p:cNvSpPr/>
          <p:nvPr/>
        </p:nvSpPr>
        <p:spPr>
          <a:xfrm>
            <a:off x="8219403" y="4210290"/>
            <a:ext cx="3939740" cy="4000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75FBE7FB-626E-4B29-B288-9E769B7B3128}"/>
              </a:ext>
            </a:extLst>
          </p:cNvPr>
          <p:cNvSpPr/>
          <p:nvPr/>
        </p:nvSpPr>
        <p:spPr>
          <a:xfrm>
            <a:off x="8219403" y="5106214"/>
            <a:ext cx="3939740" cy="4000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42468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22" presetClass="exit" presetSubtype="4" fill="hold" grpId="1" nodeType="withEffect">
                                  <p:stCondLst>
                                    <p:cond delay="0"/>
                                  </p:stCondLst>
                                  <p:childTnLst>
                                    <p:animEffect transition="out" filter="wipe(down)">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22" presetClass="exit" presetSubtype="4" fill="hold" grpId="1" nodeType="withEffect">
                                  <p:stCondLst>
                                    <p:cond delay="0"/>
                                  </p:stCondLst>
                                  <p:childTnLst>
                                    <p:animEffect transition="out" filter="wipe(down)">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 xmlns:a16="http://schemas.microsoft.com/office/drawing/2014/main" id="{F1CAC0D0-B575-4B4E-93EC-11A0A29C8C85}"/>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11005" y="1841398"/>
            <a:ext cx="7588640" cy="3975304"/>
          </a:xfrm>
          <a:prstGeom prst="rect">
            <a:avLst/>
          </a:prstGeom>
        </p:spPr>
      </p:pic>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Middlebox</a:t>
            </a:r>
          </a:p>
        </p:txBody>
      </p:sp>
      <p:sp>
        <p:nvSpPr>
          <p:cNvPr id="22" name="文本框 21">
            <a:extLst>
              <a:ext uri="{FF2B5EF4-FFF2-40B4-BE49-F238E27FC236}">
                <a16:creationId xmlns="" xmlns:a16="http://schemas.microsoft.com/office/drawing/2014/main" id="{CF72A9DA-C49C-4991-9FCC-470032DD00A4}"/>
              </a:ext>
            </a:extLst>
          </p:cNvPr>
          <p:cNvSpPr txBox="1"/>
          <p:nvPr/>
        </p:nvSpPr>
        <p:spPr>
          <a:xfrm>
            <a:off x="2486025" y="6096000"/>
            <a:ext cx="4743451" cy="400110"/>
          </a:xfrm>
          <a:prstGeom prst="rect">
            <a:avLst/>
          </a:prstGeom>
          <a:noFill/>
        </p:spPr>
        <p:txBody>
          <a:bodyPr wrap="square" rtlCol="0">
            <a:spAutoFit/>
          </a:bodyPr>
          <a:lstStyle/>
          <a:p>
            <a:r>
              <a:rPr lang="en-US" altLang="zh-CN" sz="2000" dirty="0">
                <a:solidFill>
                  <a:srgbClr val="366658"/>
                </a:solidFill>
              </a:rPr>
              <a:t>Packet Processing Logic on FC Middleboxes</a:t>
            </a:r>
            <a:endParaRPr lang="zh-CN" altLang="en-US" sz="2000" dirty="0">
              <a:solidFill>
                <a:srgbClr val="366658"/>
              </a:solidFill>
            </a:endParaRPr>
          </a:p>
        </p:txBody>
      </p:sp>
      <p:graphicFrame>
        <p:nvGraphicFramePr>
          <p:cNvPr id="11" name="表格 10">
            <a:extLst>
              <a:ext uri="{FF2B5EF4-FFF2-40B4-BE49-F238E27FC236}">
                <a16:creationId xmlns="" xmlns:a16="http://schemas.microsoft.com/office/drawing/2014/main" id="{7CB37DFC-895B-4668-ADED-798AA94EF73B}"/>
              </a:ext>
            </a:extLst>
          </p:cNvPr>
          <p:cNvGraphicFramePr>
            <a:graphicFrameLocks noGrp="1"/>
          </p:cNvGraphicFramePr>
          <p:nvPr>
            <p:extLst>
              <p:ext uri="{D42A27DB-BD31-4B8C-83A1-F6EECF244321}">
                <p14:modId xmlns="" xmlns:p14="http://schemas.microsoft.com/office/powerpoint/2010/main" val="2627013050"/>
              </p:ext>
            </p:extLst>
          </p:nvPr>
        </p:nvGraphicFramePr>
        <p:xfrm>
          <a:off x="8250227" y="1793634"/>
          <a:ext cx="3939740" cy="5120640"/>
        </p:xfrm>
        <a:graphic>
          <a:graphicData uri="http://schemas.openxmlformats.org/drawingml/2006/table">
            <a:tbl>
              <a:tblPr firstRow="1" bandRow="1">
                <a:tableStyleId>{69CF1AB2-1976-4502-BF36-3FF5EA218861}</a:tableStyleId>
              </a:tblPr>
              <a:tblGrid>
                <a:gridCol w="3939740">
                  <a:extLst>
                    <a:ext uri="{9D8B030D-6E8A-4147-A177-3AD203B41FA5}">
                      <a16:colId xmlns="" xmlns:a16="http://schemas.microsoft.com/office/drawing/2014/main" val="3484665085"/>
                    </a:ext>
                  </a:extLst>
                </a:gridCol>
              </a:tblGrid>
              <a:tr h="4843632">
                <a:tc>
                  <a:txBody>
                    <a:bodyPr/>
                    <a:lstStyle/>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TAGGENERATION(P)</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if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next_dev</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(P) == DEV.MIDDLEBOX then</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dtag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flowtags</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(P, self.ID, Controller)</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writedtag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(P,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dtag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 Hash(Sample(P. Header))</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writeptag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(P,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else</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 Map(Sample(P. Header))</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TAGGENERATION ends</a:t>
                      </a:r>
                      <a:endParaRPr lang="zh-CN" altLang="en-US" sz="2000" b="0" dirty="0">
                        <a:latin typeface="Times New Roman" panose="02020603050405020304" pitchFamily="18" charset="0"/>
                        <a:ea typeface="Gungsuh" panose="02030600000101010101" pitchFamily="18" charset="-127"/>
                        <a:cs typeface="Times New Roman" panose="02020603050405020304" pitchFamily="18" charset="0"/>
                      </a:endParaRPr>
                    </a:p>
                  </a:txBody>
                  <a:tcPr/>
                </a:tc>
                <a:extLst>
                  <a:ext uri="{0D108BD9-81ED-4DB2-BD59-A6C34878D82A}">
                    <a16:rowId xmlns="" xmlns:a16="http://schemas.microsoft.com/office/drawing/2014/main" val="1298264842"/>
                  </a:ext>
                </a:extLst>
              </a:tr>
            </a:tbl>
          </a:graphicData>
        </a:graphic>
      </p:graphicFrame>
      <p:sp>
        <p:nvSpPr>
          <p:cNvPr id="3" name="矩形 2">
            <a:extLst>
              <a:ext uri="{FF2B5EF4-FFF2-40B4-BE49-F238E27FC236}">
                <a16:creationId xmlns="" xmlns:a16="http://schemas.microsoft.com/office/drawing/2014/main" id="{5DC9DA5F-9030-4683-B663-52A9ACCE43A9}"/>
              </a:ext>
            </a:extLst>
          </p:cNvPr>
          <p:cNvSpPr/>
          <p:nvPr/>
        </p:nvSpPr>
        <p:spPr>
          <a:xfrm>
            <a:off x="5638801" y="3810000"/>
            <a:ext cx="933451" cy="3238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 xmlns:a16="http://schemas.microsoft.com/office/drawing/2014/main" id="{4FBB3832-0DDB-4649-A785-91DAF4032919}"/>
              </a:ext>
            </a:extLst>
          </p:cNvPr>
          <p:cNvSpPr/>
          <p:nvPr/>
        </p:nvSpPr>
        <p:spPr>
          <a:xfrm>
            <a:off x="7007585" y="3810000"/>
            <a:ext cx="933451" cy="3238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 xmlns:a16="http://schemas.microsoft.com/office/drawing/2014/main" id="{43E3DD1B-4EAD-4982-9E59-7C85D932DD36}"/>
              </a:ext>
            </a:extLst>
          </p:cNvPr>
          <p:cNvSpPr/>
          <p:nvPr/>
        </p:nvSpPr>
        <p:spPr>
          <a:xfrm>
            <a:off x="8250227" y="4663072"/>
            <a:ext cx="3939740" cy="4000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 xmlns:a16="http://schemas.microsoft.com/office/drawing/2014/main" id="{F4015BD7-7B03-4BE1-9024-758F632E3097}"/>
              </a:ext>
            </a:extLst>
          </p:cNvPr>
          <p:cNvSpPr/>
          <p:nvPr/>
        </p:nvSpPr>
        <p:spPr>
          <a:xfrm>
            <a:off x="8250227" y="6011910"/>
            <a:ext cx="3939740" cy="4000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50106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1" nodeType="clickEffect">
                                  <p:stCondLst>
                                    <p:cond delay="0"/>
                                  </p:stCondLst>
                                  <p:childTnLst>
                                    <p:animEffect transition="out" filter="wipe(down)">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22" presetClass="exit" presetSubtype="4" fill="hold" grpId="1" nodeType="withEffect">
                                  <p:stCondLst>
                                    <p:cond delay="0"/>
                                  </p:stCondLst>
                                  <p:childTnLst>
                                    <p:animEffect transition="out" filter="wipe(down)">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22" presetClass="exit" presetSubtype="4" fill="hold" grpId="0" nodeType="withEffect">
                                  <p:stCondLst>
                                    <p:cond delay="0"/>
                                  </p:stCondLst>
                                  <p:childTnLst>
                                    <p:animEffect transition="out" filter="wipe(down)">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26"/>
                                        </p:tgtEl>
                                      </p:cBhvr>
                                    </p:animEffect>
                                    <p:set>
                                      <p:cBhvr>
                                        <p:cTn id="34" dur="1" fill="hold">
                                          <p:stCondLst>
                                            <p:cond delay="499"/>
                                          </p:stCondLst>
                                        </p:cTn>
                                        <p:tgtEl>
                                          <p:spTgt spid="26"/>
                                        </p:tgtEl>
                                        <p:attrNameLst>
                                          <p:attrName>style.visibility</p:attrName>
                                        </p:attrNameLst>
                                      </p:cBhvr>
                                      <p:to>
                                        <p:strVal val="hidden"/>
                                      </p:to>
                                    </p:set>
                                  </p:childTnLst>
                                </p:cTn>
                              </p:par>
                              <p:par>
                                <p:cTn id="35" presetID="22" presetClass="exit" presetSubtype="4" fill="hold" grpId="1" nodeType="withEffect">
                                  <p:stCondLst>
                                    <p:cond delay="0"/>
                                  </p:stCondLst>
                                  <p:childTnLst>
                                    <p:animEffect transition="out" filter="wipe(down)">
                                      <p:cBhvr>
                                        <p:cTn id="36" dur="500"/>
                                        <p:tgtEl>
                                          <p:spTgt spid="27"/>
                                        </p:tgtEl>
                                      </p:cBhvr>
                                    </p:animEffect>
                                    <p:set>
                                      <p:cBhvr>
                                        <p:cTn id="3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animBg="1"/>
      <p:bldP spid="3" grpId="1" animBg="1"/>
      <p:bldP spid="25" grpId="0" animBg="1"/>
      <p:bldP spid="25" grpId="1" animBg="1"/>
      <p:bldP spid="26" grpId="0" animBg="1"/>
      <p:bldP spid="26" grpId="1" animBg="1"/>
      <p:bldP spid="27" grpId="0" animBg="1"/>
      <p:bldP spid="27"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sp>
        <p:nvSpPr>
          <p:cNvPr id="4" name="文本框 3">
            <a:extLst>
              <a:ext uri="{FF2B5EF4-FFF2-40B4-BE49-F238E27FC236}">
                <a16:creationId xmlns="" xmlns:a16="http://schemas.microsoft.com/office/drawing/2014/main" id="{D766AC4D-E904-42D5-9BB6-81624DE80E9C}"/>
              </a:ext>
            </a:extLst>
          </p:cNvPr>
          <p:cNvSpPr txBox="1"/>
          <p:nvPr/>
        </p:nvSpPr>
        <p:spPr>
          <a:xfrm>
            <a:off x="647700" y="2343157"/>
            <a:ext cx="5105400" cy="1384995"/>
          </a:xfrm>
          <a:prstGeom prst="rect">
            <a:avLst/>
          </a:prstGeom>
          <a:noFill/>
        </p:spPr>
        <p:txBody>
          <a:bodyPr wrap="square" rtlCol="0">
            <a:spAutoFit/>
          </a:bodyPr>
          <a:lstStyle/>
          <a:p>
            <a:r>
              <a:rPr lang="en-US" altLang="zh-CN" sz="2800" dirty="0">
                <a:solidFill>
                  <a:srgbClr val="366658"/>
                </a:solidFill>
              </a:rPr>
              <a:t>No cryptography computation: Simulating the hashing function using only match-forward rules</a:t>
            </a:r>
            <a:endParaRPr lang="zh-CN" altLang="en-US" sz="2800" dirty="0">
              <a:solidFill>
                <a:srgbClr val="366658"/>
              </a:solidFill>
            </a:endParaRPr>
          </a:p>
        </p:txBody>
      </p:sp>
      <p:sp>
        <p:nvSpPr>
          <p:cNvPr id="5" name="文本框 4">
            <a:extLst>
              <a:ext uri="{FF2B5EF4-FFF2-40B4-BE49-F238E27FC236}">
                <a16:creationId xmlns="" xmlns:a16="http://schemas.microsoft.com/office/drawing/2014/main" id="{E1C91136-2855-4348-8B61-EE862315ADA0}"/>
              </a:ext>
            </a:extLst>
          </p:cNvPr>
          <p:cNvSpPr txBox="1"/>
          <p:nvPr/>
        </p:nvSpPr>
        <p:spPr>
          <a:xfrm>
            <a:off x="7620005" y="4874395"/>
            <a:ext cx="2409825" cy="1200329"/>
          </a:xfrm>
          <a:prstGeom prst="rect">
            <a:avLst/>
          </a:prstGeom>
          <a:noFill/>
        </p:spPr>
        <p:txBody>
          <a:bodyPr wrap="square" rtlCol="0">
            <a:spAutoFit/>
          </a:bodyPr>
          <a:lstStyle/>
          <a:p>
            <a:r>
              <a:rPr lang="en-US" altLang="zh-CN" sz="2400" dirty="0">
                <a:solidFill>
                  <a:srgbClr val="366658"/>
                </a:solidFill>
              </a:rPr>
              <a:t>Hash(b)=~b:</a:t>
            </a:r>
          </a:p>
          <a:p>
            <a:r>
              <a:rPr lang="en-US" altLang="zh-CN" sz="2400" dirty="0">
                <a:solidFill>
                  <a:srgbClr val="366658"/>
                </a:solidFill>
              </a:rPr>
              <a:t>Hash(0)=1</a:t>
            </a:r>
          </a:p>
          <a:p>
            <a:r>
              <a:rPr lang="en-US" altLang="zh-CN" sz="2400" dirty="0">
                <a:solidFill>
                  <a:srgbClr val="366658"/>
                </a:solidFill>
              </a:rPr>
              <a:t>Hash(1)=0</a:t>
            </a:r>
          </a:p>
        </p:txBody>
      </p:sp>
      <p:graphicFrame>
        <p:nvGraphicFramePr>
          <p:cNvPr id="9" name="表格 8">
            <a:extLst>
              <a:ext uri="{FF2B5EF4-FFF2-40B4-BE49-F238E27FC236}">
                <a16:creationId xmlns="" xmlns:a16="http://schemas.microsoft.com/office/drawing/2014/main" id="{BD6CE6E3-3339-4B7A-AF3B-3026C304534C}"/>
              </a:ext>
            </a:extLst>
          </p:cNvPr>
          <p:cNvGraphicFramePr>
            <a:graphicFrameLocks noGrp="1"/>
          </p:cNvGraphicFramePr>
          <p:nvPr>
            <p:extLst>
              <p:ext uri="{D42A27DB-BD31-4B8C-83A1-F6EECF244321}">
                <p14:modId xmlns="" xmlns:p14="http://schemas.microsoft.com/office/powerpoint/2010/main" val="4204973954"/>
              </p:ext>
            </p:extLst>
          </p:nvPr>
        </p:nvGraphicFramePr>
        <p:xfrm>
          <a:off x="6096003" y="2343154"/>
          <a:ext cx="5553076" cy="2192655"/>
        </p:xfrm>
        <a:graphic>
          <a:graphicData uri="http://schemas.openxmlformats.org/drawingml/2006/table">
            <a:tbl>
              <a:tblPr firstRow="1" bandRow="1">
                <a:tableStyleId>{5C22544A-7EE6-4342-B048-85BDC9FD1C3A}</a:tableStyleId>
              </a:tblPr>
              <a:tblGrid>
                <a:gridCol w="3926521">
                  <a:extLst>
                    <a:ext uri="{9D8B030D-6E8A-4147-A177-3AD203B41FA5}">
                      <a16:colId xmlns="" xmlns:a16="http://schemas.microsoft.com/office/drawing/2014/main" val="850730148"/>
                    </a:ext>
                  </a:extLst>
                </a:gridCol>
                <a:gridCol w="1626555">
                  <a:extLst>
                    <a:ext uri="{9D8B030D-6E8A-4147-A177-3AD203B41FA5}">
                      <a16:colId xmlns="" xmlns:a16="http://schemas.microsoft.com/office/drawing/2014/main" val="2325560389"/>
                    </a:ext>
                  </a:extLst>
                </a:gridCol>
              </a:tblGrid>
              <a:tr h="517525">
                <a:tc gridSpan="2">
                  <a:txBody>
                    <a:bodyPr/>
                    <a:lstStyle/>
                    <a:p>
                      <a:r>
                        <a:rPr lang="en-US" altLang="zh-CN" sz="2400" b="0" dirty="0"/>
                        <a:t>Egress Switch Rules</a:t>
                      </a:r>
                      <a:endParaRPr lang="zh-CN" altLang="en-US" sz="2400" b="0" dirty="0"/>
                    </a:p>
                  </a:txBody>
                  <a:tcPr/>
                </a:tc>
                <a:tc hMerge="1">
                  <a:txBody>
                    <a:bodyPr/>
                    <a:lstStyle/>
                    <a:p>
                      <a:endParaRPr lang="zh-CN" altLang="en-US" dirty="0"/>
                    </a:p>
                  </a:txBody>
                  <a:tcPr/>
                </a:tc>
                <a:extLst>
                  <a:ext uri="{0D108BD9-81ED-4DB2-BD59-A6C34878D82A}">
                    <a16:rowId xmlns="" xmlns:a16="http://schemas.microsoft.com/office/drawing/2014/main" val="2960265394"/>
                  </a:ext>
                </a:extLst>
              </a:tr>
              <a:tr h="517525">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 xmlns:a16="http://schemas.microsoft.com/office/drawing/2014/main" val="3562596065"/>
                  </a:ext>
                </a:extLst>
              </a:tr>
              <a:tr h="517525">
                <a:tc>
                  <a:txBody>
                    <a:bodyPr/>
                    <a:lstStyle/>
                    <a:p>
                      <a:r>
                        <a:rPr lang="en-US" altLang="zh-CN" dirty="0" err="1"/>
                        <a:t>P.SampleDomain</a:t>
                      </a:r>
                      <a:r>
                        <a:rPr lang="en-US" altLang="zh-CN" dirty="0"/>
                        <a:t>=0 &amp;&amp; </a:t>
                      </a:r>
                      <a:r>
                        <a:rPr lang="en-US" altLang="zh-CN" dirty="0" err="1"/>
                        <a:t>P.Header.ptag</a:t>
                      </a:r>
                      <a:r>
                        <a:rPr lang="en-US" altLang="zh-CN" dirty="0"/>
                        <a:t>=1</a:t>
                      </a:r>
                      <a:endParaRPr lang="zh-CN" altLang="en-US" dirty="0"/>
                    </a:p>
                  </a:txBody>
                  <a:tcPr/>
                </a:tc>
                <a:tc>
                  <a:txBody>
                    <a:bodyPr/>
                    <a:lstStyle/>
                    <a:p>
                      <a:r>
                        <a:rPr lang="en-US" altLang="zh-CN" dirty="0"/>
                        <a:t>forward</a:t>
                      </a:r>
                      <a:endParaRPr lang="zh-CN" altLang="en-US" dirty="0"/>
                    </a:p>
                  </a:txBody>
                  <a:tcPr/>
                </a:tc>
                <a:extLst>
                  <a:ext uri="{0D108BD9-81ED-4DB2-BD59-A6C34878D82A}">
                    <a16:rowId xmlns="" xmlns:a16="http://schemas.microsoft.com/office/drawing/2014/main" val="3608204316"/>
                  </a:ext>
                </a:extLst>
              </a:tr>
              <a:tr h="5175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err="1"/>
                        <a:t>P.SampleDomain</a:t>
                      </a:r>
                      <a:r>
                        <a:rPr lang="en-US" altLang="zh-CN" dirty="0"/>
                        <a:t>=1 &amp;&amp; </a:t>
                      </a:r>
                      <a:r>
                        <a:rPr lang="en-US" altLang="zh-CN" dirty="0" err="1"/>
                        <a:t>P.Header.ptag</a:t>
                      </a:r>
                      <a:r>
                        <a:rPr lang="en-US" altLang="zh-CN" dirty="0"/>
                        <a:t>=0</a:t>
                      </a:r>
                      <a:endParaRPr lang="zh-CN" altLang="en-US" dirty="0"/>
                    </a:p>
                    <a:p>
                      <a:endParaRPr lang="zh-CN" altLang="en-US" dirty="0"/>
                    </a:p>
                  </a:txBody>
                  <a:tcPr/>
                </a:tc>
                <a:tc>
                  <a:txBody>
                    <a:bodyPr/>
                    <a:lstStyle/>
                    <a:p>
                      <a:r>
                        <a:rPr lang="en-US" altLang="zh-CN" dirty="0"/>
                        <a:t>forward</a:t>
                      </a:r>
                      <a:endParaRPr lang="zh-CN" altLang="en-US" dirty="0"/>
                    </a:p>
                  </a:txBody>
                  <a:tcPr/>
                </a:tc>
                <a:extLst>
                  <a:ext uri="{0D108BD9-81ED-4DB2-BD59-A6C34878D82A}">
                    <a16:rowId xmlns="" xmlns:a16="http://schemas.microsoft.com/office/drawing/2014/main" val="2227684464"/>
                  </a:ext>
                </a:extLst>
              </a:tr>
            </a:tbl>
          </a:graphicData>
        </a:graphic>
      </p:graphicFrame>
    </p:spTree>
    <p:extLst>
      <p:ext uri="{BB962C8B-B14F-4D97-AF65-F5344CB8AC3E}">
        <p14:creationId xmlns="" xmlns:p14="http://schemas.microsoft.com/office/powerpoint/2010/main" val="6809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sp>
        <p:nvSpPr>
          <p:cNvPr id="5" name="文本框 4">
            <a:extLst>
              <a:ext uri="{FF2B5EF4-FFF2-40B4-BE49-F238E27FC236}">
                <a16:creationId xmlns="" xmlns:a16="http://schemas.microsoft.com/office/drawing/2014/main" id="{E1C91136-2855-4348-8B61-EE862315ADA0}"/>
              </a:ext>
            </a:extLst>
          </p:cNvPr>
          <p:cNvSpPr txBox="1"/>
          <p:nvPr/>
        </p:nvSpPr>
        <p:spPr>
          <a:xfrm>
            <a:off x="7620005" y="4874395"/>
            <a:ext cx="2409825" cy="1200329"/>
          </a:xfrm>
          <a:prstGeom prst="rect">
            <a:avLst/>
          </a:prstGeom>
          <a:noFill/>
        </p:spPr>
        <p:txBody>
          <a:bodyPr wrap="square" rtlCol="0">
            <a:spAutoFit/>
          </a:bodyPr>
          <a:lstStyle/>
          <a:p>
            <a:r>
              <a:rPr lang="en-US" altLang="zh-CN" sz="2400" dirty="0">
                <a:solidFill>
                  <a:srgbClr val="366658"/>
                </a:solidFill>
              </a:rPr>
              <a:t>Hash(b)=~b:</a:t>
            </a:r>
          </a:p>
          <a:p>
            <a:r>
              <a:rPr lang="en-US" altLang="zh-CN" sz="2400" dirty="0">
                <a:solidFill>
                  <a:srgbClr val="366658"/>
                </a:solidFill>
              </a:rPr>
              <a:t>Hash(0)=1</a:t>
            </a:r>
          </a:p>
          <a:p>
            <a:r>
              <a:rPr lang="en-US" altLang="zh-CN" sz="2400" dirty="0">
                <a:solidFill>
                  <a:srgbClr val="366658"/>
                </a:solidFill>
              </a:rPr>
              <a:t>Hash(1)=0</a:t>
            </a:r>
          </a:p>
        </p:txBody>
      </p:sp>
      <p:graphicFrame>
        <p:nvGraphicFramePr>
          <p:cNvPr id="9" name="表格 8">
            <a:extLst>
              <a:ext uri="{FF2B5EF4-FFF2-40B4-BE49-F238E27FC236}">
                <a16:creationId xmlns="" xmlns:a16="http://schemas.microsoft.com/office/drawing/2014/main" id="{BD6CE6E3-3339-4B7A-AF3B-3026C304534C}"/>
              </a:ext>
            </a:extLst>
          </p:cNvPr>
          <p:cNvGraphicFramePr>
            <a:graphicFrameLocks noGrp="1"/>
          </p:cNvGraphicFramePr>
          <p:nvPr>
            <p:extLst>
              <p:ext uri="{D42A27DB-BD31-4B8C-83A1-F6EECF244321}">
                <p14:modId xmlns="" xmlns:p14="http://schemas.microsoft.com/office/powerpoint/2010/main" val="495871469"/>
              </p:ext>
            </p:extLst>
          </p:nvPr>
        </p:nvGraphicFramePr>
        <p:xfrm>
          <a:off x="6096003" y="2343154"/>
          <a:ext cx="5553076" cy="2192655"/>
        </p:xfrm>
        <a:graphic>
          <a:graphicData uri="http://schemas.openxmlformats.org/drawingml/2006/table">
            <a:tbl>
              <a:tblPr firstRow="1" bandRow="1">
                <a:tableStyleId>{5C22544A-7EE6-4342-B048-85BDC9FD1C3A}</a:tableStyleId>
              </a:tblPr>
              <a:tblGrid>
                <a:gridCol w="3926521">
                  <a:extLst>
                    <a:ext uri="{9D8B030D-6E8A-4147-A177-3AD203B41FA5}">
                      <a16:colId xmlns="" xmlns:a16="http://schemas.microsoft.com/office/drawing/2014/main" val="850730148"/>
                    </a:ext>
                  </a:extLst>
                </a:gridCol>
                <a:gridCol w="1626555">
                  <a:extLst>
                    <a:ext uri="{9D8B030D-6E8A-4147-A177-3AD203B41FA5}">
                      <a16:colId xmlns="" xmlns:a16="http://schemas.microsoft.com/office/drawing/2014/main" val="2325560389"/>
                    </a:ext>
                  </a:extLst>
                </a:gridCol>
              </a:tblGrid>
              <a:tr h="517525">
                <a:tc gridSpan="2">
                  <a:txBody>
                    <a:bodyPr/>
                    <a:lstStyle/>
                    <a:p>
                      <a:r>
                        <a:rPr lang="en-US" altLang="zh-CN" sz="2400" b="0" dirty="0"/>
                        <a:t>Egress Switch Rules</a:t>
                      </a:r>
                      <a:endParaRPr lang="zh-CN" altLang="en-US" sz="2400" b="0" dirty="0"/>
                    </a:p>
                  </a:txBody>
                  <a:tcPr/>
                </a:tc>
                <a:tc hMerge="1">
                  <a:txBody>
                    <a:bodyPr/>
                    <a:lstStyle/>
                    <a:p>
                      <a:endParaRPr lang="zh-CN" altLang="en-US" dirty="0"/>
                    </a:p>
                  </a:txBody>
                  <a:tcPr/>
                </a:tc>
                <a:extLst>
                  <a:ext uri="{0D108BD9-81ED-4DB2-BD59-A6C34878D82A}">
                    <a16:rowId xmlns="" xmlns:a16="http://schemas.microsoft.com/office/drawing/2014/main" val="2960265394"/>
                  </a:ext>
                </a:extLst>
              </a:tr>
              <a:tr h="517525">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 xmlns:a16="http://schemas.microsoft.com/office/drawing/2014/main" val="3562596065"/>
                  </a:ext>
                </a:extLst>
              </a:tr>
              <a:tr h="517525">
                <a:tc>
                  <a:txBody>
                    <a:bodyPr/>
                    <a:lstStyle/>
                    <a:p>
                      <a:r>
                        <a:rPr lang="en-US" altLang="zh-CN" dirty="0" err="1"/>
                        <a:t>P.SampleDomain</a:t>
                      </a:r>
                      <a:r>
                        <a:rPr lang="en-US" altLang="zh-CN" dirty="0"/>
                        <a:t>=0 &amp;&amp; </a:t>
                      </a:r>
                      <a:r>
                        <a:rPr lang="en-US" altLang="zh-CN" dirty="0" err="1"/>
                        <a:t>P.Header.ptag</a:t>
                      </a:r>
                      <a:r>
                        <a:rPr lang="en-US" altLang="zh-CN" dirty="0"/>
                        <a:t>=1</a:t>
                      </a:r>
                      <a:endParaRPr lang="zh-CN" altLang="en-US" dirty="0"/>
                    </a:p>
                  </a:txBody>
                  <a:tcPr/>
                </a:tc>
                <a:tc>
                  <a:txBody>
                    <a:bodyPr/>
                    <a:lstStyle/>
                    <a:p>
                      <a:r>
                        <a:rPr lang="en-US" altLang="zh-CN" dirty="0"/>
                        <a:t>forward</a:t>
                      </a:r>
                      <a:endParaRPr lang="zh-CN" altLang="en-US" dirty="0"/>
                    </a:p>
                  </a:txBody>
                  <a:tcPr/>
                </a:tc>
                <a:extLst>
                  <a:ext uri="{0D108BD9-81ED-4DB2-BD59-A6C34878D82A}">
                    <a16:rowId xmlns="" xmlns:a16="http://schemas.microsoft.com/office/drawing/2014/main" val="3608204316"/>
                  </a:ext>
                </a:extLst>
              </a:tr>
              <a:tr h="5175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err="1"/>
                        <a:t>P.SampleDomain</a:t>
                      </a:r>
                      <a:r>
                        <a:rPr lang="en-US" altLang="zh-CN" dirty="0"/>
                        <a:t>=1 &amp;&amp; </a:t>
                      </a:r>
                      <a:r>
                        <a:rPr lang="en-US" altLang="zh-CN" dirty="0" err="1"/>
                        <a:t>P.Header.ptag</a:t>
                      </a:r>
                      <a:r>
                        <a:rPr lang="en-US" altLang="zh-CN" dirty="0"/>
                        <a:t>=0</a:t>
                      </a:r>
                      <a:endParaRPr lang="zh-CN" altLang="en-US" dirty="0"/>
                    </a:p>
                    <a:p>
                      <a:endParaRPr lang="zh-CN" altLang="en-US" dirty="0"/>
                    </a:p>
                  </a:txBody>
                  <a:tcPr/>
                </a:tc>
                <a:tc>
                  <a:txBody>
                    <a:bodyPr/>
                    <a:lstStyle/>
                    <a:p>
                      <a:r>
                        <a:rPr lang="en-US" altLang="zh-CN" dirty="0"/>
                        <a:t>forward</a:t>
                      </a:r>
                      <a:endParaRPr lang="zh-CN" altLang="en-US" dirty="0"/>
                    </a:p>
                  </a:txBody>
                  <a:tcPr/>
                </a:tc>
                <a:extLst>
                  <a:ext uri="{0D108BD9-81ED-4DB2-BD59-A6C34878D82A}">
                    <a16:rowId xmlns="" xmlns:a16="http://schemas.microsoft.com/office/drawing/2014/main" val="2227684464"/>
                  </a:ext>
                </a:extLst>
              </a:tr>
            </a:tbl>
          </a:graphicData>
        </a:graphic>
      </p:graphicFrame>
      <p:sp>
        <p:nvSpPr>
          <p:cNvPr id="6" name="文本框 5">
            <a:extLst>
              <a:ext uri="{FF2B5EF4-FFF2-40B4-BE49-F238E27FC236}">
                <a16:creationId xmlns="" xmlns:a16="http://schemas.microsoft.com/office/drawing/2014/main" id="{6AF70472-91CE-400A-A289-F27CAD703733}"/>
              </a:ext>
            </a:extLst>
          </p:cNvPr>
          <p:cNvSpPr txBox="1"/>
          <p:nvPr/>
        </p:nvSpPr>
        <p:spPr>
          <a:xfrm>
            <a:off x="647700" y="2343150"/>
            <a:ext cx="4933951" cy="2677656"/>
          </a:xfrm>
          <a:prstGeom prst="rect">
            <a:avLst/>
          </a:prstGeom>
          <a:noFill/>
        </p:spPr>
        <p:txBody>
          <a:bodyPr wrap="square" rtlCol="0">
            <a:spAutoFit/>
          </a:bodyPr>
          <a:lstStyle/>
          <a:p>
            <a:r>
              <a:rPr lang="en-US" altLang="zh-CN" sz="2800" dirty="0">
                <a:solidFill>
                  <a:srgbClr val="366658"/>
                </a:solidFill>
              </a:rPr>
              <a:t>No cryptography computation: Simulating the hashing function using only match-forward rules</a:t>
            </a:r>
          </a:p>
          <a:p>
            <a:endParaRPr lang="en-US" altLang="zh-CN" sz="2800" dirty="0">
              <a:solidFill>
                <a:srgbClr val="366658"/>
              </a:solidFill>
            </a:endParaRPr>
          </a:p>
          <a:p>
            <a:r>
              <a:rPr lang="en-US" altLang="zh-CN" sz="2800" dirty="0">
                <a:solidFill>
                  <a:srgbClr val="FF0000"/>
                </a:solidFill>
              </a:rPr>
              <a:t>Satisfying Security</a:t>
            </a:r>
            <a:r>
              <a:rPr lang="zh-CN" altLang="en-US" sz="2800" dirty="0">
                <a:solidFill>
                  <a:srgbClr val="366658"/>
                </a:solidFill>
              </a:rPr>
              <a:t> </a:t>
            </a:r>
            <a:r>
              <a:rPr lang="en-US" altLang="zh-CN" sz="2800" dirty="0">
                <a:solidFill>
                  <a:srgbClr val="366658"/>
                </a:solidFill>
              </a:rPr>
              <a:t>means </a:t>
            </a:r>
            <a:r>
              <a:rPr lang="en-US" altLang="zh-CN" sz="2800" dirty="0">
                <a:solidFill>
                  <a:srgbClr val="FF0000"/>
                </a:solidFill>
              </a:rPr>
              <a:t>Sufficient Rules</a:t>
            </a:r>
            <a:endParaRPr lang="zh-CN" altLang="en-US" sz="2800" dirty="0">
              <a:solidFill>
                <a:srgbClr val="FF0000"/>
              </a:solidFill>
            </a:endParaRPr>
          </a:p>
        </p:txBody>
      </p:sp>
    </p:spTree>
    <p:extLst>
      <p:ext uri="{BB962C8B-B14F-4D97-AF65-F5344CB8AC3E}">
        <p14:creationId xmlns="" xmlns:p14="http://schemas.microsoft.com/office/powerpoint/2010/main" val="12670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4"/>
          <p:cNvGrpSpPr>
            <a:grpSpLocks/>
          </p:cNvGrpSpPr>
          <p:nvPr/>
        </p:nvGrpSpPr>
        <p:grpSpPr bwMode="auto">
          <a:xfrm>
            <a:off x="8620125" y="4608519"/>
            <a:ext cx="3571875" cy="2252663"/>
            <a:chOff x="3066" y="1107"/>
            <a:chExt cx="2250" cy="1419"/>
          </a:xfrm>
        </p:grpSpPr>
        <p:sp>
          <p:nvSpPr>
            <p:cNvPr id="75" name="Freeform 5"/>
            <p:cNvSpPr>
              <a:spLocks/>
            </p:cNvSpPr>
            <p:nvPr/>
          </p:nvSpPr>
          <p:spPr bwMode="auto">
            <a:xfrm>
              <a:off x="3066" y="1107"/>
              <a:ext cx="2250" cy="1409"/>
            </a:xfrm>
            <a:custGeom>
              <a:avLst/>
              <a:gdLst/>
              <a:ahLst/>
              <a:cxnLst>
                <a:cxn ang="0">
                  <a:pos x="0" y="624"/>
                </a:cxn>
                <a:cxn ang="0">
                  <a:pos x="219" y="321"/>
                </a:cxn>
                <a:cxn ang="0">
                  <a:pos x="529" y="35"/>
                </a:cxn>
                <a:cxn ang="0">
                  <a:pos x="1551" y="111"/>
                </a:cxn>
                <a:cxn ang="0">
                  <a:pos x="1968" y="483"/>
                </a:cxn>
                <a:cxn ang="0">
                  <a:pos x="2199" y="906"/>
                </a:cxn>
                <a:cxn ang="0">
                  <a:pos x="1659" y="1314"/>
                </a:cxn>
                <a:cxn ang="0">
                  <a:pos x="993" y="1386"/>
                </a:cxn>
                <a:cxn ang="0">
                  <a:pos x="465" y="1356"/>
                </a:cxn>
                <a:cxn ang="0">
                  <a:pos x="102" y="1068"/>
                </a:cxn>
                <a:cxn ang="0">
                  <a:pos x="0" y="624"/>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Freeform 6"/>
            <p:cNvSpPr>
              <a:spLocks/>
            </p:cNvSpPr>
            <p:nvPr/>
          </p:nvSpPr>
          <p:spPr bwMode="auto">
            <a:xfrm>
              <a:off x="3402" y="1656"/>
              <a:ext cx="342" cy="186"/>
            </a:xfrm>
            <a:custGeom>
              <a:avLst/>
              <a:gdLst/>
              <a:ahLst/>
              <a:cxnLst>
                <a:cxn ang="0">
                  <a:pos x="0" y="186"/>
                </a:cxn>
                <a:cxn ang="0">
                  <a:pos x="342" y="0"/>
                </a:cxn>
              </a:cxnLst>
              <a:rect l="0" t="0" r="r" b="b"/>
              <a:pathLst>
                <a:path w="342" h="186">
                  <a:moveTo>
                    <a:pt x="0" y="186"/>
                  </a:moveTo>
                  <a:lnTo>
                    <a:pt x="342"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Oval 7"/>
            <p:cNvSpPr>
              <a:spLocks noChangeArrowheads="1"/>
            </p:cNvSpPr>
            <p:nvPr/>
          </p:nvSpPr>
          <p:spPr bwMode="auto">
            <a:xfrm>
              <a:off x="3142" y="1898"/>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Line 8"/>
            <p:cNvSpPr>
              <a:spLocks noChangeShapeType="1"/>
            </p:cNvSpPr>
            <p:nvPr/>
          </p:nvSpPr>
          <p:spPr bwMode="auto">
            <a:xfrm>
              <a:off x="3142"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Line 9"/>
            <p:cNvSpPr>
              <a:spLocks noChangeShapeType="1"/>
            </p:cNvSpPr>
            <p:nvPr/>
          </p:nvSpPr>
          <p:spPr bwMode="auto">
            <a:xfrm>
              <a:off x="3455"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Rectangle 10"/>
            <p:cNvSpPr>
              <a:spLocks noChangeArrowheads="1"/>
            </p:cNvSpPr>
            <p:nvPr/>
          </p:nvSpPr>
          <p:spPr bwMode="auto">
            <a:xfrm>
              <a:off x="3142" y="1891"/>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1" name="Oval 11"/>
            <p:cNvSpPr>
              <a:spLocks noChangeArrowheads="1"/>
            </p:cNvSpPr>
            <p:nvPr/>
          </p:nvSpPr>
          <p:spPr bwMode="auto">
            <a:xfrm>
              <a:off x="3139" y="1832"/>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2" name="Oval 12"/>
            <p:cNvSpPr>
              <a:spLocks noChangeArrowheads="1"/>
            </p:cNvSpPr>
            <p:nvPr/>
          </p:nvSpPr>
          <p:spPr bwMode="auto">
            <a:xfrm>
              <a:off x="3616" y="228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3" name="Line 13"/>
            <p:cNvSpPr>
              <a:spLocks noChangeShapeType="1"/>
            </p:cNvSpPr>
            <p:nvPr/>
          </p:nvSpPr>
          <p:spPr bwMode="auto">
            <a:xfrm>
              <a:off x="3616"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Line 14"/>
            <p:cNvSpPr>
              <a:spLocks noChangeShapeType="1"/>
            </p:cNvSpPr>
            <p:nvPr/>
          </p:nvSpPr>
          <p:spPr bwMode="auto">
            <a:xfrm>
              <a:off x="3929"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Rectangle 15"/>
            <p:cNvSpPr>
              <a:spLocks noChangeArrowheads="1"/>
            </p:cNvSpPr>
            <p:nvPr/>
          </p:nvSpPr>
          <p:spPr bwMode="auto">
            <a:xfrm>
              <a:off x="3616" y="227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6" name="Oval 16"/>
            <p:cNvSpPr>
              <a:spLocks noChangeArrowheads="1"/>
            </p:cNvSpPr>
            <p:nvPr/>
          </p:nvSpPr>
          <p:spPr bwMode="auto">
            <a:xfrm>
              <a:off x="3613" y="221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
            <p:cNvSpPr>
              <a:spLocks noChangeArrowheads="1"/>
            </p:cNvSpPr>
            <p:nvPr/>
          </p:nvSpPr>
          <p:spPr bwMode="auto">
            <a:xfrm>
              <a:off x="3612" y="159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8" name="Line 18"/>
            <p:cNvSpPr>
              <a:spLocks noChangeShapeType="1"/>
            </p:cNvSpPr>
            <p:nvPr/>
          </p:nvSpPr>
          <p:spPr bwMode="auto">
            <a:xfrm>
              <a:off x="3612"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9" name="Line 19"/>
            <p:cNvSpPr>
              <a:spLocks noChangeShapeType="1"/>
            </p:cNvSpPr>
            <p:nvPr/>
          </p:nvSpPr>
          <p:spPr bwMode="auto">
            <a:xfrm>
              <a:off x="3925"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Rectangle 20"/>
            <p:cNvSpPr>
              <a:spLocks noChangeArrowheads="1"/>
            </p:cNvSpPr>
            <p:nvPr/>
          </p:nvSpPr>
          <p:spPr bwMode="auto">
            <a:xfrm>
              <a:off x="3612" y="158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1" name="Oval 21"/>
            <p:cNvSpPr>
              <a:spLocks noChangeArrowheads="1"/>
            </p:cNvSpPr>
            <p:nvPr/>
          </p:nvSpPr>
          <p:spPr bwMode="auto">
            <a:xfrm>
              <a:off x="3609" y="152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Oval 22"/>
            <p:cNvSpPr>
              <a:spLocks noChangeArrowheads="1"/>
            </p:cNvSpPr>
            <p:nvPr/>
          </p:nvSpPr>
          <p:spPr bwMode="auto">
            <a:xfrm>
              <a:off x="4295" y="1591"/>
              <a:ext cx="312"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3" name="Line 23"/>
            <p:cNvSpPr>
              <a:spLocks noChangeShapeType="1"/>
            </p:cNvSpPr>
            <p:nvPr/>
          </p:nvSpPr>
          <p:spPr bwMode="auto">
            <a:xfrm>
              <a:off x="4295"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Line 24"/>
            <p:cNvSpPr>
              <a:spLocks noChangeShapeType="1"/>
            </p:cNvSpPr>
            <p:nvPr/>
          </p:nvSpPr>
          <p:spPr bwMode="auto">
            <a:xfrm>
              <a:off x="4607"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Rectangle 25"/>
            <p:cNvSpPr>
              <a:spLocks noChangeArrowheads="1"/>
            </p:cNvSpPr>
            <p:nvPr/>
          </p:nvSpPr>
          <p:spPr bwMode="auto">
            <a:xfrm>
              <a:off x="4295" y="1584"/>
              <a:ext cx="309"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6" name="Oval 26"/>
            <p:cNvSpPr>
              <a:spLocks noChangeArrowheads="1"/>
            </p:cNvSpPr>
            <p:nvPr/>
          </p:nvSpPr>
          <p:spPr bwMode="auto">
            <a:xfrm>
              <a:off x="4298" y="1528"/>
              <a:ext cx="312"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27"/>
            <p:cNvSpPr>
              <a:spLocks noChangeArrowheads="1"/>
            </p:cNvSpPr>
            <p:nvPr/>
          </p:nvSpPr>
          <p:spPr bwMode="auto">
            <a:xfrm>
              <a:off x="4305" y="228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Line 28"/>
            <p:cNvSpPr>
              <a:spLocks noChangeShapeType="1"/>
            </p:cNvSpPr>
            <p:nvPr/>
          </p:nvSpPr>
          <p:spPr bwMode="auto">
            <a:xfrm>
              <a:off x="4305"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Line 29"/>
            <p:cNvSpPr>
              <a:spLocks noChangeShapeType="1"/>
            </p:cNvSpPr>
            <p:nvPr/>
          </p:nvSpPr>
          <p:spPr bwMode="auto">
            <a:xfrm>
              <a:off x="4618"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Rectangle 30"/>
            <p:cNvSpPr>
              <a:spLocks noChangeArrowheads="1"/>
            </p:cNvSpPr>
            <p:nvPr/>
          </p:nvSpPr>
          <p:spPr bwMode="auto">
            <a:xfrm>
              <a:off x="4305" y="227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1" name="Oval 31"/>
            <p:cNvSpPr>
              <a:spLocks noChangeArrowheads="1"/>
            </p:cNvSpPr>
            <p:nvPr/>
          </p:nvSpPr>
          <p:spPr bwMode="auto">
            <a:xfrm>
              <a:off x="4302" y="221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Oval 32"/>
            <p:cNvSpPr>
              <a:spLocks noChangeArrowheads="1"/>
            </p:cNvSpPr>
            <p:nvPr/>
          </p:nvSpPr>
          <p:spPr bwMode="auto">
            <a:xfrm>
              <a:off x="4870" y="1941"/>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3" name="Line 33"/>
            <p:cNvSpPr>
              <a:spLocks noChangeShapeType="1"/>
            </p:cNvSpPr>
            <p:nvPr/>
          </p:nvSpPr>
          <p:spPr bwMode="auto">
            <a:xfrm>
              <a:off x="4870"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4" name="Line 34"/>
            <p:cNvSpPr>
              <a:spLocks noChangeShapeType="1"/>
            </p:cNvSpPr>
            <p:nvPr/>
          </p:nvSpPr>
          <p:spPr bwMode="auto">
            <a:xfrm>
              <a:off x="5183"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Rectangle 35"/>
            <p:cNvSpPr>
              <a:spLocks noChangeArrowheads="1"/>
            </p:cNvSpPr>
            <p:nvPr/>
          </p:nvSpPr>
          <p:spPr bwMode="auto">
            <a:xfrm>
              <a:off x="4870" y="1934"/>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6" name="Oval 36"/>
            <p:cNvSpPr>
              <a:spLocks noChangeArrowheads="1"/>
            </p:cNvSpPr>
            <p:nvPr/>
          </p:nvSpPr>
          <p:spPr bwMode="auto">
            <a:xfrm>
              <a:off x="4867" y="1875"/>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Freeform 37"/>
            <p:cNvSpPr>
              <a:spLocks/>
            </p:cNvSpPr>
            <p:nvPr/>
          </p:nvSpPr>
          <p:spPr bwMode="auto">
            <a:xfrm>
              <a:off x="4461" y="1683"/>
              <a:ext cx="1" cy="522"/>
            </a:xfrm>
            <a:custGeom>
              <a:avLst/>
              <a:gdLst/>
              <a:ahLst/>
              <a:cxnLst>
                <a:cxn ang="0">
                  <a:pos x="0" y="0"/>
                </a:cxn>
                <a:cxn ang="0">
                  <a:pos x="0" y="522"/>
                </a:cxn>
              </a:cxnLst>
              <a:rect l="0" t="0" r="r" b="b"/>
              <a:pathLst>
                <a:path w="1" h="522">
                  <a:moveTo>
                    <a:pt x="0" y="0"/>
                  </a:moveTo>
                  <a:lnTo>
                    <a:pt x="0" y="522"/>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Freeform 38"/>
            <p:cNvSpPr>
              <a:spLocks/>
            </p:cNvSpPr>
            <p:nvPr/>
          </p:nvSpPr>
          <p:spPr bwMode="auto">
            <a:xfrm>
              <a:off x="3768" y="1689"/>
              <a:ext cx="1" cy="537"/>
            </a:xfrm>
            <a:custGeom>
              <a:avLst/>
              <a:gdLst/>
              <a:ahLst/>
              <a:cxnLst>
                <a:cxn ang="0">
                  <a:pos x="0" y="0"/>
                </a:cxn>
                <a:cxn ang="0">
                  <a:pos x="0" y="537"/>
                </a:cxn>
              </a:cxnLst>
              <a:rect l="0" t="0" r="r" b="b"/>
              <a:pathLst>
                <a:path w="1" h="537">
                  <a:moveTo>
                    <a:pt x="0" y="0"/>
                  </a:moveTo>
                  <a:lnTo>
                    <a:pt x="0" y="537"/>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 name="Freeform 39"/>
            <p:cNvSpPr>
              <a:spLocks/>
            </p:cNvSpPr>
            <p:nvPr/>
          </p:nvSpPr>
          <p:spPr bwMode="auto">
            <a:xfrm>
              <a:off x="3933" y="1674"/>
              <a:ext cx="504" cy="600"/>
            </a:xfrm>
            <a:custGeom>
              <a:avLst/>
              <a:gdLst/>
              <a:ahLst/>
              <a:cxnLst>
                <a:cxn ang="0">
                  <a:pos x="0" y="174"/>
                </a:cxn>
                <a:cxn ang="0">
                  <a:pos x="378" y="0"/>
                </a:cxn>
              </a:cxnLst>
              <a:rect l="0" t="0" r="r" b="b"/>
              <a:pathLst>
                <a:path w="378" h="174">
                  <a:moveTo>
                    <a:pt x="0" y="174"/>
                  </a:moveTo>
                  <a:lnTo>
                    <a:pt x="378"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Freeform 40"/>
            <p:cNvSpPr>
              <a:spLocks/>
            </p:cNvSpPr>
            <p:nvPr/>
          </p:nvSpPr>
          <p:spPr bwMode="auto">
            <a:xfrm>
              <a:off x="4620" y="2022"/>
              <a:ext cx="366" cy="270"/>
            </a:xfrm>
            <a:custGeom>
              <a:avLst/>
              <a:gdLst/>
              <a:ahLst/>
              <a:cxnLst>
                <a:cxn ang="0">
                  <a:pos x="0" y="270"/>
                </a:cxn>
                <a:cxn ang="0">
                  <a:pos x="366" y="0"/>
                </a:cxn>
              </a:cxnLst>
              <a:rect l="0" t="0" r="r" b="b"/>
              <a:pathLst>
                <a:path w="366" h="270">
                  <a:moveTo>
                    <a:pt x="0" y="270"/>
                  </a:moveTo>
                  <a:lnTo>
                    <a:pt x="366"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Freeform 41"/>
            <p:cNvSpPr>
              <a:spLocks/>
            </p:cNvSpPr>
            <p:nvPr/>
          </p:nvSpPr>
          <p:spPr bwMode="auto">
            <a:xfrm>
              <a:off x="3939" y="230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42"/>
            <p:cNvSpPr>
              <a:spLocks/>
            </p:cNvSpPr>
            <p:nvPr/>
          </p:nvSpPr>
          <p:spPr bwMode="auto">
            <a:xfrm>
              <a:off x="3348" y="1980"/>
              <a:ext cx="276" cy="264"/>
            </a:xfrm>
            <a:custGeom>
              <a:avLst/>
              <a:gdLst/>
              <a:ahLst/>
              <a:cxnLst>
                <a:cxn ang="0">
                  <a:pos x="276" y="264"/>
                </a:cxn>
                <a:cxn ang="0">
                  <a:pos x="0" y="0"/>
                </a:cxn>
              </a:cxnLst>
              <a:rect l="0" t="0" r="r" b="b"/>
              <a:pathLst>
                <a:path w="276" h="264">
                  <a:moveTo>
                    <a:pt x="276" y="264"/>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43"/>
            <p:cNvSpPr>
              <a:spLocks/>
            </p:cNvSpPr>
            <p:nvPr/>
          </p:nvSpPr>
          <p:spPr bwMode="auto">
            <a:xfrm>
              <a:off x="3933" y="161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Freeform 44"/>
            <p:cNvSpPr>
              <a:spLocks/>
            </p:cNvSpPr>
            <p:nvPr/>
          </p:nvSpPr>
          <p:spPr bwMode="auto">
            <a:xfrm>
              <a:off x="4608" y="1611"/>
              <a:ext cx="396" cy="267"/>
            </a:xfrm>
            <a:custGeom>
              <a:avLst/>
              <a:gdLst/>
              <a:ahLst/>
              <a:cxnLst>
                <a:cxn ang="0">
                  <a:pos x="396" y="267"/>
                </a:cxn>
                <a:cxn ang="0">
                  <a:pos x="0" y="0"/>
                </a:cxn>
              </a:cxnLst>
              <a:rect l="0" t="0" r="r" b="b"/>
              <a:pathLst>
                <a:path w="396" h="267">
                  <a:moveTo>
                    <a:pt x="396" y="267"/>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Freeform 45"/>
            <p:cNvSpPr>
              <a:spLocks/>
            </p:cNvSpPr>
            <p:nvPr/>
          </p:nvSpPr>
          <p:spPr bwMode="auto">
            <a:xfrm>
              <a:off x="3291" y="1182"/>
              <a:ext cx="1110" cy="645"/>
            </a:xfrm>
            <a:custGeom>
              <a:avLst/>
              <a:gdLst/>
              <a:ahLst/>
              <a:cxnLst>
                <a:cxn ang="0">
                  <a:pos x="1110" y="342"/>
                </a:cxn>
                <a:cxn ang="0">
                  <a:pos x="0" y="645"/>
                </a:cxn>
              </a:cxnLst>
              <a:rect l="0" t="0" r="r" b="b"/>
              <a:pathLst>
                <a:path w="1110" h="645">
                  <a:moveTo>
                    <a:pt x="1110" y="342"/>
                  </a:moveTo>
                  <a:cubicBezTo>
                    <a:pt x="1104" y="0"/>
                    <a:pt x="21" y="63"/>
                    <a:pt x="0" y="645"/>
                  </a:cubicBez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16" name="Group 46"/>
            <p:cNvGrpSpPr>
              <a:grpSpLocks/>
            </p:cNvGrpSpPr>
            <p:nvPr/>
          </p:nvGrpSpPr>
          <p:grpSpPr bwMode="auto">
            <a:xfrm>
              <a:off x="3178" y="1806"/>
              <a:ext cx="233" cy="252"/>
              <a:chOff x="2941" y="2451"/>
              <a:chExt cx="236" cy="252"/>
            </a:xfrm>
          </p:grpSpPr>
          <p:sp>
            <p:nvSpPr>
              <p:cNvPr id="142" name="Rectangle 47"/>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48"/>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A</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117" name="Group 49"/>
            <p:cNvGrpSpPr>
              <a:grpSpLocks/>
            </p:cNvGrpSpPr>
            <p:nvPr/>
          </p:nvGrpSpPr>
          <p:grpSpPr bwMode="auto">
            <a:xfrm>
              <a:off x="4356" y="2190"/>
              <a:ext cx="215" cy="252"/>
              <a:chOff x="2949" y="2451"/>
              <a:chExt cx="218" cy="252"/>
            </a:xfrm>
          </p:grpSpPr>
          <p:sp>
            <p:nvSpPr>
              <p:cNvPr id="140" name="Rectangle 50"/>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Text Box 51"/>
              <p:cNvSpPr txBox="1">
                <a:spLocks noChangeArrowheads="1"/>
              </p:cNvSpPr>
              <p:nvPr/>
            </p:nvSpPr>
            <p:spPr bwMode="auto">
              <a:xfrm>
                <a:off x="2949" y="2451"/>
                <a:ext cx="218"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E</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118" name="Group 52"/>
            <p:cNvGrpSpPr>
              <a:grpSpLocks/>
            </p:cNvGrpSpPr>
            <p:nvPr/>
          </p:nvGrpSpPr>
          <p:grpSpPr bwMode="auto">
            <a:xfrm>
              <a:off x="3667" y="2187"/>
              <a:ext cx="233" cy="252"/>
              <a:chOff x="2941" y="2451"/>
              <a:chExt cx="236" cy="252"/>
            </a:xfrm>
          </p:grpSpPr>
          <p:sp>
            <p:nvSpPr>
              <p:cNvPr id="138" name="Rectangle 53"/>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Text Box 54"/>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119" name="Group 55"/>
            <p:cNvGrpSpPr>
              <a:grpSpLocks/>
            </p:cNvGrpSpPr>
            <p:nvPr/>
          </p:nvGrpSpPr>
          <p:grpSpPr bwMode="auto">
            <a:xfrm>
              <a:off x="4346" y="1500"/>
              <a:ext cx="224" cy="252"/>
              <a:chOff x="2945" y="2451"/>
              <a:chExt cx="227" cy="252"/>
            </a:xfrm>
          </p:grpSpPr>
          <p:sp>
            <p:nvSpPr>
              <p:cNvPr id="136" name="Rectangle 5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Text Box 57"/>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C</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120" name="Group 58"/>
            <p:cNvGrpSpPr>
              <a:grpSpLocks/>
            </p:cNvGrpSpPr>
            <p:nvPr/>
          </p:nvGrpSpPr>
          <p:grpSpPr bwMode="auto">
            <a:xfrm>
              <a:off x="3662" y="1500"/>
              <a:ext cx="224" cy="252"/>
              <a:chOff x="2945" y="2451"/>
              <a:chExt cx="227" cy="252"/>
            </a:xfrm>
          </p:grpSpPr>
          <p:sp>
            <p:nvSpPr>
              <p:cNvPr id="134" name="Rectangle 59"/>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60"/>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B</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121" name="Group 61"/>
            <p:cNvGrpSpPr>
              <a:grpSpLocks/>
            </p:cNvGrpSpPr>
            <p:nvPr/>
          </p:nvGrpSpPr>
          <p:grpSpPr bwMode="auto">
            <a:xfrm>
              <a:off x="4933" y="1848"/>
              <a:ext cx="206" cy="252"/>
              <a:chOff x="2953" y="2451"/>
              <a:chExt cx="209" cy="252"/>
            </a:xfrm>
          </p:grpSpPr>
          <p:sp>
            <p:nvSpPr>
              <p:cNvPr id="132" name="Rectangle 6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 name="Text Box 63"/>
              <p:cNvSpPr txBox="1">
                <a:spLocks noChangeArrowheads="1"/>
              </p:cNvSpPr>
              <p:nvPr/>
            </p:nvSpPr>
            <p:spPr bwMode="auto">
              <a:xfrm>
                <a:off x="2953" y="2451"/>
                <a:ext cx="209"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F</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sp>
          <p:nvSpPr>
            <p:cNvPr id="122" name="Text Box 64"/>
            <p:cNvSpPr txBox="1">
              <a:spLocks noChangeArrowheads="1"/>
            </p:cNvSpPr>
            <p:nvPr/>
          </p:nvSpPr>
          <p:spPr bwMode="auto">
            <a:xfrm>
              <a:off x="3401" y="1627"/>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3" name="Text Box 65"/>
            <p:cNvSpPr txBox="1">
              <a:spLocks noChangeArrowheads="1"/>
            </p:cNvSpPr>
            <p:nvPr/>
          </p:nvSpPr>
          <p:spPr bwMode="auto">
            <a:xfrm>
              <a:off x="3749" y="1846"/>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4" name="Text Box 66"/>
            <p:cNvSpPr txBox="1">
              <a:spLocks noChangeArrowheads="1"/>
            </p:cNvSpPr>
            <p:nvPr/>
          </p:nvSpPr>
          <p:spPr bwMode="auto">
            <a:xfrm>
              <a:off x="3314" y="205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5" name="Text Box 67"/>
            <p:cNvSpPr txBox="1">
              <a:spLocks noChangeArrowheads="1"/>
            </p:cNvSpPr>
            <p:nvPr/>
          </p:nvSpPr>
          <p:spPr bwMode="auto">
            <a:xfrm>
              <a:off x="4133" y="193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26" name="Text Box 68"/>
            <p:cNvSpPr txBox="1">
              <a:spLocks noChangeArrowheads="1"/>
            </p:cNvSpPr>
            <p:nvPr/>
          </p:nvSpPr>
          <p:spPr bwMode="auto">
            <a:xfrm>
              <a:off x="4070" y="2293"/>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7" name="Text Box 69"/>
            <p:cNvSpPr txBox="1">
              <a:spLocks noChangeArrowheads="1"/>
            </p:cNvSpPr>
            <p:nvPr/>
          </p:nvSpPr>
          <p:spPr bwMode="auto">
            <a:xfrm>
              <a:off x="4430" y="186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8" name="Text Box 70"/>
            <p:cNvSpPr txBox="1">
              <a:spLocks noChangeArrowheads="1"/>
            </p:cNvSpPr>
            <p:nvPr/>
          </p:nvSpPr>
          <p:spPr bwMode="auto">
            <a:xfrm>
              <a:off x="4790" y="2128"/>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9" name="Text Box 71"/>
            <p:cNvSpPr txBox="1">
              <a:spLocks noChangeArrowheads="1"/>
            </p:cNvSpPr>
            <p:nvPr/>
          </p:nvSpPr>
          <p:spPr bwMode="auto">
            <a:xfrm>
              <a:off x="4763" y="159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sp>
          <p:nvSpPr>
            <p:cNvPr id="130" name="Text Box 72"/>
            <p:cNvSpPr txBox="1">
              <a:spLocks noChangeArrowheads="1"/>
            </p:cNvSpPr>
            <p:nvPr/>
          </p:nvSpPr>
          <p:spPr bwMode="auto">
            <a:xfrm>
              <a:off x="4028" y="144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31" name="Text Box 73"/>
            <p:cNvSpPr txBox="1">
              <a:spLocks noChangeArrowheads="1"/>
            </p:cNvSpPr>
            <p:nvPr/>
          </p:nvSpPr>
          <p:spPr bwMode="auto">
            <a:xfrm>
              <a:off x="3677" y="117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grpSp>
      <p:sp>
        <p:nvSpPr>
          <p:cNvPr id="2" name="标题 1"/>
          <p:cNvSpPr>
            <a:spLocks noGrp="1"/>
          </p:cNvSpPr>
          <p:nvPr>
            <p:ph type="title"/>
          </p:nvPr>
        </p:nvSpPr>
        <p:spPr/>
        <p:txBody>
          <a:bodyPr/>
          <a:lstStyle/>
          <a:p>
            <a:r>
              <a:rPr lang="en-US" altLang="zh-CN" dirty="0" smtClean="0"/>
              <a:t>Routing Scheme</a:t>
            </a:r>
            <a:endParaRPr lang="zh-CN" altLang="en-US" dirty="0"/>
          </a:p>
        </p:txBody>
      </p:sp>
      <p:sp>
        <p:nvSpPr>
          <p:cNvPr id="3" name="内容占位符 2"/>
          <p:cNvSpPr>
            <a:spLocks noGrp="1"/>
          </p:cNvSpPr>
          <p:nvPr>
            <p:ph idx="1"/>
          </p:nvPr>
        </p:nvSpPr>
        <p:spPr/>
        <p:txBody>
          <a:bodyPr/>
          <a:lstStyle/>
          <a:p>
            <a:r>
              <a:rPr lang="en-US" altLang="zh-CN" dirty="0" smtClean="0">
                <a:solidFill>
                  <a:srgbClr val="00B0F0"/>
                </a:solidFill>
              </a:rPr>
              <a:t>Intra-domain routing</a:t>
            </a:r>
          </a:p>
          <a:p>
            <a:pPr>
              <a:buNone/>
            </a:pPr>
            <a:r>
              <a:rPr lang="en-US" altLang="zh-CN" dirty="0" smtClean="0"/>
              <a:t>	consider A-F as routers</a:t>
            </a:r>
          </a:p>
          <a:p>
            <a:r>
              <a:rPr lang="en-US" altLang="zh-CN" dirty="0" smtClean="0">
                <a:solidFill>
                  <a:srgbClr val="00B0F0"/>
                </a:solidFill>
              </a:rPr>
              <a:t>Inter-domain routing</a:t>
            </a:r>
          </a:p>
          <a:p>
            <a:pPr>
              <a:buNone/>
            </a:pPr>
            <a:r>
              <a:rPr lang="en-US" altLang="zh-CN" dirty="0" smtClean="0"/>
              <a:t>	consider A-F as autonomous systems</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sp>
        <p:nvSpPr>
          <p:cNvPr id="5" name="文本框 4">
            <a:extLst>
              <a:ext uri="{FF2B5EF4-FFF2-40B4-BE49-F238E27FC236}">
                <a16:creationId xmlns="" xmlns:a16="http://schemas.microsoft.com/office/drawing/2014/main" id="{E1C91136-2855-4348-8B61-EE862315ADA0}"/>
              </a:ext>
            </a:extLst>
          </p:cNvPr>
          <p:cNvSpPr txBox="1"/>
          <p:nvPr/>
        </p:nvSpPr>
        <p:spPr>
          <a:xfrm>
            <a:off x="7620005" y="4874395"/>
            <a:ext cx="2409825" cy="1200329"/>
          </a:xfrm>
          <a:prstGeom prst="rect">
            <a:avLst/>
          </a:prstGeom>
          <a:noFill/>
        </p:spPr>
        <p:txBody>
          <a:bodyPr wrap="square" rtlCol="0">
            <a:spAutoFit/>
          </a:bodyPr>
          <a:lstStyle/>
          <a:p>
            <a:r>
              <a:rPr lang="en-US" altLang="zh-CN" sz="2400" dirty="0">
                <a:solidFill>
                  <a:srgbClr val="366658"/>
                </a:solidFill>
              </a:rPr>
              <a:t>Hash(b)=~b:</a:t>
            </a:r>
          </a:p>
          <a:p>
            <a:r>
              <a:rPr lang="en-US" altLang="zh-CN" sz="2400" dirty="0">
                <a:solidFill>
                  <a:srgbClr val="366658"/>
                </a:solidFill>
              </a:rPr>
              <a:t>Hash(0)=1</a:t>
            </a:r>
          </a:p>
          <a:p>
            <a:r>
              <a:rPr lang="en-US" altLang="zh-CN" sz="2400" dirty="0">
                <a:solidFill>
                  <a:srgbClr val="366658"/>
                </a:solidFill>
              </a:rPr>
              <a:t>Hash(1)=0</a:t>
            </a:r>
          </a:p>
        </p:txBody>
      </p:sp>
      <p:graphicFrame>
        <p:nvGraphicFramePr>
          <p:cNvPr id="9" name="表格 8">
            <a:extLst>
              <a:ext uri="{FF2B5EF4-FFF2-40B4-BE49-F238E27FC236}">
                <a16:creationId xmlns="" xmlns:a16="http://schemas.microsoft.com/office/drawing/2014/main" id="{BD6CE6E3-3339-4B7A-AF3B-3026C304534C}"/>
              </a:ext>
            </a:extLst>
          </p:cNvPr>
          <p:cNvGraphicFramePr>
            <a:graphicFrameLocks noGrp="1"/>
          </p:cNvGraphicFramePr>
          <p:nvPr/>
        </p:nvGraphicFramePr>
        <p:xfrm>
          <a:off x="6096003" y="2343154"/>
          <a:ext cx="5553076" cy="2192655"/>
        </p:xfrm>
        <a:graphic>
          <a:graphicData uri="http://schemas.openxmlformats.org/drawingml/2006/table">
            <a:tbl>
              <a:tblPr firstRow="1" bandRow="1">
                <a:tableStyleId>{5C22544A-7EE6-4342-B048-85BDC9FD1C3A}</a:tableStyleId>
              </a:tblPr>
              <a:tblGrid>
                <a:gridCol w="3926521">
                  <a:extLst>
                    <a:ext uri="{9D8B030D-6E8A-4147-A177-3AD203B41FA5}">
                      <a16:colId xmlns="" xmlns:a16="http://schemas.microsoft.com/office/drawing/2014/main" val="850730148"/>
                    </a:ext>
                  </a:extLst>
                </a:gridCol>
                <a:gridCol w="1626555">
                  <a:extLst>
                    <a:ext uri="{9D8B030D-6E8A-4147-A177-3AD203B41FA5}">
                      <a16:colId xmlns="" xmlns:a16="http://schemas.microsoft.com/office/drawing/2014/main" val="2325560389"/>
                    </a:ext>
                  </a:extLst>
                </a:gridCol>
              </a:tblGrid>
              <a:tr h="517525">
                <a:tc gridSpan="2">
                  <a:txBody>
                    <a:bodyPr/>
                    <a:lstStyle/>
                    <a:p>
                      <a:r>
                        <a:rPr lang="en-US" altLang="zh-CN" sz="2400" b="0" dirty="0"/>
                        <a:t>Egress Switch Rules</a:t>
                      </a:r>
                      <a:endParaRPr lang="zh-CN" altLang="en-US" sz="2400" b="0" dirty="0"/>
                    </a:p>
                  </a:txBody>
                  <a:tcPr/>
                </a:tc>
                <a:tc hMerge="1">
                  <a:txBody>
                    <a:bodyPr/>
                    <a:lstStyle/>
                    <a:p>
                      <a:endParaRPr lang="zh-CN" altLang="en-US" dirty="0"/>
                    </a:p>
                  </a:txBody>
                  <a:tcPr/>
                </a:tc>
                <a:extLst>
                  <a:ext uri="{0D108BD9-81ED-4DB2-BD59-A6C34878D82A}">
                    <a16:rowId xmlns="" xmlns:a16="http://schemas.microsoft.com/office/drawing/2014/main" val="2960265394"/>
                  </a:ext>
                </a:extLst>
              </a:tr>
              <a:tr h="517525">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 xmlns:a16="http://schemas.microsoft.com/office/drawing/2014/main" val="3562596065"/>
                  </a:ext>
                </a:extLst>
              </a:tr>
              <a:tr h="517525">
                <a:tc>
                  <a:txBody>
                    <a:bodyPr/>
                    <a:lstStyle/>
                    <a:p>
                      <a:r>
                        <a:rPr lang="en-US" altLang="zh-CN" dirty="0" err="1"/>
                        <a:t>P.SampleDomain</a:t>
                      </a:r>
                      <a:r>
                        <a:rPr lang="en-US" altLang="zh-CN" dirty="0"/>
                        <a:t>=0 &amp;&amp; </a:t>
                      </a:r>
                      <a:r>
                        <a:rPr lang="en-US" altLang="zh-CN" dirty="0" err="1"/>
                        <a:t>P.Header.ptag</a:t>
                      </a:r>
                      <a:r>
                        <a:rPr lang="en-US" altLang="zh-CN" dirty="0"/>
                        <a:t>=1</a:t>
                      </a:r>
                      <a:endParaRPr lang="zh-CN" altLang="en-US" dirty="0"/>
                    </a:p>
                  </a:txBody>
                  <a:tcPr/>
                </a:tc>
                <a:tc>
                  <a:txBody>
                    <a:bodyPr/>
                    <a:lstStyle/>
                    <a:p>
                      <a:r>
                        <a:rPr lang="en-US" altLang="zh-CN" dirty="0"/>
                        <a:t>forward</a:t>
                      </a:r>
                      <a:endParaRPr lang="zh-CN" altLang="en-US" dirty="0"/>
                    </a:p>
                  </a:txBody>
                  <a:tcPr/>
                </a:tc>
                <a:extLst>
                  <a:ext uri="{0D108BD9-81ED-4DB2-BD59-A6C34878D82A}">
                    <a16:rowId xmlns="" xmlns:a16="http://schemas.microsoft.com/office/drawing/2014/main" val="3608204316"/>
                  </a:ext>
                </a:extLst>
              </a:tr>
              <a:tr h="5175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err="1"/>
                        <a:t>P.SampleDomain</a:t>
                      </a:r>
                      <a:r>
                        <a:rPr lang="en-US" altLang="zh-CN" dirty="0"/>
                        <a:t>=1 &amp;&amp; </a:t>
                      </a:r>
                      <a:r>
                        <a:rPr lang="en-US" altLang="zh-CN" dirty="0" err="1"/>
                        <a:t>P.Header.ptag</a:t>
                      </a:r>
                      <a:r>
                        <a:rPr lang="en-US" altLang="zh-CN" dirty="0"/>
                        <a:t>=0</a:t>
                      </a:r>
                      <a:endParaRPr lang="zh-CN" altLang="en-US" dirty="0"/>
                    </a:p>
                    <a:p>
                      <a:endParaRPr lang="zh-CN" altLang="en-US" dirty="0"/>
                    </a:p>
                  </a:txBody>
                  <a:tcPr/>
                </a:tc>
                <a:tc>
                  <a:txBody>
                    <a:bodyPr/>
                    <a:lstStyle/>
                    <a:p>
                      <a:r>
                        <a:rPr lang="en-US" altLang="zh-CN" dirty="0"/>
                        <a:t>forward</a:t>
                      </a:r>
                      <a:endParaRPr lang="zh-CN" altLang="en-US" dirty="0"/>
                    </a:p>
                  </a:txBody>
                  <a:tcPr/>
                </a:tc>
                <a:extLst>
                  <a:ext uri="{0D108BD9-81ED-4DB2-BD59-A6C34878D82A}">
                    <a16:rowId xmlns="" xmlns:a16="http://schemas.microsoft.com/office/drawing/2014/main" val="2227684464"/>
                  </a:ext>
                </a:extLst>
              </a:tr>
            </a:tbl>
          </a:graphicData>
        </a:graphic>
      </p:graphicFrame>
      <p:sp>
        <p:nvSpPr>
          <p:cNvPr id="3" name="文本框 2">
            <a:extLst>
              <a:ext uri="{FF2B5EF4-FFF2-40B4-BE49-F238E27FC236}">
                <a16:creationId xmlns="" xmlns:a16="http://schemas.microsoft.com/office/drawing/2014/main" id="{73211946-0296-4318-AC0A-D5F6CF336499}"/>
              </a:ext>
            </a:extLst>
          </p:cNvPr>
          <p:cNvSpPr txBox="1"/>
          <p:nvPr/>
        </p:nvSpPr>
        <p:spPr>
          <a:xfrm>
            <a:off x="542931" y="2343154"/>
            <a:ext cx="5029199" cy="3108543"/>
          </a:xfrm>
          <a:prstGeom prst="rect">
            <a:avLst/>
          </a:prstGeom>
          <a:noFill/>
        </p:spPr>
        <p:txBody>
          <a:bodyPr wrap="square" rtlCol="0">
            <a:spAutoFit/>
          </a:bodyPr>
          <a:lstStyle/>
          <a:p>
            <a:r>
              <a:rPr lang="en-US" altLang="zh-CN" sz="2800" dirty="0">
                <a:solidFill>
                  <a:srgbClr val="366658"/>
                </a:solidFill>
              </a:rPr>
              <a:t>Length(</a:t>
            </a:r>
            <a:r>
              <a:rPr lang="en-US" altLang="zh-CN" sz="2800" dirty="0" err="1">
                <a:solidFill>
                  <a:srgbClr val="366658"/>
                </a:solidFill>
              </a:rPr>
              <a:t>P.SampleDomain</a:t>
            </a:r>
            <a:r>
              <a:rPr lang="en-US" altLang="zh-CN" sz="2800" dirty="0">
                <a:solidFill>
                  <a:srgbClr val="366658"/>
                </a:solidFill>
              </a:rPr>
              <a:t>)=1</a:t>
            </a:r>
          </a:p>
          <a:p>
            <a:r>
              <a:rPr lang="en-US" altLang="zh-CN" sz="2800" dirty="0">
                <a:solidFill>
                  <a:srgbClr val="366658"/>
                </a:solidFill>
              </a:rPr>
              <a:t>2 rules;</a:t>
            </a:r>
          </a:p>
          <a:p>
            <a:r>
              <a:rPr lang="en-US" altLang="zh-CN" sz="2800" dirty="0">
                <a:solidFill>
                  <a:srgbClr val="366658"/>
                </a:solidFill>
              </a:rPr>
              <a:t>…</a:t>
            </a:r>
          </a:p>
          <a:p>
            <a:r>
              <a:rPr lang="en-US" altLang="zh-CN" sz="2800" dirty="0">
                <a:solidFill>
                  <a:srgbClr val="366658"/>
                </a:solidFill>
              </a:rPr>
              <a:t>Length(</a:t>
            </a:r>
            <a:r>
              <a:rPr lang="en-US" altLang="zh-CN" sz="2800" dirty="0" err="1">
                <a:solidFill>
                  <a:srgbClr val="366658"/>
                </a:solidFill>
              </a:rPr>
              <a:t>P.SampleDomain</a:t>
            </a:r>
            <a:r>
              <a:rPr lang="en-US" altLang="zh-CN" sz="2800" dirty="0">
                <a:solidFill>
                  <a:srgbClr val="366658"/>
                </a:solidFill>
              </a:rPr>
              <a:t>)=n</a:t>
            </a:r>
          </a:p>
          <a:p>
            <a:r>
              <a:rPr lang="en-US" altLang="zh-CN" sz="2800" dirty="0">
                <a:solidFill>
                  <a:srgbClr val="366658"/>
                </a:solidFill>
              </a:rPr>
              <a:t>2</a:t>
            </a:r>
            <a:r>
              <a:rPr lang="en-US" altLang="zh-CN" sz="2800" baseline="30000" dirty="0">
                <a:solidFill>
                  <a:srgbClr val="366658"/>
                </a:solidFill>
              </a:rPr>
              <a:t>n</a:t>
            </a:r>
            <a:r>
              <a:rPr lang="en-US" altLang="zh-CN" sz="2800" dirty="0">
                <a:solidFill>
                  <a:srgbClr val="366658"/>
                </a:solidFill>
              </a:rPr>
              <a:t> rules;</a:t>
            </a:r>
          </a:p>
          <a:p>
            <a:r>
              <a:rPr lang="en-US" altLang="zh-CN" sz="2800" dirty="0">
                <a:solidFill>
                  <a:srgbClr val="366658"/>
                </a:solidFill>
              </a:rPr>
              <a:t>Too many rules for </a:t>
            </a:r>
            <a:r>
              <a:rPr lang="en-US" altLang="zh-CN" sz="2800" dirty="0">
                <a:solidFill>
                  <a:srgbClr val="FF0000"/>
                </a:solidFill>
              </a:rPr>
              <a:t>limited</a:t>
            </a:r>
            <a:r>
              <a:rPr lang="en-US" altLang="zh-CN" sz="2800" dirty="0">
                <a:solidFill>
                  <a:srgbClr val="366658"/>
                </a:solidFill>
              </a:rPr>
              <a:t> TCAM capacity</a:t>
            </a:r>
            <a:endParaRPr lang="zh-CN" altLang="en-US" sz="2800" dirty="0">
              <a:solidFill>
                <a:srgbClr val="366658"/>
              </a:solidFill>
            </a:endParaRPr>
          </a:p>
        </p:txBody>
      </p:sp>
    </p:spTree>
    <p:extLst>
      <p:ext uri="{BB962C8B-B14F-4D97-AF65-F5344CB8AC3E}">
        <p14:creationId xmlns="" xmlns:p14="http://schemas.microsoft.com/office/powerpoint/2010/main" val="4042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1"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graphicFrame>
        <p:nvGraphicFramePr>
          <p:cNvPr id="3" name="表格 2">
            <a:extLst>
              <a:ext uri="{FF2B5EF4-FFF2-40B4-BE49-F238E27FC236}">
                <a16:creationId xmlns="" xmlns:a16="http://schemas.microsoft.com/office/drawing/2014/main" id="{AACD731F-3769-498F-856D-A889E9DC17BC}"/>
              </a:ext>
            </a:extLst>
          </p:cNvPr>
          <p:cNvGraphicFramePr>
            <a:graphicFrameLocks noGrp="1"/>
          </p:cNvGraphicFramePr>
          <p:nvPr>
            <p:extLst>
              <p:ext uri="{D42A27DB-BD31-4B8C-83A1-F6EECF244321}">
                <p14:modId xmlns="" xmlns:p14="http://schemas.microsoft.com/office/powerpoint/2010/main" val="1807696988"/>
              </p:ext>
            </p:extLst>
          </p:nvPr>
        </p:nvGraphicFramePr>
        <p:xfrm>
          <a:off x="332509" y="1921012"/>
          <a:ext cx="6416675" cy="370840"/>
        </p:xfrm>
        <a:graphic>
          <a:graphicData uri="http://schemas.openxmlformats.org/drawingml/2006/table">
            <a:tbl>
              <a:tblPr firstRow="1" bandRow="1">
                <a:tableStyleId>{5C22544A-7EE6-4342-B048-85BDC9FD1C3A}</a:tableStyleId>
              </a:tblPr>
              <a:tblGrid>
                <a:gridCol w="1990172">
                  <a:extLst>
                    <a:ext uri="{9D8B030D-6E8A-4147-A177-3AD203B41FA5}">
                      <a16:colId xmlns="" xmlns:a16="http://schemas.microsoft.com/office/drawing/2014/main" val="1843464155"/>
                    </a:ext>
                  </a:extLst>
                </a:gridCol>
                <a:gridCol w="3504107">
                  <a:extLst>
                    <a:ext uri="{9D8B030D-6E8A-4147-A177-3AD203B41FA5}">
                      <a16:colId xmlns="" xmlns:a16="http://schemas.microsoft.com/office/drawing/2014/main" val="1526222781"/>
                    </a:ext>
                  </a:extLst>
                </a:gridCol>
                <a:gridCol w="922396">
                  <a:extLst>
                    <a:ext uri="{9D8B030D-6E8A-4147-A177-3AD203B41FA5}">
                      <a16:colId xmlns="" xmlns:a16="http://schemas.microsoft.com/office/drawing/2014/main" val="1463891268"/>
                    </a:ext>
                  </a:extLst>
                </a:gridCol>
              </a:tblGrid>
              <a:tr h="370840">
                <a:tc>
                  <a:txBody>
                    <a:bodyPr/>
                    <a:lstStyle/>
                    <a:p>
                      <a:r>
                        <a:rPr lang="en-US" altLang="zh-CN" b="0" dirty="0"/>
                        <a:t>h1 bits</a:t>
                      </a:r>
                      <a:endParaRPr lang="zh-CN" altLang="en-US" b="0" dirty="0"/>
                    </a:p>
                  </a:txBody>
                  <a:tcPr/>
                </a:tc>
                <a:tc>
                  <a:txBody>
                    <a:bodyPr/>
                    <a:lstStyle/>
                    <a:p>
                      <a:r>
                        <a:rPr lang="en-US" altLang="zh-CN" b="0" dirty="0"/>
                        <a:t>h2 bits</a:t>
                      </a:r>
                      <a:endParaRPr lang="zh-CN" altLang="en-US" b="0" dirty="0"/>
                    </a:p>
                  </a:txBody>
                  <a:tcPr>
                    <a:solidFill>
                      <a:srgbClr val="C88419"/>
                    </a:solidFill>
                  </a:tcPr>
                </a:tc>
                <a:tc>
                  <a:txBody>
                    <a:bodyPr/>
                    <a:lstStyle/>
                    <a:p>
                      <a:r>
                        <a:rPr lang="en-US" altLang="zh-CN" b="0" dirty="0"/>
                        <a:t>h3 bits</a:t>
                      </a:r>
                      <a:endParaRPr lang="zh-CN" altLang="en-US" b="0" dirty="0"/>
                    </a:p>
                  </a:txBody>
                  <a:tcPr>
                    <a:solidFill>
                      <a:schemeClr val="bg2">
                        <a:lumMod val="75000"/>
                      </a:schemeClr>
                    </a:solidFill>
                  </a:tcPr>
                </a:tc>
                <a:extLst>
                  <a:ext uri="{0D108BD9-81ED-4DB2-BD59-A6C34878D82A}">
                    <a16:rowId xmlns="" xmlns:a16="http://schemas.microsoft.com/office/drawing/2014/main" val="3464148813"/>
                  </a:ext>
                </a:extLst>
              </a:tr>
            </a:tbl>
          </a:graphicData>
        </a:graphic>
      </p:graphicFrame>
      <p:graphicFrame>
        <p:nvGraphicFramePr>
          <p:cNvPr id="4" name="表格 3">
            <a:extLst>
              <a:ext uri="{FF2B5EF4-FFF2-40B4-BE49-F238E27FC236}">
                <a16:creationId xmlns="" xmlns:a16="http://schemas.microsoft.com/office/drawing/2014/main" id="{B79EB21C-6250-4CE4-BBF7-0816E75F6C5F}"/>
              </a:ext>
            </a:extLst>
          </p:cNvPr>
          <p:cNvGraphicFramePr>
            <a:graphicFrameLocks noGrp="1"/>
          </p:cNvGraphicFramePr>
          <p:nvPr>
            <p:extLst>
              <p:ext uri="{D42A27DB-BD31-4B8C-83A1-F6EECF244321}">
                <p14:modId xmlns="" xmlns:p14="http://schemas.microsoft.com/office/powerpoint/2010/main" val="867281258"/>
              </p:ext>
            </p:extLst>
          </p:nvPr>
        </p:nvGraphicFramePr>
        <p:xfrm>
          <a:off x="332509" y="3873851"/>
          <a:ext cx="3549651" cy="370840"/>
        </p:xfrm>
        <a:graphic>
          <a:graphicData uri="http://schemas.openxmlformats.org/drawingml/2006/table">
            <a:tbl>
              <a:tblPr firstRow="1" bandRow="1">
                <a:tableStyleId>{5C22544A-7EE6-4342-B048-85BDC9FD1C3A}</a:tableStyleId>
              </a:tblPr>
              <a:tblGrid>
                <a:gridCol w="825499">
                  <a:extLst>
                    <a:ext uri="{9D8B030D-6E8A-4147-A177-3AD203B41FA5}">
                      <a16:colId xmlns="" xmlns:a16="http://schemas.microsoft.com/office/drawing/2014/main" val="3769062771"/>
                    </a:ext>
                  </a:extLst>
                </a:gridCol>
                <a:gridCol w="2286000">
                  <a:extLst>
                    <a:ext uri="{9D8B030D-6E8A-4147-A177-3AD203B41FA5}">
                      <a16:colId xmlns="" xmlns:a16="http://schemas.microsoft.com/office/drawing/2014/main" val="2837581"/>
                    </a:ext>
                  </a:extLst>
                </a:gridCol>
                <a:gridCol w="438152">
                  <a:extLst>
                    <a:ext uri="{9D8B030D-6E8A-4147-A177-3AD203B41FA5}">
                      <a16:colId xmlns="" xmlns:a16="http://schemas.microsoft.com/office/drawing/2014/main" val="770832807"/>
                    </a:ext>
                  </a:extLst>
                </a:gridCol>
              </a:tblGrid>
              <a:tr h="370840">
                <a:tc>
                  <a:txBody>
                    <a:bodyPr/>
                    <a:lstStyle/>
                    <a:p>
                      <a:r>
                        <a:rPr lang="en-US" altLang="zh-CN" b="0" dirty="0"/>
                        <a:t>g1</a:t>
                      </a:r>
                      <a:endParaRPr lang="zh-CN" altLang="en-US" b="0" dirty="0"/>
                    </a:p>
                  </a:txBody>
                  <a:tcPr/>
                </a:tc>
                <a:tc>
                  <a:txBody>
                    <a:bodyPr/>
                    <a:lstStyle/>
                    <a:p>
                      <a:r>
                        <a:rPr lang="en-US" altLang="zh-CN" b="0" dirty="0"/>
                        <a:t>g2</a:t>
                      </a:r>
                      <a:endParaRPr lang="zh-CN" altLang="en-US" b="0" dirty="0"/>
                    </a:p>
                  </a:txBody>
                  <a:tcPr>
                    <a:solidFill>
                      <a:srgbClr val="C88419"/>
                    </a:solidFill>
                  </a:tcPr>
                </a:tc>
                <a:tc>
                  <a:txBody>
                    <a:bodyPr/>
                    <a:lstStyle/>
                    <a:p>
                      <a:r>
                        <a:rPr lang="en-US" altLang="zh-CN" b="0" dirty="0"/>
                        <a:t>g3</a:t>
                      </a:r>
                      <a:endParaRPr lang="zh-CN" altLang="en-US" b="0" dirty="0"/>
                    </a:p>
                  </a:txBody>
                  <a:tcPr>
                    <a:solidFill>
                      <a:schemeClr val="bg2">
                        <a:lumMod val="75000"/>
                      </a:schemeClr>
                    </a:solidFill>
                  </a:tcPr>
                </a:tc>
                <a:extLst>
                  <a:ext uri="{0D108BD9-81ED-4DB2-BD59-A6C34878D82A}">
                    <a16:rowId xmlns="" xmlns:a16="http://schemas.microsoft.com/office/drawing/2014/main" val="3813011948"/>
                  </a:ext>
                </a:extLst>
              </a:tr>
            </a:tbl>
          </a:graphicData>
        </a:graphic>
      </p:graphicFrame>
      <p:cxnSp>
        <p:nvCxnSpPr>
          <p:cNvPr id="25" name="直接箭头连接符 24">
            <a:extLst>
              <a:ext uri="{FF2B5EF4-FFF2-40B4-BE49-F238E27FC236}">
                <a16:creationId xmlns="" xmlns:a16="http://schemas.microsoft.com/office/drawing/2014/main" id="{13B05541-EA2A-4E2A-ACAC-A50F9CADC7E3}"/>
              </a:ext>
            </a:extLst>
          </p:cNvPr>
          <p:cNvCxnSpPr/>
          <p:nvPr/>
        </p:nvCxnSpPr>
        <p:spPr>
          <a:xfrm flipH="1">
            <a:off x="805583" y="2291860"/>
            <a:ext cx="419100" cy="158199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520F38A0-E515-4C0A-B613-00C9C14EDAF2}"/>
              </a:ext>
            </a:extLst>
          </p:cNvPr>
          <p:cNvCxnSpPr/>
          <p:nvPr/>
        </p:nvCxnSpPr>
        <p:spPr>
          <a:xfrm flipH="1">
            <a:off x="2301013" y="2291860"/>
            <a:ext cx="1581151" cy="1581999"/>
          </a:xfrm>
          <a:prstGeom prst="straightConnector1">
            <a:avLst/>
          </a:prstGeom>
          <a:ln w="76200">
            <a:solidFill>
              <a:srgbClr val="C8841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 xmlns:a16="http://schemas.microsoft.com/office/drawing/2014/main" id="{9DA64188-7ECA-4184-AC46-3FAAFC84C949}"/>
              </a:ext>
            </a:extLst>
          </p:cNvPr>
          <p:cNvCxnSpPr>
            <a:cxnSpLocks/>
          </p:cNvCxnSpPr>
          <p:nvPr/>
        </p:nvCxnSpPr>
        <p:spPr>
          <a:xfrm flipH="1">
            <a:off x="3659908" y="2291852"/>
            <a:ext cx="2622549" cy="1581998"/>
          </a:xfrm>
          <a:prstGeom prst="straightConnector1">
            <a:avLst/>
          </a:prstGeom>
          <a:ln w="76200">
            <a:solidFill>
              <a:srgbClr val="B0B0B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表格 29">
            <a:extLst>
              <a:ext uri="{FF2B5EF4-FFF2-40B4-BE49-F238E27FC236}">
                <a16:creationId xmlns="" xmlns:a16="http://schemas.microsoft.com/office/drawing/2014/main" id="{03A69CB1-F515-4F53-BBB5-76350DD96038}"/>
              </a:ext>
            </a:extLst>
          </p:cNvPr>
          <p:cNvGraphicFramePr>
            <a:graphicFrameLocks noGrp="1"/>
          </p:cNvGraphicFramePr>
          <p:nvPr>
            <p:extLst>
              <p:ext uri="{D42A27DB-BD31-4B8C-83A1-F6EECF244321}">
                <p14:modId xmlns="" xmlns:p14="http://schemas.microsoft.com/office/powerpoint/2010/main" val="4058762254"/>
              </p:ext>
            </p:extLst>
          </p:nvPr>
        </p:nvGraphicFramePr>
        <p:xfrm>
          <a:off x="332509" y="4738860"/>
          <a:ext cx="1638299" cy="1446550"/>
        </p:xfrm>
        <a:graphic>
          <a:graphicData uri="http://schemas.openxmlformats.org/drawingml/2006/table">
            <a:tbl>
              <a:tblPr firstRow="1" bandRow="1">
                <a:tableStyleId>{5C22544A-7EE6-4342-B048-85BDC9FD1C3A}</a:tableStyleId>
              </a:tblPr>
              <a:tblGrid>
                <a:gridCol w="1638299">
                  <a:extLst>
                    <a:ext uri="{9D8B030D-6E8A-4147-A177-3AD203B41FA5}">
                      <a16:colId xmlns="" xmlns:a16="http://schemas.microsoft.com/office/drawing/2014/main" val="2702669445"/>
                    </a:ext>
                  </a:extLst>
                </a:gridCol>
              </a:tblGrid>
              <a:tr h="1446550">
                <a:tc>
                  <a:txBody>
                    <a:bodyPr/>
                    <a:lstStyle/>
                    <a:p>
                      <a:r>
                        <a:rPr lang="en-US" altLang="zh-CN" b="0" dirty="0"/>
                        <a:t>Flow Table 1</a:t>
                      </a:r>
                      <a:endParaRPr lang="zh-CN" altLang="en-US" b="0" dirty="0"/>
                    </a:p>
                  </a:txBody>
                  <a:tcPr/>
                </a:tc>
                <a:extLst>
                  <a:ext uri="{0D108BD9-81ED-4DB2-BD59-A6C34878D82A}">
                    <a16:rowId xmlns="" xmlns:a16="http://schemas.microsoft.com/office/drawing/2014/main" val="1762479471"/>
                  </a:ext>
                </a:extLst>
              </a:tr>
            </a:tbl>
          </a:graphicData>
        </a:graphic>
      </p:graphicFrame>
      <p:graphicFrame>
        <p:nvGraphicFramePr>
          <p:cNvPr id="31" name="表格 30">
            <a:extLst>
              <a:ext uri="{FF2B5EF4-FFF2-40B4-BE49-F238E27FC236}">
                <a16:creationId xmlns="" xmlns:a16="http://schemas.microsoft.com/office/drawing/2014/main" id="{91E1991E-6760-4DDA-BF32-E23AA28B489F}"/>
              </a:ext>
            </a:extLst>
          </p:cNvPr>
          <p:cNvGraphicFramePr>
            <a:graphicFrameLocks noGrp="1"/>
          </p:cNvGraphicFramePr>
          <p:nvPr>
            <p:extLst>
              <p:ext uri="{D42A27DB-BD31-4B8C-83A1-F6EECF244321}">
                <p14:modId xmlns="" xmlns:p14="http://schemas.microsoft.com/office/powerpoint/2010/main" val="2854379224"/>
              </p:ext>
            </p:extLst>
          </p:nvPr>
        </p:nvGraphicFramePr>
        <p:xfrm>
          <a:off x="2735117" y="4732574"/>
          <a:ext cx="1638299" cy="1446550"/>
        </p:xfrm>
        <a:graphic>
          <a:graphicData uri="http://schemas.openxmlformats.org/drawingml/2006/table">
            <a:tbl>
              <a:tblPr firstRow="1" bandRow="1">
                <a:tableStyleId>{5C22544A-7EE6-4342-B048-85BDC9FD1C3A}</a:tableStyleId>
              </a:tblPr>
              <a:tblGrid>
                <a:gridCol w="1638299">
                  <a:extLst>
                    <a:ext uri="{9D8B030D-6E8A-4147-A177-3AD203B41FA5}">
                      <a16:colId xmlns="" xmlns:a16="http://schemas.microsoft.com/office/drawing/2014/main" val="2702669445"/>
                    </a:ext>
                  </a:extLst>
                </a:gridCol>
              </a:tblGrid>
              <a:tr h="1446550">
                <a:tc>
                  <a:txBody>
                    <a:bodyPr/>
                    <a:lstStyle/>
                    <a:p>
                      <a:r>
                        <a:rPr lang="en-US" altLang="zh-CN" b="0" dirty="0"/>
                        <a:t>Flow Table 2</a:t>
                      </a:r>
                      <a:endParaRPr lang="zh-CN" altLang="en-US" b="0" dirty="0"/>
                    </a:p>
                  </a:txBody>
                  <a:tcPr>
                    <a:solidFill>
                      <a:srgbClr val="C88419"/>
                    </a:solidFill>
                  </a:tcPr>
                </a:tc>
                <a:extLst>
                  <a:ext uri="{0D108BD9-81ED-4DB2-BD59-A6C34878D82A}">
                    <a16:rowId xmlns="" xmlns:a16="http://schemas.microsoft.com/office/drawing/2014/main" val="1762479471"/>
                  </a:ext>
                </a:extLst>
              </a:tr>
            </a:tbl>
          </a:graphicData>
        </a:graphic>
      </p:graphicFrame>
      <p:graphicFrame>
        <p:nvGraphicFramePr>
          <p:cNvPr id="32" name="表格 31">
            <a:extLst>
              <a:ext uri="{FF2B5EF4-FFF2-40B4-BE49-F238E27FC236}">
                <a16:creationId xmlns="" xmlns:a16="http://schemas.microsoft.com/office/drawing/2014/main" id="{183E3EA6-4402-4A8E-83E9-BB1A345301C2}"/>
              </a:ext>
            </a:extLst>
          </p:cNvPr>
          <p:cNvGraphicFramePr>
            <a:graphicFrameLocks noGrp="1"/>
          </p:cNvGraphicFramePr>
          <p:nvPr>
            <p:extLst>
              <p:ext uri="{D42A27DB-BD31-4B8C-83A1-F6EECF244321}">
                <p14:modId xmlns="" xmlns:p14="http://schemas.microsoft.com/office/powerpoint/2010/main" val="1031828539"/>
              </p:ext>
            </p:extLst>
          </p:nvPr>
        </p:nvGraphicFramePr>
        <p:xfrm>
          <a:off x="5137725" y="4713524"/>
          <a:ext cx="1638299" cy="1446550"/>
        </p:xfrm>
        <a:graphic>
          <a:graphicData uri="http://schemas.openxmlformats.org/drawingml/2006/table">
            <a:tbl>
              <a:tblPr firstRow="1" bandRow="1">
                <a:tableStyleId>{5C22544A-7EE6-4342-B048-85BDC9FD1C3A}</a:tableStyleId>
              </a:tblPr>
              <a:tblGrid>
                <a:gridCol w="1638299">
                  <a:extLst>
                    <a:ext uri="{9D8B030D-6E8A-4147-A177-3AD203B41FA5}">
                      <a16:colId xmlns="" xmlns:a16="http://schemas.microsoft.com/office/drawing/2014/main" val="2702669445"/>
                    </a:ext>
                  </a:extLst>
                </a:gridCol>
              </a:tblGrid>
              <a:tr h="1446550">
                <a:tc>
                  <a:txBody>
                    <a:bodyPr/>
                    <a:lstStyle/>
                    <a:p>
                      <a:r>
                        <a:rPr lang="en-US" altLang="zh-CN" b="0" dirty="0"/>
                        <a:t>Flow Table 3</a:t>
                      </a:r>
                      <a:endParaRPr lang="zh-CN" altLang="en-US" b="0" dirty="0"/>
                    </a:p>
                  </a:txBody>
                  <a:tcPr>
                    <a:solidFill>
                      <a:srgbClr val="B0B0B0"/>
                    </a:solidFill>
                  </a:tcPr>
                </a:tc>
                <a:extLst>
                  <a:ext uri="{0D108BD9-81ED-4DB2-BD59-A6C34878D82A}">
                    <a16:rowId xmlns="" xmlns:a16="http://schemas.microsoft.com/office/drawing/2014/main" val="1762479471"/>
                  </a:ext>
                </a:extLst>
              </a:tr>
            </a:tbl>
          </a:graphicData>
        </a:graphic>
      </p:graphicFrame>
      <p:cxnSp>
        <p:nvCxnSpPr>
          <p:cNvPr id="34" name="直接箭头连接符 33">
            <a:extLst>
              <a:ext uri="{FF2B5EF4-FFF2-40B4-BE49-F238E27FC236}">
                <a16:creationId xmlns="" xmlns:a16="http://schemas.microsoft.com/office/drawing/2014/main" id="{16B429EF-5CF8-4474-89AB-0A01202024BD}"/>
              </a:ext>
            </a:extLst>
          </p:cNvPr>
          <p:cNvCxnSpPr>
            <a:endCxn id="31" idx="1"/>
          </p:cNvCxnSpPr>
          <p:nvPr/>
        </p:nvCxnSpPr>
        <p:spPr>
          <a:xfrm>
            <a:off x="1970810" y="5445699"/>
            <a:ext cx="764311" cy="1015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 xmlns:a16="http://schemas.microsoft.com/office/drawing/2014/main" id="{00A44997-557D-4597-9D82-964A971091FA}"/>
              </a:ext>
            </a:extLst>
          </p:cNvPr>
          <p:cNvCxnSpPr/>
          <p:nvPr/>
        </p:nvCxnSpPr>
        <p:spPr>
          <a:xfrm>
            <a:off x="4373419" y="5445699"/>
            <a:ext cx="764311" cy="1015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 xmlns:a16="http://schemas.microsoft.com/office/drawing/2014/main" id="{6A0138C3-DADA-43E5-B175-5E673B47BFA8}"/>
              </a:ext>
            </a:extLst>
          </p:cNvPr>
          <p:cNvSpPr txBox="1"/>
          <p:nvPr/>
        </p:nvSpPr>
        <p:spPr>
          <a:xfrm>
            <a:off x="7372357" y="1844816"/>
            <a:ext cx="4325217" cy="2523768"/>
          </a:xfrm>
          <a:prstGeom prst="rect">
            <a:avLst/>
          </a:prstGeom>
          <a:noFill/>
        </p:spPr>
        <p:txBody>
          <a:bodyPr wrap="square" rtlCol="0">
            <a:spAutoFit/>
          </a:bodyPr>
          <a:lstStyle/>
          <a:p>
            <a:r>
              <a:rPr lang="en-US" altLang="zh-CN" sz="2800" dirty="0">
                <a:solidFill>
                  <a:srgbClr val="366658"/>
                </a:solidFill>
              </a:rPr>
              <a:t>Multi-tag technology</a:t>
            </a:r>
          </a:p>
          <a:p>
            <a:endParaRPr lang="en-US" altLang="zh-CN" dirty="0">
              <a:solidFill>
                <a:srgbClr val="366658"/>
              </a:solidFill>
            </a:endParaRPr>
          </a:p>
          <a:p>
            <a:r>
              <a:rPr lang="en-US" altLang="zh-CN" sz="2800" dirty="0" err="1">
                <a:solidFill>
                  <a:srgbClr val="366658"/>
                </a:solidFill>
              </a:rPr>
              <a:t>Middlebox</a:t>
            </a:r>
            <a:r>
              <a:rPr lang="en-US" altLang="zh-CN" sz="2800" dirty="0">
                <a:solidFill>
                  <a:srgbClr val="366658"/>
                </a:solidFill>
              </a:rPr>
              <a:t> Side:</a:t>
            </a:r>
          </a:p>
          <a:p>
            <a:r>
              <a:rPr lang="en-US" altLang="zh-CN" sz="2800" dirty="0">
                <a:solidFill>
                  <a:srgbClr val="366658"/>
                </a:solidFill>
              </a:rPr>
              <a:t>Multi-tag generation based on parallel generation and hashing table.</a:t>
            </a:r>
            <a:endParaRPr lang="zh-CN" altLang="en-US" sz="2800" dirty="0">
              <a:solidFill>
                <a:srgbClr val="366658"/>
              </a:solidFill>
            </a:endParaRPr>
          </a:p>
        </p:txBody>
      </p:sp>
      <mc:AlternateContent xmlns:mc="http://schemas.openxmlformats.org/markup-compatibility/2006">
        <mc:Choice xmlns="" xmlns:a14="http://schemas.microsoft.com/office/drawing/2010/main" Requires="a14">
          <p:sp>
            <p:nvSpPr>
              <p:cNvPr id="37" name="文本框 36">
                <a:extLst>
                  <a:ext uri="{FF2B5EF4-FFF2-40B4-BE49-F238E27FC236}">
                    <a16:creationId xmlns:a16="http://schemas.microsoft.com/office/drawing/2014/main" id="{429D913D-DDC5-4020-948C-E19D2EDFF245}"/>
                  </a:ext>
                </a:extLst>
              </p:cNvPr>
              <p:cNvSpPr txBox="1"/>
              <p:nvPr/>
            </p:nvSpPr>
            <p:spPr>
              <a:xfrm>
                <a:off x="7372350" y="4568188"/>
                <a:ext cx="4325217" cy="1818703"/>
              </a:xfrm>
              <a:prstGeom prst="rect">
                <a:avLst/>
              </a:prstGeom>
              <a:noFill/>
            </p:spPr>
            <p:txBody>
              <a:bodyPr wrap="square" rtlCol="0">
                <a:spAutoFit/>
              </a:bodyPr>
              <a:lstStyle/>
              <a:p>
                <a:r>
                  <a:rPr lang="en-US" altLang="zh-CN" sz="2800" dirty="0">
                    <a:solidFill>
                      <a:srgbClr val="366658"/>
                    </a:solidFill>
                  </a:rPr>
                  <a:t>Switch Side:</a:t>
                </a:r>
              </a:p>
              <a:p>
                <a:r>
                  <a:rPr lang="en-US" altLang="zh-CN" sz="2800" dirty="0">
                    <a:solidFill>
                      <a:srgbClr val="366658"/>
                    </a:solidFill>
                  </a:rPr>
                  <a:t>Multi-tag verification using only </a:t>
                </a:r>
                <a14:m>
                  <m:oMath xmlns:m="http://schemas.openxmlformats.org/officeDocument/2006/math">
                    <m:nary>
                      <m:naryPr>
                        <m:chr m:val="∑"/>
                        <m:limLoc m:val="undOvr"/>
                        <m:grow m:val="on"/>
                        <m:ctrlPr>
                          <a:rPr lang="en-US" altLang="zh-CN" sz="2800" i="1" smtClean="0">
                            <a:solidFill>
                              <a:srgbClr val="366658"/>
                            </a:solidFill>
                            <a:latin typeface="Cambria Math" panose="02040503050406030204" pitchFamily="18" charset="0"/>
                          </a:rPr>
                        </m:ctrlPr>
                      </m:naryPr>
                      <m:sub>
                        <m:r>
                          <a:rPr lang="en-US" altLang="zh-CN" sz="2800" i="1" smtClean="0">
                            <a:solidFill>
                              <a:srgbClr val="366658"/>
                            </a:solidFill>
                            <a:latin typeface="Cambria Math" panose="02040503050406030204" pitchFamily="18" charset="0"/>
                          </a:rPr>
                          <m:t>𝑖</m:t>
                        </m:r>
                        <m:r>
                          <a:rPr lang="en-US" altLang="zh-CN" sz="2800" i="0" smtClean="0">
                            <a:solidFill>
                              <a:srgbClr val="366658"/>
                            </a:solidFill>
                            <a:latin typeface="Cambria Math" panose="02040503050406030204" pitchFamily="18" charset="0"/>
                          </a:rPr>
                          <m:t>=1</m:t>
                        </m:r>
                      </m:sub>
                      <m:sup>
                        <m:r>
                          <a:rPr lang="en-US" altLang="zh-CN" sz="2800" i="1" smtClean="0">
                            <a:solidFill>
                              <a:srgbClr val="366658"/>
                            </a:solidFill>
                            <a:latin typeface="Cambria Math" panose="02040503050406030204" pitchFamily="18" charset="0"/>
                          </a:rPr>
                          <m:t>𝑛</m:t>
                        </m:r>
                      </m:sup>
                      <m:e>
                        <m:r>
                          <a:rPr lang="en-US" altLang="zh-CN" sz="2800" b="0" i="1" smtClean="0">
                            <a:solidFill>
                              <a:srgbClr val="366658"/>
                            </a:solidFill>
                            <a:latin typeface="Cambria Math" panose="02040503050406030204" pitchFamily="18" charset="0"/>
                          </a:rPr>
                          <m:t>2^</m:t>
                        </m:r>
                        <m:r>
                          <a:rPr lang="en-US" altLang="zh-CN" sz="2800" b="0" i="1" smtClean="0">
                            <a:solidFill>
                              <a:srgbClr val="366658"/>
                            </a:solidFill>
                            <a:latin typeface="Cambria Math" panose="02040503050406030204" pitchFamily="18" charset="0"/>
                          </a:rPr>
                          <m:t>h𝑖</m:t>
                        </m:r>
                      </m:e>
                    </m:nary>
                  </m:oMath>
                </a14:m>
                <a:r>
                  <a:rPr lang="en-US" altLang="zh-CN" sz="2800" dirty="0">
                    <a:solidFill>
                      <a:srgbClr val="366658"/>
                    </a:solidFill>
                  </a:rPr>
                  <a:t> rules rather than </a:t>
                </a:r>
                <a14:m>
                  <m:oMath xmlns:m="http://schemas.openxmlformats.org/officeDocument/2006/math">
                    <m:nary>
                      <m:naryPr>
                        <m:chr m:val="∏"/>
                        <m:limLoc m:val="undOvr"/>
                        <m:grow m:val="on"/>
                        <m:ctrlPr>
                          <a:rPr lang="zh-CN" altLang="en-US" sz="2800" i="1" dirty="0" smtClean="0">
                            <a:solidFill>
                              <a:srgbClr val="366658"/>
                            </a:solidFill>
                            <a:latin typeface="Cambria Math" panose="02040503050406030204" pitchFamily="18" charset="0"/>
                          </a:rPr>
                        </m:ctrlPr>
                      </m:naryPr>
                      <m:sub>
                        <m:r>
                          <a:rPr lang="zh-CN" altLang="en-US" sz="2800" i="1" dirty="0">
                            <a:solidFill>
                              <a:srgbClr val="366658"/>
                            </a:solidFill>
                            <a:latin typeface="Cambria Math" panose="02040503050406030204" pitchFamily="18" charset="0"/>
                          </a:rPr>
                          <m:t>𝑖</m:t>
                        </m:r>
                        <m:r>
                          <a:rPr lang="zh-CN" altLang="en-US" sz="2800" i="0" dirty="0">
                            <a:solidFill>
                              <a:srgbClr val="366658"/>
                            </a:solidFill>
                            <a:latin typeface="Cambria Math" panose="02040503050406030204" pitchFamily="18" charset="0"/>
                          </a:rPr>
                          <m:t>=1</m:t>
                        </m:r>
                      </m:sub>
                      <m:sup>
                        <m:r>
                          <a:rPr lang="zh-CN" altLang="en-US" sz="2800" i="1" dirty="0">
                            <a:solidFill>
                              <a:srgbClr val="366658"/>
                            </a:solidFill>
                            <a:latin typeface="Cambria Math" panose="02040503050406030204" pitchFamily="18" charset="0"/>
                          </a:rPr>
                          <m:t>𝑛</m:t>
                        </m:r>
                      </m:sup>
                      <m:e>
                        <m:r>
                          <a:rPr lang="en-US" altLang="zh-CN" sz="2800" i="1">
                            <a:solidFill>
                              <a:srgbClr val="366658"/>
                            </a:solidFill>
                            <a:latin typeface="Cambria Math" panose="02040503050406030204" pitchFamily="18" charset="0"/>
                          </a:rPr>
                          <m:t>2^</m:t>
                        </m:r>
                        <m:r>
                          <a:rPr lang="en-US" altLang="zh-CN" sz="2800" i="1">
                            <a:solidFill>
                              <a:srgbClr val="366658"/>
                            </a:solidFill>
                            <a:latin typeface="Cambria Math" panose="02040503050406030204" pitchFamily="18" charset="0"/>
                          </a:rPr>
                          <m:t>h𝑖</m:t>
                        </m:r>
                      </m:e>
                    </m:nary>
                  </m:oMath>
                </a14:m>
                <a:r>
                  <a:rPr lang="zh-CN" altLang="en-US" sz="2800" dirty="0">
                    <a:solidFill>
                      <a:srgbClr val="366658"/>
                    </a:solidFill>
                  </a:rPr>
                  <a:t/>
                </a:r>
                <a:r>
                  <a:rPr lang="en-US" altLang="zh-CN" sz="2800" dirty="0">
                    <a:solidFill>
                      <a:srgbClr val="366658"/>
                    </a:solidFill>
                  </a:rPr>
                  <a:t>rules</a:t>
                </a:r>
                <a:endParaRPr lang="zh-CN" altLang="en-US" sz="2800" dirty="0">
                  <a:solidFill>
                    <a:srgbClr val="366658"/>
                  </a:solidFill>
                </a:endParaRPr>
              </a:p>
            </p:txBody>
          </p:sp>
        </mc:Choice>
        <mc:Fallback>
          <p:sp>
            <p:nvSpPr>
              <p:cNvPr id="37" name="文本框 36">
                <a:extLst>
                  <a:ext uri="{FF2B5EF4-FFF2-40B4-BE49-F238E27FC236}">
                    <a16:creationId xmlns:a14="http://schemas.microsoft.com/office/drawing/2010/main" xmlns="" xmlns:a16="http://schemas.microsoft.com/office/drawing/2014/main" id="{429D913D-DDC5-4020-948C-E19D2EDFF245}"/>
                  </a:ext>
                </a:extLst>
              </p:cNvPr>
              <p:cNvSpPr txBox="1">
                <a:spLocks noRot="1" noChangeAspect="1" noMove="1" noResize="1" noEditPoints="1" noAdjustHandles="1" noChangeArrowheads="1" noChangeShapeType="1" noTextEdit="1"/>
              </p:cNvSpPr>
              <p:nvPr/>
            </p:nvSpPr>
            <p:spPr>
              <a:xfrm>
                <a:off x="7372356" y="4568196"/>
                <a:ext cx="4325217" cy="1818703"/>
              </a:xfrm>
              <a:prstGeom prst="rect">
                <a:avLst/>
              </a:prstGeom>
              <a:blipFill>
                <a:blip r:embed="rId3"/>
                <a:stretch>
                  <a:fillRect l="-2817" t="-3344" r="-1127" b="-8027"/>
                </a:stretch>
              </a:blipFill>
            </p:spPr>
            <p:txBody>
              <a:bodyPr/>
              <a:lstStyle/>
              <a:p>
                <a:r>
                  <a:rPr lang="zh-CN" altLang="en-US">
                    <a:noFill/>
                  </a:rPr>
                  <a:t> </a:t>
                </a:r>
              </a:p>
            </p:txBody>
          </p:sp>
        </mc:Fallback>
      </mc:AlternateContent>
    </p:spTree>
    <p:extLst>
      <p:ext uri="{BB962C8B-B14F-4D97-AF65-F5344CB8AC3E}">
        <p14:creationId xmlns="" xmlns:p14="http://schemas.microsoft.com/office/powerpoint/2010/main" val="304541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4" fill="hold" grpId="0" nodeType="clickEffect">
                                  <p:stCondLst>
                                    <p:cond delay="0"/>
                                  </p:stCondLst>
                                  <p:childTnLst>
                                    <p:animEffect transition="out" filter="wipe(down)">
                                      <p:cBhvr>
                                        <p:cTn id="42" dur="500"/>
                                        <p:tgtEl>
                                          <p:spTgt spid="36">
                                            <p:txEl>
                                              <p:pRg st="0" end="0"/>
                                            </p:txEl>
                                          </p:spTgt>
                                        </p:tgtEl>
                                      </p:cBhvr>
                                    </p:animEffect>
                                    <p:set>
                                      <p:cBhvr>
                                        <p:cTn id="43" dur="1" fill="hold">
                                          <p:stCondLst>
                                            <p:cond delay="499"/>
                                          </p:stCondLst>
                                        </p:cTn>
                                        <p:tgtEl>
                                          <p:spTgt spid="36">
                                            <p:txEl>
                                              <p:pRg st="0" end="0"/>
                                            </p:txEl>
                                          </p:spTgt>
                                        </p:tgtEl>
                                        <p:attrNameLst>
                                          <p:attrName>style.visibility</p:attrName>
                                        </p:attrNameLst>
                                      </p:cBhvr>
                                      <p:to>
                                        <p:strVal val="hidden"/>
                                      </p:to>
                                    </p:set>
                                  </p:childTnLst>
                                </p:cTn>
                              </p:par>
                              <p:par>
                                <p:cTn id="44" presetID="22" presetClass="exit" presetSubtype="4" fill="hold" grpId="0" nodeType="withEffect">
                                  <p:stCondLst>
                                    <p:cond delay="0"/>
                                  </p:stCondLst>
                                  <p:childTnLst>
                                    <p:animEffect transition="out" filter="wipe(down)">
                                      <p:cBhvr>
                                        <p:cTn id="45" dur="500"/>
                                        <p:tgtEl>
                                          <p:spTgt spid="36">
                                            <p:txEl>
                                              <p:pRg st="2" end="2"/>
                                            </p:txEl>
                                          </p:spTgt>
                                        </p:tgtEl>
                                      </p:cBhvr>
                                    </p:animEffect>
                                    <p:set>
                                      <p:cBhvr>
                                        <p:cTn id="46" dur="1" fill="hold">
                                          <p:stCondLst>
                                            <p:cond delay="499"/>
                                          </p:stCondLst>
                                        </p:cTn>
                                        <p:tgtEl>
                                          <p:spTgt spid="36">
                                            <p:txEl>
                                              <p:pRg st="2" end="2"/>
                                            </p:txEl>
                                          </p:spTgt>
                                        </p:tgtEl>
                                        <p:attrNameLst>
                                          <p:attrName>style.visibility</p:attrName>
                                        </p:attrNameLst>
                                      </p:cBhvr>
                                      <p:to>
                                        <p:strVal val="hidden"/>
                                      </p:to>
                                    </p:set>
                                  </p:childTnLst>
                                </p:cTn>
                              </p:par>
                              <p:par>
                                <p:cTn id="47" presetID="22" presetClass="exit" presetSubtype="4" fill="hold" grpId="0" nodeType="withEffect">
                                  <p:stCondLst>
                                    <p:cond delay="0"/>
                                  </p:stCondLst>
                                  <p:childTnLst>
                                    <p:animEffect transition="out" filter="wipe(down)">
                                      <p:cBhvr>
                                        <p:cTn id="48" dur="500"/>
                                        <p:tgtEl>
                                          <p:spTgt spid="36">
                                            <p:txEl>
                                              <p:pRg st="3" end="3"/>
                                            </p:txEl>
                                          </p:spTgt>
                                        </p:tgtEl>
                                      </p:cBhvr>
                                    </p:animEffect>
                                    <p:set>
                                      <p:cBhvr>
                                        <p:cTn id="49" dur="1" fill="hold">
                                          <p:stCondLst>
                                            <p:cond delay="499"/>
                                          </p:stCondLst>
                                        </p:cTn>
                                        <p:tgtEl>
                                          <p:spTgt spid="36">
                                            <p:txEl>
                                              <p:pRg st="3" end="3"/>
                                            </p:txEl>
                                          </p:spTgt>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par>
                                <p:cTn id="53" presetID="22" presetClass="exit" presetSubtype="4" fill="hold" nodeType="withEffect">
                                  <p:stCondLst>
                                    <p:cond delay="0"/>
                                  </p:stCondLst>
                                  <p:childTnLst>
                                    <p:animEffect transition="out" filter="wipe(down)">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par>
                                <p:cTn id="56" presetID="22" presetClass="exit" presetSubtype="4" fill="hold" nodeType="withEffect">
                                  <p:stCondLst>
                                    <p:cond delay="0"/>
                                  </p:stCondLst>
                                  <p:childTnLst>
                                    <p:animEffect transition="out" filter="wipe(down)">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22" presetClass="exit" presetSubtype="4" fill="hold" nodeType="withEffect">
                                  <p:stCondLst>
                                    <p:cond delay="0"/>
                                  </p:stCondLst>
                                  <p:childTnLst>
                                    <p:animEffect transition="out" filter="wipe(down)">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par>
                                <p:cTn id="62" presetID="22" presetClass="exit" presetSubtype="4" fill="hold" nodeType="withEffect">
                                  <p:stCondLst>
                                    <p:cond delay="0"/>
                                  </p:stCondLst>
                                  <p:childTnLst>
                                    <p:animEffect transition="out" filter="wipe(down)">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par>
                                <p:cTn id="65" presetID="22" presetClass="exit" presetSubtype="4" fill="hold" grpId="0" nodeType="withEffect">
                                  <p:stCondLst>
                                    <p:cond delay="0"/>
                                  </p:stCondLst>
                                  <p:childTnLst>
                                    <p:animEffect transition="out" filter="wipe(down)">
                                      <p:cBhvr>
                                        <p:cTn id="66" dur="500"/>
                                        <p:tgtEl>
                                          <p:spTgt spid="37">
                                            <p:txEl>
                                              <p:pRg st="0" end="0"/>
                                            </p:txEl>
                                          </p:spTgt>
                                        </p:tgtEl>
                                      </p:cBhvr>
                                    </p:animEffect>
                                    <p:set>
                                      <p:cBhvr>
                                        <p:cTn id="67" dur="1" fill="hold">
                                          <p:stCondLst>
                                            <p:cond delay="499"/>
                                          </p:stCondLst>
                                        </p:cTn>
                                        <p:tgtEl>
                                          <p:spTgt spid="37">
                                            <p:txEl>
                                              <p:pRg st="0" end="0"/>
                                            </p:txEl>
                                          </p:spTgt>
                                        </p:tgtEl>
                                        <p:attrNameLst>
                                          <p:attrName>style.visibility</p:attrName>
                                        </p:attrNameLst>
                                      </p:cBhvr>
                                      <p:to>
                                        <p:strVal val="hidden"/>
                                      </p:to>
                                    </p:set>
                                  </p:childTnLst>
                                </p:cTn>
                              </p:par>
                              <p:par>
                                <p:cTn id="68" presetID="22" presetClass="exit" presetSubtype="4" fill="hold" grpId="0" nodeType="withEffect">
                                  <p:stCondLst>
                                    <p:cond delay="0"/>
                                  </p:stCondLst>
                                  <p:childTnLst>
                                    <p:animEffect transition="out" filter="wipe(down)">
                                      <p:cBhvr>
                                        <p:cTn id="69" dur="500"/>
                                        <p:tgtEl>
                                          <p:spTgt spid="37">
                                            <p:txEl>
                                              <p:pRg st="1" end="1"/>
                                            </p:txEl>
                                          </p:spTgt>
                                        </p:tgtEl>
                                      </p:cBhvr>
                                    </p:animEffect>
                                    <p:set>
                                      <p:cBhvr>
                                        <p:cTn id="70" dur="1" fill="hold">
                                          <p:stCondLst>
                                            <p:cond delay="499"/>
                                          </p:stCondLst>
                                        </p:cTn>
                                        <p:tgtEl>
                                          <p:spTgt spid="37">
                                            <p:txEl>
                                              <p:pRg st="1" end="1"/>
                                            </p:txEl>
                                          </p:spTgt>
                                        </p:tgtEl>
                                        <p:attrNameLst>
                                          <p:attrName>style.visibility</p:attrName>
                                        </p:attrNameLst>
                                      </p:cBhvr>
                                      <p:to>
                                        <p:strVal val="hidden"/>
                                      </p:to>
                                    </p:set>
                                  </p:childTnLst>
                                </p:cTn>
                              </p:par>
                              <p:par>
                                <p:cTn id="71" presetID="22" presetClass="exit" presetSubtype="4" fill="hold" nodeType="withEffect">
                                  <p:stCondLst>
                                    <p:cond delay="0"/>
                                  </p:stCondLst>
                                  <p:childTnLst>
                                    <p:animEffect transition="out" filter="wipe(down)">
                                      <p:cBhvr>
                                        <p:cTn id="72" dur="500"/>
                                        <p:tgtEl>
                                          <p:spTgt spid="32"/>
                                        </p:tgtEl>
                                      </p:cBhvr>
                                    </p:animEffect>
                                    <p:set>
                                      <p:cBhvr>
                                        <p:cTn id="73" dur="1" fill="hold">
                                          <p:stCondLst>
                                            <p:cond delay="499"/>
                                          </p:stCondLst>
                                        </p:cTn>
                                        <p:tgtEl>
                                          <p:spTgt spid="32"/>
                                        </p:tgtEl>
                                        <p:attrNameLst>
                                          <p:attrName>style.visibility</p:attrName>
                                        </p:attrNameLst>
                                      </p:cBhvr>
                                      <p:to>
                                        <p:strVal val="hidden"/>
                                      </p:to>
                                    </p:set>
                                  </p:childTnLst>
                                </p:cTn>
                              </p:par>
                              <p:par>
                                <p:cTn id="74" presetID="22" presetClass="exit" presetSubtype="4" fill="hold" nodeType="withEffect">
                                  <p:stCondLst>
                                    <p:cond delay="0"/>
                                  </p:stCondLst>
                                  <p:childTnLst>
                                    <p:animEffect transition="out" filter="wipe(down)">
                                      <p:cBhvr>
                                        <p:cTn id="75" dur="500"/>
                                        <p:tgtEl>
                                          <p:spTgt spid="35"/>
                                        </p:tgtEl>
                                      </p:cBhvr>
                                    </p:animEffect>
                                    <p:set>
                                      <p:cBhvr>
                                        <p:cTn id="76" dur="1" fill="hold">
                                          <p:stCondLst>
                                            <p:cond delay="499"/>
                                          </p:stCondLst>
                                        </p:cTn>
                                        <p:tgtEl>
                                          <p:spTgt spid="35"/>
                                        </p:tgtEl>
                                        <p:attrNameLst>
                                          <p:attrName>style.visibility</p:attrName>
                                        </p:attrNameLst>
                                      </p:cBhvr>
                                      <p:to>
                                        <p:strVal val="hidden"/>
                                      </p:to>
                                    </p:set>
                                  </p:childTnLst>
                                </p:cTn>
                              </p:par>
                              <p:par>
                                <p:cTn id="77" presetID="22" presetClass="exit" presetSubtype="4" fill="hold" nodeType="withEffect">
                                  <p:stCondLst>
                                    <p:cond delay="0"/>
                                  </p:stCondLst>
                                  <p:childTnLst>
                                    <p:animEffect transition="out" filter="wipe(down)">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22" presetClass="exit" presetSubtype="4" fill="hold" nodeType="withEffect">
                                  <p:stCondLst>
                                    <p:cond delay="0"/>
                                  </p:stCondLst>
                                  <p:childTnLst>
                                    <p:animEffect transition="out" filter="wipe(down)">
                                      <p:cBhvr>
                                        <p:cTn id="84" dur="500"/>
                                        <p:tgtEl>
                                          <p:spTgt spid="30"/>
                                        </p:tgtEl>
                                      </p:cBhvr>
                                    </p:animEffect>
                                    <p:set>
                                      <p:cBhvr>
                                        <p:cTn id="85"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allAtOnce"/>
      <p:bldP spid="37" grpId="0" build="allAtOnce"/>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graphicFrame>
        <p:nvGraphicFramePr>
          <p:cNvPr id="3" name="表格 2">
            <a:extLst>
              <a:ext uri="{FF2B5EF4-FFF2-40B4-BE49-F238E27FC236}">
                <a16:creationId xmlns="" xmlns:a16="http://schemas.microsoft.com/office/drawing/2014/main" id="{AACD731F-3769-498F-856D-A889E9DC17BC}"/>
              </a:ext>
            </a:extLst>
          </p:cNvPr>
          <p:cNvGraphicFramePr>
            <a:graphicFrameLocks noGrp="1"/>
          </p:cNvGraphicFramePr>
          <p:nvPr>
            <p:extLst>
              <p:ext uri="{D42A27DB-BD31-4B8C-83A1-F6EECF244321}">
                <p14:modId xmlns="" xmlns:p14="http://schemas.microsoft.com/office/powerpoint/2010/main" val="714171838"/>
              </p:ext>
            </p:extLst>
          </p:nvPr>
        </p:nvGraphicFramePr>
        <p:xfrm>
          <a:off x="332509" y="1921012"/>
          <a:ext cx="6416675" cy="370840"/>
        </p:xfrm>
        <a:graphic>
          <a:graphicData uri="http://schemas.openxmlformats.org/drawingml/2006/table">
            <a:tbl>
              <a:tblPr firstRow="1" bandRow="1">
                <a:tableStyleId>{5C22544A-7EE6-4342-B048-85BDC9FD1C3A}</a:tableStyleId>
              </a:tblPr>
              <a:tblGrid>
                <a:gridCol w="1990172">
                  <a:extLst>
                    <a:ext uri="{9D8B030D-6E8A-4147-A177-3AD203B41FA5}">
                      <a16:colId xmlns="" xmlns:a16="http://schemas.microsoft.com/office/drawing/2014/main" val="1843464155"/>
                    </a:ext>
                  </a:extLst>
                </a:gridCol>
                <a:gridCol w="3504107">
                  <a:extLst>
                    <a:ext uri="{9D8B030D-6E8A-4147-A177-3AD203B41FA5}">
                      <a16:colId xmlns="" xmlns:a16="http://schemas.microsoft.com/office/drawing/2014/main" val="1526222781"/>
                    </a:ext>
                  </a:extLst>
                </a:gridCol>
                <a:gridCol w="922396">
                  <a:extLst>
                    <a:ext uri="{9D8B030D-6E8A-4147-A177-3AD203B41FA5}">
                      <a16:colId xmlns="" xmlns:a16="http://schemas.microsoft.com/office/drawing/2014/main" val="1463891268"/>
                    </a:ext>
                  </a:extLst>
                </a:gridCol>
              </a:tblGrid>
              <a:tr h="370840">
                <a:tc>
                  <a:txBody>
                    <a:bodyPr/>
                    <a:lstStyle/>
                    <a:p>
                      <a:r>
                        <a:rPr lang="en-US" altLang="zh-CN" b="0" dirty="0"/>
                        <a:t>h1 bits</a:t>
                      </a:r>
                      <a:endParaRPr lang="zh-CN" altLang="en-US" b="0" dirty="0"/>
                    </a:p>
                  </a:txBody>
                  <a:tcPr/>
                </a:tc>
                <a:tc>
                  <a:txBody>
                    <a:bodyPr/>
                    <a:lstStyle/>
                    <a:p>
                      <a:r>
                        <a:rPr lang="en-US" altLang="zh-CN" b="0" dirty="0"/>
                        <a:t>h2 bits</a:t>
                      </a:r>
                      <a:endParaRPr lang="zh-CN" altLang="en-US" b="0" dirty="0"/>
                    </a:p>
                  </a:txBody>
                  <a:tcPr>
                    <a:solidFill>
                      <a:srgbClr val="C88419"/>
                    </a:solidFill>
                  </a:tcPr>
                </a:tc>
                <a:tc>
                  <a:txBody>
                    <a:bodyPr/>
                    <a:lstStyle/>
                    <a:p>
                      <a:r>
                        <a:rPr lang="en-US" altLang="zh-CN" b="0" dirty="0"/>
                        <a:t>h3 bits</a:t>
                      </a:r>
                      <a:endParaRPr lang="zh-CN" altLang="en-US" b="0" dirty="0"/>
                    </a:p>
                  </a:txBody>
                  <a:tcPr>
                    <a:solidFill>
                      <a:schemeClr val="bg2">
                        <a:lumMod val="75000"/>
                      </a:schemeClr>
                    </a:solidFill>
                  </a:tcPr>
                </a:tc>
                <a:extLst>
                  <a:ext uri="{0D108BD9-81ED-4DB2-BD59-A6C34878D82A}">
                    <a16:rowId xmlns="" xmlns:a16="http://schemas.microsoft.com/office/drawing/2014/main" val="3464148813"/>
                  </a:ext>
                </a:extLst>
              </a:tr>
            </a:tbl>
          </a:graphicData>
        </a:graphic>
      </p:graphicFrame>
      <p:graphicFrame>
        <p:nvGraphicFramePr>
          <p:cNvPr id="4" name="表格 3">
            <a:extLst>
              <a:ext uri="{FF2B5EF4-FFF2-40B4-BE49-F238E27FC236}">
                <a16:creationId xmlns="" xmlns:a16="http://schemas.microsoft.com/office/drawing/2014/main" id="{B79EB21C-6250-4CE4-BBF7-0816E75F6C5F}"/>
              </a:ext>
            </a:extLst>
          </p:cNvPr>
          <p:cNvGraphicFramePr>
            <a:graphicFrameLocks noGrp="1"/>
          </p:cNvGraphicFramePr>
          <p:nvPr>
            <p:extLst>
              <p:ext uri="{D42A27DB-BD31-4B8C-83A1-F6EECF244321}">
                <p14:modId xmlns="" xmlns:p14="http://schemas.microsoft.com/office/powerpoint/2010/main" val="1577931503"/>
              </p:ext>
            </p:extLst>
          </p:nvPr>
        </p:nvGraphicFramePr>
        <p:xfrm>
          <a:off x="332509" y="3873851"/>
          <a:ext cx="3549651" cy="370840"/>
        </p:xfrm>
        <a:graphic>
          <a:graphicData uri="http://schemas.openxmlformats.org/drawingml/2006/table">
            <a:tbl>
              <a:tblPr firstRow="1" bandRow="1">
                <a:tableStyleId>{5C22544A-7EE6-4342-B048-85BDC9FD1C3A}</a:tableStyleId>
              </a:tblPr>
              <a:tblGrid>
                <a:gridCol w="825499">
                  <a:extLst>
                    <a:ext uri="{9D8B030D-6E8A-4147-A177-3AD203B41FA5}">
                      <a16:colId xmlns="" xmlns:a16="http://schemas.microsoft.com/office/drawing/2014/main" val="3769062771"/>
                    </a:ext>
                  </a:extLst>
                </a:gridCol>
                <a:gridCol w="2286000">
                  <a:extLst>
                    <a:ext uri="{9D8B030D-6E8A-4147-A177-3AD203B41FA5}">
                      <a16:colId xmlns="" xmlns:a16="http://schemas.microsoft.com/office/drawing/2014/main" val="2837581"/>
                    </a:ext>
                  </a:extLst>
                </a:gridCol>
                <a:gridCol w="438152">
                  <a:extLst>
                    <a:ext uri="{9D8B030D-6E8A-4147-A177-3AD203B41FA5}">
                      <a16:colId xmlns="" xmlns:a16="http://schemas.microsoft.com/office/drawing/2014/main" val="770832807"/>
                    </a:ext>
                  </a:extLst>
                </a:gridCol>
              </a:tblGrid>
              <a:tr h="370840">
                <a:tc>
                  <a:txBody>
                    <a:bodyPr/>
                    <a:lstStyle/>
                    <a:p>
                      <a:r>
                        <a:rPr lang="en-US" altLang="zh-CN" b="0" dirty="0"/>
                        <a:t>g1</a:t>
                      </a:r>
                      <a:endParaRPr lang="zh-CN" altLang="en-US" b="0" dirty="0"/>
                    </a:p>
                  </a:txBody>
                  <a:tcPr/>
                </a:tc>
                <a:tc>
                  <a:txBody>
                    <a:bodyPr/>
                    <a:lstStyle/>
                    <a:p>
                      <a:r>
                        <a:rPr lang="en-US" altLang="zh-CN" b="0" dirty="0"/>
                        <a:t>g2</a:t>
                      </a:r>
                      <a:endParaRPr lang="zh-CN" altLang="en-US" b="0" dirty="0"/>
                    </a:p>
                  </a:txBody>
                  <a:tcPr>
                    <a:solidFill>
                      <a:srgbClr val="C88419"/>
                    </a:solidFill>
                  </a:tcPr>
                </a:tc>
                <a:tc>
                  <a:txBody>
                    <a:bodyPr/>
                    <a:lstStyle/>
                    <a:p>
                      <a:r>
                        <a:rPr lang="en-US" altLang="zh-CN" b="0" dirty="0"/>
                        <a:t>g3</a:t>
                      </a:r>
                      <a:endParaRPr lang="zh-CN" altLang="en-US" b="0" dirty="0"/>
                    </a:p>
                  </a:txBody>
                  <a:tcPr>
                    <a:solidFill>
                      <a:schemeClr val="bg2">
                        <a:lumMod val="75000"/>
                      </a:schemeClr>
                    </a:solidFill>
                  </a:tcPr>
                </a:tc>
                <a:extLst>
                  <a:ext uri="{0D108BD9-81ED-4DB2-BD59-A6C34878D82A}">
                    <a16:rowId xmlns="" xmlns:a16="http://schemas.microsoft.com/office/drawing/2014/main" val="3813011948"/>
                  </a:ext>
                </a:extLst>
              </a:tr>
            </a:tbl>
          </a:graphicData>
        </a:graphic>
      </p:graphicFrame>
      <p:cxnSp>
        <p:nvCxnSpPr>
          <p:cNvPr id="25" name="直接箭头连接符 24">
            <a:extLst>
              <a:ext uri="{FF2B5EF4-FFF2-40B4-BE49-F238E27FC236}">
                <a16:creationId xmlns="" xmlns:a16="http://schemas.microsoft.com/office/drawing/2014/main" id="{13B05541-EA2A-4E2A-ACAC-A50F9CADC7E3}"/>
              </a:ext>
            </a:extLst>
          </p:cNvPr>
          <p:cNvCxnSpPr/>
          <p:nvPr/>
        </p:nvCxnSpPr>
        <p:spPr>
          <a:xfrm flipH="1">
            <a:off x="805583" y="2291860"/>
            <a:ext cx="419100" cy="158199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520F38A0-E515-4C0A-B613-00C9C14EDAF2}"/>
              </a:ext>
            </a:extLst>
          </p:cNvPr>
          <p:cNvCxnSpPr/>
          <p:nvPr/>
        </p:nvCxnSpPr>
        <p:spPr>
          <a:xfrm flipH="1">
            <a:off x="2301013" y="2291860"/>
            <a:ext cx="1581151" cy="1581999"/>
          </a:xfrm>
          <a:prstGeom prst="straightConnector1">
            <a:avLst/>
          </a:prstGeom>
          <a:ln w="76200">
            <a:solidFill>
              <a:srgbClr val="C8841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 xmlns:a16="http://schemas.microsoft.com/office/drawing/2014/main" id="{9DA64188-7ECA-4184-AC46-3FAAFC84C949}"/>
              </a:ext>
            </a:extLst>
          </p:cNvPr>
          <p:cNvCxnSpPr>
            <a:cxnSpLocks/>
          </p:cNvCxnSpPr>
          <p:nvPr/>
        </p:nvCxnSpPr>
        <p:spPr>
          <a:xfrm flipH="1">
            <a:off x="3659908" y="2291852"/>
            <a:ext cx="2622549" cy="1581998"/>
          </a:xfrm>
          <a:prstGeom prst="straightConnector1">
            <a:avLst/>
          </a:prstGeom>
          <a:ln w="76200">
            <a:solidFill>
              <a:srgbClr val="B0B0B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表格 29">
            <a:extLst>
              <a:ext uri="{FF2B5EF4-FFF2-40B4-BE49-F238E27FC236}">
                <a16:creationId xmlns="" xmlns:a16="http://schemas.microsoft.com/office/drawing/2014/main" id="{03A69CB1-F515-4F53-BBB5-76350DD96038}"/>
              </a:ext>
            </a:extLst>
          </p:cNvPr>
          <p:cNvGraphicFramePr>
            <a:graphicFrameLocks noGrp="1"/>
          </p:cNvGraphicFramePr>
          <p:nvPr>
            <p:extLst>
              <p:ext uri="{D42A27DB-BD31-4B8C-83A1-F6EECF244321}">
                <p14:modId xmlns="" xmlns:p14="http://schemas.microsoft.com/office/powerpoint/2010/main" val="1129651909"/>
              </p:ext>
            </p:extLst>
          </p:nvPr>
        </p:nvGraphicFramePr>
        <p:xfrm>
          <a:off x="332509" y="4738860"/>
          <a:ext cx="1638299" cy="1446550"/>
        </p:xfrm>
        <a:graphic>
          <a:graphicData uri="http://schemas.openxmlformats.org/drawingml/2006/table">
            <a:tbl>
              <a:tblPr firstRow="1" bandRow="1">
                <a:tableStyleId>{5C22544A-7EE6-4342-B048-85BDC9FD1C3A}</a:tableStyleId>
              </a:tblPr>
              <a:tblGrid>
                <a:gridCol w="1638299">
                  <a:extLst>
                    <a:ext uri="{9D8B030D-6E8A-4147-A177-3AD203B41FA5}">
                      <a16:colId xmlns="" xmlns:a16="http://schemas.microsoft.com/office/drawing/2014/main" val="2702669445"/>
                    </a:ext>
                  </a:extLst>
                </a:gridCol>
              </a:tblGrid>
              <a:tr h="1446550">
                <a:tc>
                  <a:txBody>
                    <a:bodyPr/>
                    <a:lstStyle/>
                    <a:p>
                      <a:r>
                        <a:rPr lang="en-US" altLang="zh-CN" b="0" dirty="0"/>
                        <a:t>Flow Table 1</a:t>
                      </a:r>
                      <a:endParaRPr lang="zh-CN" altLang="en-US" b="0" dirty="0"/>
                    </a:p>
                  </a:txBody>
                  <a:tcPr/>
                </a:tc>
                <a:extLst>
                  <a:ext uri="{0D108BD9-81ED-4DB2-BD59-A6C34878D82A}">
                    <a16:rowId xmlns="" xmlns:a16="http://schemas.microsoft.com/office/drawing/2014/main" val="1762479471"/>
                  </a:ext>
                </a:extLst>
              </a:tr>
            </a:tbl>
          </a:graphicData>
        </a:graphic>
      </p:graphicFrame>
      <p:graphicFrame>
        <p:nvGraphicFramePr>
          <p:cNvPr id="31" name="表格 30">
            <a:extLst>
              <a:ext uri="{FF2B5EF4-FFF2-40B4-BE49-F238E27FC236}">
                <a16:creationId xmlns="" xmlns:a16="http://schemas.microsoft.com/office/drawing/2014/main" id="{91E1991E-6760-4DDA-BF32-E23AA28B489F}"/>
              </a:ext>
            </a:extLst>
          </p:cNvPr>
          <p:cNvGraphicFramePr>
            <a:graphicFrameLocks noGrp="1"/>
          </p:cNvGraphicFramePr>
          <p:nvPr>
            <p:extLst>
              <p:ext uri="{D42A27DB-BD31-4B8C-83A1-F6EECF244321}">
                <p14:modId xmlns="" xmlns:p14="http://schemas.microsoft.com/office/powerpoint/2010/main" val="2692653107"/>
              </p:ext>
            </p:extLst>
          </p:nvPr>
        </p:nvGraphicFramePr>
        <p:xfrm>
          <a:off x="2735117" y="4732574"/>
          <a:ext cx="1638299" cy="1446550"/>
        </p:xfrm>
        <a:graphic>
          <a:graphicData uri="http://schemas.openxmlformats.org/drawingml/2006/table">
            <a:tbl>
              <a:tblPr firstRow="1" bandRow="1">
                <a:tableStyleId>{5C22544A-7EE6-4342-B048-85BDC9FD1C3A}</a:tableStyleId>
              </a:tblPr>
              <a:tblGrid>
                <a:gridCol w="1638299">
                  <a:extLst>
                    <a:ext uri="{9D8B030D-6E8A-4147-A177-3AD203B41FA5}">
                      <a16:colId xmlns="" xmlns:a16="http://schemas.microsoft.com/office/drawing/2014/main" val="2702669445"/>
                    </a:ext>
                  </a:extLst>
                </a:gridCol>
              </a:tblGrid>
              <a:tr h="1446550">
                <a:tc>
                  <a:txBody>
                    <a:bodyPr/>
                    <a:lstStyle/>
                    <a:p>
                      <a:r>
                        <a:rPr lang="en-US" altLang="zh-CN" b="0" dirty="0"/>
                        <a:t>Flow Table 2</a:t>
                      </a:r>
                      <a:endParaRPr lang="zh-CN" altLang="en-US" b="0" dirty="0"/>
                    </a:p>
                  </a:txBody>
                  <a:tcPr>
                    <a:solidFill>
                      <a:srgbClr val="C88419"/>
                    </a:solidFill>
                  </a:tcPr>
                </a:tc>
                <a:extLst>
                  <a:ext uri="{0D108BD9-81ED-4DB2-BD59-A6C34878D82A}">
                    <a16:rowId xmlns="" xmlns:a16="http://schemas.microsoft.com/office/drawing/2014/main" val="1762479471"/>
                  </a:ext>
                </a:extLst>
              </a:tr>
            </a:tbl>
          </a:graphicData>
        </a:graphic>
      </p:graphicFrame>
      <p:graphicFrame>
        <p:nvGraphicFramePr>
          <p:cNvPr id="32" name="表格 31">
            <a:extLst>
              <a:ext uri="{FF2B5EF4-FFF2-40B4-BE49-F238E27FC236}">
                <a16:creationId xmlns="" xmlns:a16="http://schemas.microsoft.com/office/drawing/2014/main" id="{183E3EA6-4402-4A8E-83E9-BB1A345301C2}"/>
              </a:ext>
            </a:extLst>
          </p:cNvPr>
          <p:cNvGraphicFramePr>
            <a:graphicFrameLocks noGrp="1"/>
          </p:cNvGraphicFramePr>
          <p:nvPr>
            <p:extLst>
              <p:ext uri="{D42A27DB-BD31-4B8C-83A1-F6EECF244321}">
                <p14:modId xmlns="" xmlns:p14="http://schemas.microsoft.com/office/powerpoint/2010/main" val="1828494108"/>
              </p:ext>
            </p:extLst>
          </p:nvPr>
        </p:nvGraphicFramePr>
        <p:xfrm>
          <a:off x="5137725" y="4713524"/>
          <a:ext cx="1638299" cy="1446550"/>
        </p:xfrm>
        <a:graphic>
          <a:graphicData uri="http://schemas.openxmlformats.org/drawingml/2006/table">
            <a:tbl>
              <a:tblPr firstRow="1" bandRow="1">
                <a:tableStyleId>{5C22544A-7EE6-4342-B048-85BDC9FD1C3A}</a:tableStyleId>
              </a:tblPr>
              <a:tblGrid>
                <a:gridCol w="1638299">
                  <a:extLst>
                    <a:ext uri="{9D8B030D-6E8A-4147-A177-3AD203B41FA5}">
                      <a16:colId xmlns="" xmlns:a16="http://schemas.microsoft.com/office/drawing/2014/main" val="2702669445"/>
                    </a:ext>
                  </a:extLst>
                </a:gridCol>
              </a:tblGrid>
              <a:tr h="1446550">
                <a:tc>
                  <a:txBody>
                    <a:bodyPr/>
                    <a:lstStyle/>
                    <a:p>
                      <a:r>
                        <a:rPr lang="en-US" altLang="zh-CN" b="0" dirty="0"/>
                        <a:t>Flow Table 3</a:t>
                      </a:r>
                      <a:endParaRPr lang="zh-CN" altLang="en-US" b="0" dirty="0"/>
                    </a:p>
                  </a:txBody>
                  <a:tcPr>
                    <a:solidFill>
                      <a:srgbClr val="B0B0B0"/>
                    </a:solidFill>
                  </a:tcPr>
                </a:tc>
                <a:extLst>
                  <a:ext uri="{0D108BD9-81ED-4DB2-BD59-A6C34878D82A}">
                    <a16:rowId xmlns="" xmlns:a16="http://schemas.microsoft.com/office/drawing/2014/main" val="1762479471"/>
                  </a:ext>
                </a:extLst>
              </a:tr>
            </a:tbl>
          </a:graphicData>
        </a:graphic>
      </p:graphicFrame>
      <p:cxnSp>
        <p:nvCxnSpPr>
          <p:cNvPr id="34" name="直接箭头连接符 33">
            <a:extLst>
              <a:ext uri="{FF2B5EF4-FFF2-40B4-BE49-F238E27FC236}">
                <a16:creationId xmlns="" xmlns:a16="http://schemas.microsoft.com/office/drawing/2014/main" id="{16B429EF-5CF8-4474-89AB-0A01202024BD}"/>
              </a:ext>
            </a:extLst>
          </p:cNvPr>
          <p:cNvCxnSpPr>
            <a:endCxn id="31" idx="1"/>
          </p:cNvCxnSpPr>
          <p:nvPr/>
        </p:nvCxnSpPr>
        <p:spPr>
          <a:xfrm>
            <a:off x="1970810" y="5445699"/>
            <a:ext cx="764311" cy="1015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 xmlns:a16="http://schemas.microsoft.com/office/drawing/2014/main" id="{00A44997-557D-4597-9D82-964A971091FA}"/>
              </a:ext>
            </a:extLst>
          </p:cNvPr>
          <p:cNvCxnSpPr/>
          <p:nvPr/>
        </p:nvCxnSpPr>
        <p:spPr>
          <a:xfrm>
            <a:off x="4373419" y="5445699"/>
            <a:ext cx="764311" cy="1015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 xmlns:a16="http://schemas.microsoft.com/office/drawing/2014/main" id="{6A0138C3-DADA-43E5-B175-5E673B47BFA8}"/>
              </a:ext>
            </a:extLst>
          </p:cNvPr>
          <p:cNvSpPr txBox="1"/>
          <p:nvPr/>
        </p:nvSpPr>
        <p:spPr>
          <a:xfrm>
            <a:off x="7125855" y="2897646"/>
            <a:ext cx="4410364" cy="1815882"/>
          </a:xfrm>
          <a:prstGeom prst="rect">
            <a:avLst/>
          </a:prstGeom>
          <a:noFill/>
        </p:spPr>
        <p:txBody>
          <a:bodyPr wrap="square" rtlCol="0">
            <a:spAutoFit/>
          </a:bodyPr>
          <a:lstStyle/>
          <a:p>
            <a:r>
              <a:rPr lang="en-US" altLang="zh-CN" sz="2800" dirty="0">
                <a:solidFill>
                  <a:srgbClr val="366658"/>
                </a:solidFill>
              </a:rPr>
              <a:t>Caveat: </a:t>
            </a:r>
          </a:p>
          <a:p>
            <a:r>
              <a:rPr lang="en-US" altLang="zh-CN" sz="2800" dirty="0">
                <a:solidFill>
                  <a:srgbClr val="366658"/>
                </a:solidFill>
              </a:rPr>
              <a:t>Each tag becomes shorter</a:t>
            </a:r>
          </a:p>
          <a:p>
            <a:r>
              <a:rPr lang="zh-CN" altLang="en-US" sz="2800" dirty="0">
                <a:solidFill>
                  <a:srgbClr val="366658"/>
                </a:solidFill>
              </a:rPr>
              <a:t>→</a:t>
            </a:r>
            <a:r>
              <a:rPr lang="en-US" altLang="zh-CN" sz="2800" dirty="0">
                <a:solidFill>
                  <a:srgbClr val="366658"/>
                </a:solidFill>
              </a:rPr>
              <a:t>Attacking each part becomes </a:t>
            </a:r>
            <a:r>
              <a:rPr lang="en-US" altLang="zh-CN" sz="2800" dirty="0">
                <a:solidFill>
                  <a:srgbClr val="FF0000"/>
                </a:solidFill>
              </a:rPr>
              <a:t>easier</a:t>
            </a:r>
            <a:r>
              <a:rPr lang="en-US" altLang="zh-CN" sz="2800" dirty="0">
                <a:solidFill>
                  <a:srgbClr val="366658"/>
                </a:solidFill>
              </a:rPr>
              <a:t>?</a:t>
            </a:r>
            <a:endParaRPr lang="zh-CN" altLang="en-US" sz="2800" dirty="0">
              <a:solidFill>
                <a:srgbClr val="366658"/>
              </a:solidFill>
            </a:endParaRPr>
          </a:p>
        </p:txBody>
      </p:sp>
    </p:spTree>
    <p:extLst>
      <p:ext uri="{BB962C8B-B14F-4D97-AF65-F5344CB8AC3E}">
        <p14:creationId xmlns="" xmlns:p14="http://schemas.microsoft.com/office/powerpoint/2010/main" val="218123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28"/>
                                        </p:tgtEl>
                                      </p:cBhvr>
                                    </p:animEffect>
                                    <p:set>
                                      <p:cBhvr>
                                        <p:cTn id="19" dur="1" fill="hold">
                                          <p:stCondLst>
                                            <p:cond delay="499"/>
                                          </p:stCondLst>
                                        </p:cTn>
                                        <p:tgtEl>
                                          <p:spTgt spid="28"/>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35"/>
                                        </p:tgtEl>
                                      </p:cBhvr>
                                    </p:animEffect>
                                    <p:set>
                                      <p:cBhvr>
                                        <p:cTn id="34" dur="1" fill="hold">
                                          <p:stCondLst>
                                            <p:cond delay="499"/>
                                          </p:stCondLst>
                                        </p:cTn>
                                        <p:tgtEl>
                                          <p:spTgt spid="35"/>
                                        </p:tgtEl>
                                        <p:attrNameLst>
                                          <p:attrName>style.visibility</p:attrName>
                                        </p:attrNameLst>
                                      </p:cBhvr>
                                      <p:to>
                                        <p:strVal val="hidden"/>
                                      </p:to>
                                    </p:set>
                                  </p:childTnLst>
                                </p:cTn>
                              </p:par>
                              <p:par>
                                <p:cTn id="35" presetID="22" presetClass="exit" presetSubtype="4" fill="hold" grpId="1" nodeType="withEffect">
                                  <p:stCondLst>
                                    <p:cond delay="0"/>
                                  </p:stCondLst>
                                  <p:childTnLst>
                                    <p:animEffect transition="out" filter="wipe(down)">
                                      <p:cBhvr>
                                        <p:cTn id="36" dur="500"/>
                                        <p:tgtEl>
                                          <p:spTgt spid="36"/>
                                        </p:tgtEl>
                                      </p:cBhvr>
                                    </p:animEffect>
                                    <p:set>
                                      <p:cBhvr>
                                        <p:cTn id="37"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pic>
        <p:nvPicPr>
          <p:cNvPr id="6" name="图片 5">
            <a:extLst>
              <a:ext uri="{FF2B5EF4-FFF2-40B4-BE49-F238E27FC236}">
                <a16:creationId xmlns="" xmlns:a16="http://schemas.microsoft.com/office/drawing/2014/main" id="{41B95BA7-B453-48A2-8016-19D3AD7A142E}"/>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95185" y="1800225"/>
            <a:ext cx="8053439" cy="3797392"/>
          </a:xfrm>
          <a:prstGeom prst="rect">
            <a:avLst/>
          </a:prstGeom>
        </p:spPr>
      </p:pic>
      <p:sp>
        <p:nvSpPr>
          <p:cNvPr id="7" name="文本框 6">
            <a:extLst>
              <a:ext uri="{FF2B5EF4-FFF2-40B4-BE49-F238E27FC236}">
                <a16:creationId xmlns="" xmlns:a16="http://schemas.microsoft.com/office/drawing/2014/main" id="{386C3DD6-F4DC-4997-A53B-CD6F5D2BE151}"/>
              </a:ext>
            </a:extLst>
          </p:cNvPr>
          <p:cNvSpPr txBox="1"/>
          <p:nvPr/>
        </p:nvSpPr>
        <p:spPr>
          <a:xfrm>
            <a:off x="750574" y="5708841"/>
            <a:ext cx="9993631" cy="830997"/>
          </a:xfrm>
          <a:prstGeom prst="rect">
            <a:avLst/>
          </a:prstGeom>
          <a:noFill/>
        </p:spPr>
        <p:txBody>
          <a:bodyPr wrap="square" rtlCol="0">
            <a:spAutoFit/>
          </a:bodyPr>
          <a:lstStyle/>
          <a:p>
            <a:pPr algn="ctr"/>
            <a:r>
              <a:rPr lang="en-US" altLang="zh-CN" sz="2400" dirty="0">
                <a:solidFill>
                  <a:srgbClr val="366658"/>
                </a:solidFill>
              </a:rPr>
              <a:t>More sophisticated mapping: </a:t>
            </a:r>
          </a:p>
          <a:p>
            <a:pPr algn="ctr"/>
            <a:r>
              <a:rPr lang="en-US" altLang="zh-CN" sz="2400" dirty="0">
                <a:solidFill>
                  <a:srgbClr val="366658"/>
                </a:solidFill>
              </a:rPr>
              <a:t>multiple mapping schemes + nonconsecutive sample bits + double shuffle</a:t>
            </a:r>
            <a:endParaRPr lang="zh-CN" altLang="en-US" sz="2400" dirty="0">
              <a:solidFill>
                <a:srgbClr val="366658"/>
              </a:solidFill>
            </a:endParaRPr>
          </a:p>
        </p:txBody>
      </p:sp>
      <p:sp>
        <p:nvSpPr>
          <p:cNvPr id="8" name="文本框 7">
            <a:extLst>
              <a:ext uri="{FF2B5EF4-FFF2-40B4-BE49-F238E27FC236}">
                <a16:creationId xmlns="" xmlns:a16="http://schemas.microsoft.com/office/drawing/2014/main" id="{FF6056CE-0431-41B4-9E55-4C3F3417A298}"/>
              </a:ext>
            </a:extLst>
          </p:cNvPr>
          <p:cNvSpPr txBox="1"/>
          <p:nvPr/>
        </p:nvSpPr>
        <p:spPr>
          <a:xfrm>
            <a:off x="9148619" y="2790833"/>
            <a:ext cx="1233632" cy="461665"/>
          </a:xfrm>
          <a:prstGeom prst="rect">
            <a:avLst/>
          </a:prstGeom>
          <a:noFill/>
        </p:spPr>
        <p:txBody>
          <a:bodyPr wrap="square" rtlCol="0">
            <a:spAutoFit/>
          </a:bodyPr>
          <a:lstStyle/>
          <a:p>
            <a:r>
              <a:rPr lang="en-US" altLang="zh-CN" sz="2400" dirty="0">
                <a:solidFill>
                  <a:srgbClr val="FF0000"/>
                </a:solidFill>
              </a:rPr>
              <a:t>Shuffle 1</a:t>
            </a:r>
            <a:endParaRPr lang="zh-CN" altLang="en-US" sz="2400" dirty="0">
              <a:solidFill>
                <a:srgbClr val="FF0000"/>
              </a:solidFill>
            </a:endParaRPr>
          </a:p>
        </p:txBody>
      </p:sp>
      <p:sp>
        <p:nvSpPr>
          <p:cNvPr id="19" name="文本框 18">
            <a:extLst>
              <a:ext uri="{FF2B5EF4-FFF2-40B4-BE49-F238E27FC236}">
                <a16:creationId xmlns="" xmlns:a16="http://schemas.microsoft.com/office/drawing/2014/main" id="{710203A5-7C75-4F96-80A7-24AEE3A2D96F}"/>
              </a:ext>
            </a:extLst>
          </p:cNvPr>
          <p:cNvSpPr txBox="1"/>
          <p:nvPr/>
        </p:nvSpPr>
        <p:spPr>
          <a:xfrm>
            <a:off x="9148619" y="4686308"/>
            <a:ext cx="1233632" cy="461665"/>
          </a:xfrm>
          <a:prstGeom prst="rect">
            <a:avLst/>
          </a:prstGeom>
          <a:noFill/>
        </p:spPr>
        <p:txBody>
          <a:bodyPr wrap="square" rtlCol="0">
            <a:spAutoFit/>
          </a:bodyPr>
          <a:lstStyle/>
          <a:p>
            <a:r>
              <a:rPr lang="en-US" altLang="zh-CN" sz="2400" dirty="0">
                <a:solidFill>
                  <a:srgbClr val="FF0000"/>
                </a:solidFill>
              </a:rPr>
              <a:t>Shuffle 2</a:t>
            </a:r>
            <a:endParaRPr lang="zh-CN" altLang="en-US" sz="2400" dirty="0">
              <a:solidFill>
                <a:srgbClr val="FF0000"/>
              </a:solidFill>
            </a:endParaRPr>
          </a:p>
        </p:txBody>
      </p:sp>
    </p:spTree>
    <p:extLst>
      <p:ext uri="{BB962C8B-B14F-4D97-AF65-F5344CB8AC3E}">
        <p14:creationId xmlns="" xmlns:p14="http://schemas.microsoft.com/office/powerpoint/2010/main" val="159439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xit" presetSubtype="4" fill="hold" grpId="1" nodeType="withEffect">
                                  <p:stCondLst>
                                    <p:cond delay="0"/>
                                  </p:stCondLst>
                                  <p:childTnLst>
                                    <p:animEffect transition="out" filter="wipe(down)">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22" presetClass="exit" presetSubtype="4" fill="hold" grpId="1" nodeType="withEffect">
                                  <p:stCondLst>
                                    <p:cond delay="0"/>
                                  </p:stCondLst>
                                  <p:childTnLst>
                                    <p:animEffect transition="out" filter="wipe(down)">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22" presetClass="exit" presetSubtype="4" fill="hold" grpId="1" nodeType="withEffect">
                                  <p:stCondLst>
                                    <p:cond delay="0"/>
                                  </p:stCondLst>
                                  <p:childTnLst>
                                    <p:animEffect transition="out" filter="wipe(down)">
                                      <p:cBhvr>
                                        <p:cTn id="15" dur="500"/>
                                        <p:tgtEl>
                                          <p:spTgt spid="19"/>
                                        </p:tgtEl>
                                      </p:cBhvr>
                                    </p:animEffect>
                                    <p:set>
                                      <p:cBhvr>
                                        <p:cTn id="1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8" grpId="1"/>
      <p:bldP spid="19" grpId="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Review</a:t>
            </a:r>
            <a:endParaRPr lang="zh-CN" altLang="en-US" dirty="0">
              <a:solidFill>
                <a:srgbClr val="00B0F0"/>
              </a:solidFill>
            </a:endParaRPr>
          </a:p>
        </p:txBody>
      </p:sp>
      <p:sp>
        <p:nvSpPr>
          <p:cNvPr id="3" name="内容占位符 2"/>
          <p:cNvSpPr>
            <a:spLocks noGrp="1"/>
          </p:cNvSpPr>
          <p:nvPr>
            <p:ph idx="1"/>
          </p:nvPr>
        </p:nvSpPr>
        <p:spPr>
          <a:xfrm>
            <a:off x="609683" y="1599830"/>
            <a:ext cx="12306220" cy="5258170"/>
          </a:xfrm>
        </p:spPr>
        <p:txBody>
          <a:bodyPr/>
          <a:lstStyle/>
          <a:p>
            <a:r>
              <a:rPr lang="en-US" altLang="zh-CN" dirty="0" smtClean="0"/>
              <a:t>Routing</a:t>
            </a:r>
          </a:p>
          <a:p>
            <a:r>
              <a:rPr lang="en-US" altLang="zh-CN" dirty="0" smtClean="0"/>
              <a:t>Routing Attacks</a:t>
            </a:r>
          </a:p>
          <a:p>
            <a:r>
              <a:rPr lang="en-US" altLang="zh-CN" dirty="0" smtClean="0"/>
              <a:t>Secure Routing</a:t>
            </a:r>
          </a:p>
          <a:p>
            <a:r>
              <a:rPr lang="en-US" altLang="zh-CN" dirty="0" smtClean="0"/>
              <a:t>Secure Forwarding</a:t>
            </a:r>
          </a:p>
          <a:p>
            <a:r>
              <a:rPr lang="en-US" altLang="zh-CN" dirty="0" smtClean="0"/>
              <a:t>Secure SDN Forwarding</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0" y="2590800"/>
            <a:ext cx="12192000" cy="1143000"/>
          </a:xfrm>
        </p:spPr>
        <p:txBody>
          <a:bodyPr/>
          <a:lstStyle/>
          <a:p>
            <a:pPr eaLnBrk="1" hangingPunct="1"/>
            <a:r>
              <a:rPr lang="en-US" altLang="zh-CN" sz="9600" dirty="0" smtClean="0">
                <a:solidFill>
                  <a:srgbClr val="00B0F0"/>
                </a:solidFill>
              </a:rPr>
              <a:t>?</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Readings</a:t>
            </a:r>
            <a:endParaRPr lang="zh-CN" altLang="en-US" dirty="0">
              <a:solidFill>
                <a:srgbClr val="00B0F0"/>
              </a:solidFill>
            </a:endParaRPr>
          </a:p>
        </p:txBody>
      </p:sp>
      <p:sp>
        <p:nvSpPr>
          <p:cNvPr id="3" name="内容占位符 2"/>
          <p:cNvSpPr>
            <a:spLocks noGrp="1"/>
          </p:cNvSpPr>
          <p:nvPr>
            <p:ph idx="1"/>
          </p:nvPr>
        </p:nvSpPr>
        <p:spPr/>
        <p:txBody>
          <a:bodyPr/>
          <a:lstStyle/>
          <a:p>
            <a:r>
              <a:rPr lang="en-US" altLang="zh-CN" dirty="0" smtClean="0">
                <a:hlinkClick r:id="rId2"/>
              </a:rPr>
              <a:t>BGP Hijack Explained</a:t>
            </a:r>
            <a:r>
              <a:rPr lang="en-US" altLang="zh-CN" dirty="0" smtClean="0"/>
              <a:t> by Jorge </a:t>
            </a:r>
            <a:r>
              <a:rPr lang="en-US" altLang="zh-CN" dirty="0" err="1" smtClean="0"/>
              <a:t>Ribas</a:t>
            </a:r>
            <a:endParaRPr lang="en-US" altLang="zh-CN" dirty="0" smtClean="0"/>
          </a:p>
          <a:p>
            <a:r>
              <a:rPr lang="en-US" altLang="zh-CN" dirty="0" smtClean="0">
                <a:hlinkClick r:id="rId3"/>
              </a:rPr>
              <a:t>Why Is It Taking So Long to Secure Internet Routing</a:t>
            </a:r>
            <a:r>
              <a:rPr lang="en-US" altLang="zh-CN" dirty="0" smtClean="0">
                <a:hlinkClick r:id="rId3"/>
              </a:rPr>
              <a:t>?</a:t>
            </a:r>
            <a:r>
              <a:rPr lang="en-US" altLang="zh-CN" dirty="0" smtClean="0"/>
              <a:t> by Sharon Goldberg</a:t>
            </a:r>
          </a:p>
          <a:p>
            <a:r>
              <a:rPr lang="en-US" dirty="0" err="1" smtClean="0">
                <a:hlinkClick r:id="rId4"/>
              </a:rPr>
              <a:t>FlowCloak</a:t>
            </a:r>
            <a:r>
              <a:rPr lang="en-US" dirty="0" smtClean="0">
                <a:hlinkClick r:id="rId4"/>
              </a:rPr>
              <a:t>: Defeating </a:t>
            </a:r>
            <a:r>
              <a:rPr lang="en-US" dirty="0" err="1" smtClean="0">
                <a:hlinkClick r:id="rId4"/>
              </a:rPr>
              <a:t>Middlebox</a:t>
            </a:r>
            <a:r>
              <a:rPr lang="en-US" dirty="0" smtClean="0">
                <a:hlinkClick r:id="rId4"/>
              </a:rPr>
              <a:t>-Bypass Attacks in Software-Defined Networking</a:t>
            </a:r>
            <a:endParaRPr lang="en-US" altLang="zh-CN" dirty="0" smtClean="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0" y="2590800"/>
            <a:ext cx="12192000" cy="1143000"/>
          </a:xfrm>
          <a:prstGeom prst="rect">
            <a:avLst/>
          </a:prstGeom>
          <a:noFill/>
          <a:ln w="9525">
            <a:noFill/>
            <a:miter lim="800000"/>
            <a:headEnd/>
            <a:tailEnd/>
          </a:ln>
        </p:spPr>
        <p:txBody>
          <a:bodyPr anchor="ctr"/>
          <a:lstStyle/>
          <a:p>
            <a:pPr algn="ctr">
              <a:defRPr/>
            </a:pPr>
            <a:r>
              <a:rPr lang="en-US" altLang="zh-CN" sz="6600" b="1" kern="0" dirty="0">
                <a:solidFill>
                  <a:srgbClr val="00B0F0"/>
                </a:solidFill>
                <a:latin typeface="+mj-lt"/>
                <a:ea typeface="+mj-ea"/>
                <a:cs typeface="+mj-cs"/>
              </a:rPr>
              <a:t>Thank You</a:t>
            </a:r>
          </a:p>
        </p:txBody>
      </p:sp>
      <p:sp>
        <p:nvSpPr>
          <p:cNvPr id="6" name="Rectangle 2"/>
          <p:cNvSpPr txBox="1">
            <a:spLocks noChangeArrowheads="1"/>
          </p:cNvSpPr>
          <p:nvPr/>
        </p:nvSpPr>
        <p:spPr bwMode="auto">
          <a:xfrm>
            <a:off x="609600" y="3581400"/>
            <a:ext cx="11582400" cy="990600"/>
          </a:xfrm>
          <a:prstGeom prst="rect">
            <a:avLst/>
          </a:prstGeom>
          <a:noFill/>
          <a:ln w="9525">
            <a:noFill/>
            <a:miter lim="800000"/>
            <a:headEnd/>
            <a:tailEnd/>
          </a:ln>
        </p:spPr>
        <p:txBody>
          <a:bodyPr anchor="ctr"/>
          <a:lstStyle/>
          <a:p>
            <a:pPr algn="r">
              <a:defRPr/>
            </a:pPr>
            <a:r>
              <a:rPr lang="en-US" altLang="zh-CN" sz="6600" b="1" kern="0" dirty="0">
                <a:solidFill>
                  <a:schemeClr val="bg1"/>
                </a:solidFill>
                <a:latin typeface="微软雅黑" pitchFamily="34" charset="-122"/>
                <a:ea typeface="微软雅黑" pitchFamily="34" charset="-122"/>
                <a:cs typeface="+mj-cs"/>
              </a:rPr>
              <a:t>be on the road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8620125" y="4608519"/>
            <a:ext cx="3571875" cy="2252663"/>
            <a:chOff x="3066" y="1107"/>
            <a:chExt cx="2250" cy="1419"/>
          </a:xfrm>
        </p:grpSpPr>
        <p:sp>
          <p:nvSpPr>
            <p:cNvPr id="75" name="Freeform 5"/>
            <p:cNvSpPr>
              <a:spLocks/>
            </p:cNvSpPr>
            <p:nvPr/>
          </p:nvSpPr>
          <p:spPr bwMode="auto">
            <a:xfrm>
              <a:off x="3066" y="1107"/>
              <a:ext cx="2250" cy="1409"/>
            </a:xfrm>
            <a:custGeom>
              <a:avLst/>
              <a:gdLst/>
              <a:ahLst/>
              <a:cxnLst>
                <a:cxn ang="0">
                  <a:pos x="0" y="624"/>
                </a:cxn>
                <a:cxn ang="0">
                  <a:pos x="219" y="321"/>
                </a:cxn>
                <a:cxn ang="0">
                  <a:pos x="529" y="35"/>
                </a:cxn>
                <a:cxn ang="0">
                  <a:pos x="1551" y="111"/>
                </a:cxn>
                <a:cxn ang="0">
                  <a:pos x="1968" y="483"/>
                </a:cxn>
                <a:cxn ang="0">
                  <a:pos x="2199" y="906"/>
                </a:cxn>
                <a:cxn ang="0">
                  <a:pos x="1659" y="1314"/>
                </a:cxn>
                <a:cxn ang="0">
                  <a:pos x="993" y="1386"/>
                </a:cxn>
                <a:cxn ang="0">
                  <a:pos x="465" y="1356"/>
                </a:cxn>
                <a:cxn ang="0">
                  <a:pos x="102" y="1068"/>
                </a:cxn>
                <a:cxn ang="0">
                  <a:pos x="0" y="624"/>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Freeform 6"/>
            <p:cNvSpPr>
              <a:spLocks/>
            </p:cNvSpPr>
            <p:nvPr/>
          </p:nvSpPr>
          <p:spPr bwMode="auto">
            <a:xfrm>
              <a:off x="3402" y="1656"/>
              <a:ext cx="342" cy="186"/>
            </a:xfrm>
            <a:custGeom>
              <a:avLst/>
              <a:gdLst/>
              <a:ahLst/>
              <a:cxnLst>
                <a:cxn ang="0">
                  <a:pos x="0" y="186"/>
                </a:cxn>
                <a:cxn ang="0">
                  <a:pos x="342" y="0"/>
                </a:cxn>
              </a:cxnLst>
              <a:rect l="0" t="0" r="r" b="b"/>
              <a:pathLst>
                <a:path w="342" h="186">
                  <a:moveTo>
                    <a:pt x="0" y="186"/>
                  </a:moveTo>
                  <a:lnTo>
                    <a:pt x="342"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Oval 7"/>
            <p:cNvSpPr>
              <a:spLocks noChangeArrowheads="1"/>
            </p:cNvSpPr>
            <p:nvPr/>
          </p:nvSpPr>
          <p:spPr bwMode="auto">
            <a:xfrm>
              <a:off x="3142" y="1898"/>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Line 8"/>
            <p:cNvSpPr>
              <a:spLocks noChangeShapeType="1"/>
            </p:cNvSpPr>
            <p:nvPr/>
          </p:nvSpPr>
          <p:spPr bwMode="auto">
            <a:xfrm>
              <a:off x="3142"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Line 9"/>
            <p:cNvSpPr>
              <a:spLocks noChangeShapeType="1"/>
            </p:cNvSpPr>
            <p:nvPr/>
          </p:nvSpPr>
          <p:spPr bwMode="auto">
            <a:xfrm>
              <a:off x="3455"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Rectangle 10"/>
            <p:cNvSpPr>
              <a:spLocks noChangeArrowheads="1"/>
            </p:cNvSpPr>
            <p:nvPr/>
          </p:nvSpPr>
          <p:spPr bwMode="auto">
            <a:xfrm>
              <a:off x="3142" y="1891"/>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1" name="Oval 11"/>
            <p:cNvSpPr>
              <a:spLocks noChangeArrowheads="1"/>
            </p:cNvSpPr>
            <p:nvPr/>
          </p:nvSpPr>
          <p:spPr bwMode="auto">
            <a:xfrm>
              <a:off x="3139" y="1832"/>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2" name="Oval 12"/>
            <p:cNvSpPr>
              <a:spLocks noChangeArrowheads="1"/>
            </p:cNvSpPr>
            <p:nvPr/>
          </p:nvSpPr>
          <p:spPr bwMode="auto">
            <a:xfrm>
              <a:off x="3616" y="228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3" name="Line 13"/>
            <p:cNvSpPr>
              <a:spLocks noChangeShapeType="1"/>
            </p:cNvSpPr>
            <p:nvPr/>
          </p:nvSpPr>
          <p:spPr bwMode="auto">
            <a:xfrm>
              <a:off x="3616"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Line 14"/>
            <p:cNvSpPr>
              <a:spLocks noChangeShapeType="1"/>
            </p:cNvSpPr>
            <p:nvPr/>
          </p:nvSpPr>
          <p:spPr bwMode="auto">
            <a:xfrm>
              <a:off x="3929"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Rectangle 15"/>
            <p:cNvSpPr>
              <a:spLocks noChangeArrowheads="1"/>
            </p:cNvSpPr>
            <p:nvPr/>
          </p:nvSpPr>
          <p:spPr bwMode="auto">
            <a:xfrm>
              <a:off x="3616" y="227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6" name="Oval 16"/>
            <p:cNvSpPr>
              <a:spLocks noChangeArrowheads="1"/>
            </p:cNvSpPr>
            <p:nvPr/>
          </p:nvSpPr>
          <p:spPr bwMode="auto">
            <a:xfrm>
              <a:off x="3613" y="221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
            <p:cNvSpPr>
              <a:spLocks noChangeArrowheads="1"/>
            </p:cNvSpPr>
            <p:nvPr/>
          </p:nvSpPr>
          <p:spPr bwMode="auto">
            <a:xfrm>
              <a:off x="3612" y="159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8" name="Line 18"/>
            <p:cNvSpPr>
              <a:spLocks noChangeShapeType="1"/>
            </p:cNvSpPr>
            <p:nvPr/>
          </p:nvSpPr>
          <p:spPr bwMode="auto">
            <a:xfrm>
              <a:off x="3612"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9" name="Line 19"/>
            <p:cNvSpPr>
              <a:spLocks noChangeShapeType="1"/>
            </p:cNvSpPr>
            <p:nvPr/>
          </p:nvSpPr>
          <p:spPr bwMode="auto">
            <a:xfrm>
              <a:off x="3925"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Rectangle 20"/>
            <p:cNvSpPr>
              <a:spLocks noChangeArrowheads="1"/>
            </p:cNvSpPr>
            <p:nvPr/>
          </p:nvSpPr>
          <p:spPr bwMode="auto">
            <a:xfrm>
              <a:off x="3612" y="158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1" name="Oval 21"/>
            <p:cNvSpPr>
              <a:spLocks noChangeArrowheads="1"/>
            </p:cNvSpPr>
            <p:nvPr/>
          </p:nvSpPr>
          <p:spPr bwMode="auto">
            <a:xfrm>
              <a:off x="3609" y="152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Oval 22"/>
            <p:cNvSpPr>
              <a:spLocks noChangeArrowheads="1"/>
            </p:cNvSpPr>
            <p:nvPr/>
          </p:nvSpPr>
          <p:spPr bwMode="auto">
            <a:xfrm>
              <a:off x="4295" y="1591"/>
              <a:ext cx="312"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3" name="Line 23"/>
            <p:cNvSpPr>
              <a:spLocks noChangeShapeType="1"/>
            </p:cNvSpPr>
            <p:nvPr/>
          </p:nvSpPr>
          <p:spPr bwMode="auto">
            <a:xfrm>
              <a:off x="4295"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Line 24"/>
            <p:cNvSpPr>
              <a:spLocks noChangeShapeType="1"/>
            </p:cNvSpPr>
            <p:nvPr/>
          </p:nvSpPr>
          <p:spPr bwMode="auto">
            <a:xfrm>
              <a:off x="4607"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Rectangle 25"/>
            <p:cNvSpPr>
              <a:spLocks noChangeArrowheads="1"/>
            </p:cNvSpPr>
            <p:nvPr/>
          </p:nvSpPr>
          <p:spPr bwMode="auto">
            <a:xfrm>
              <a:off x="4295" y="1584"/>
              <a:ext cx="309"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6" name="Oval 26"/>
            <p:cNvSpPr>
              <a:spLocks noChangeArrowheads="1"/>
            </p:cNvSpPr>
            <p:nvPr/>
          </p:nvSpPr>
          <p:spPr bwMode="auto">
            <a:xfrm>
              <a:off x="4298" y="1528"/>
              <a:ext cx="312"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27"/>
            <p:cNvSpPr>
              <a:spLocks noChangeArrowheads="1"/>
            </p:cNvSpPr>
            <p:nvPr/>
          </p:nvSpPr>
          <p:spPr bwMode="auto">
            <a:xfrm>
              <a:off x="4305" y="228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Line 28"/>
            <p:cNvSpPr>
              <a:spLocks noChangeShapeType="1"/>
            </p:cNvSpPr>
            <p:nvPr/>
          </p:nvSpPr>
          <p:spPr bwMode="auto">
            <a:xfrm>
              <a:off x="4305"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Line 29"/>
            <p:cNvSpPr>
              <a:spLocks noChangeShapeType="1"/>
            </p:cNvSpPr>
            <p:nvPr/>
          </p:nvSpPr>
          <p:spPr bwMode="auto">
            <a:xfrm>
              <a:off x="4618"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Rectangle 30"/>
            <p:cNvSpPr>
              <a:spLocks noChangeArrowheads="1"/>
            </p:cNvSpPr>
            <p:nvPr/>
          </p:nvSpPr>
          <p:spPr bwMode="auto">
            <a:xfrm>
              <a:off x="4305" y="227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1" name="Oval 31"/>
            <p:cNvSpPr>
              <a:spLocks noChangeArrowheads="1"/>
            </p:cNvSpPr>
            <p:nvPr/>
          </p:nvSpPr>
          <p:spPr bwMode="auto">
            <a:xfrm>
              <a:off x="4302" y="221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Oval 32"/>
            <p:cNvSpPr>
              <a:spLocks noChangeArrowheads="1"/>
            </p:cNvSpPr>
            <p:nvPr/>
          </p:nvSpPr>
          <p:spPr bwMode="auto">
            <a:xfrm>
              <a:off x="4870" y="1941"/>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3" name="Line 33"/>
            <p:cNvSpPr>
              <a:spLocks noChangeShapeType="1"/>
            </p:cNvSpPr>
            <p:nvPr/>
          </p:nvSpPr>
          <p:spPr bwMode="auto">
            <a:xfrm>
              <a:off x="4870"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4" name="Line 34"/>
            <p:cNvSpPr>
              <a:spLocks noChangeShapeType="1"/>
            </p:cNvSpPr>
            <p:nvPr/>
          </p:nvSpPr>
          <p:spPr bwMode="auto">
            <a:xfrm>
              <a:off x="5183"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Rectangle 35"/>
            <p:cNvSpPr>
              <a:spLocks noChangeArrowheads="1"/>
            </p:cNvSpPr>
            <p:nvPr/>
          </p:nvSpPr>
          <p:spPr bwMode="auto">
            <a:xfrm>
              <a:off x="4870" y="1934"/>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6" name="Oval 36"/>
            <p:cNvSpPr>
              <a:spLocks noChangeArrowheads="1"/>
            </p:cNvSpPr>
            <p:nvPr/>
          </p:nvSpPr>
          <p:spPr bwMode="auto">
            <a:xfrm>
              <a:off x="4867" y="1875"/>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Freeform 37"/>
            <p:cNvSpPr>
              <a:spLocks/>
            </p:cNvSpPr>
            <p:nvPr/>
          </p:nvSpPr>
          <p:spPr bwMode="auto">
            <a:xfrm>
              <a:off x="4461" y="1683"/>
              <a:ext cx="1" cy="522"/>
            </a:xfrm>
            <a:custGeom>
              <a:avLst/>
              <a:gdLst/>
              <a:ahLst/>
              <a:cxnLst>
                <a:cxn ang="0">
                  <a:pos x="0" y="0"/>
                </a:cxn>
                <a:cxn ang="0">
                  <a:pos x="0" y="522"/>
                </a:cxn>
              </a:cxnLst>
              <a:rect l="0" t="0" r="r" b="b"/>
              <a:pathLst>
                <a:path w="1" h="522">
                  <a:moveTo>
                    <a:pt x="0" y="0"/>
                  </a:moveTo>
                  <a:lnTo>
                    <a:pt x="0" y="522"/>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Freeform 38"/>
            <p:cNvSpPr>
              <a:spLocks/>
            </p:cNvSpPr>
            <p:nvPr/>
          </p:nvSpPr>
          <p:spPr bwMode="auto">
            <a:xfrm>
              <a:off x="3768" y="1689"/>
              <a:ext cx="1" cy="537"/>
            </a:xfrm>
            <a:custGeom>
              <a:avLst/>
              <a:gdLst/>
              <a:ahLst/>
              <a:cxnLst>
                <a:cxn ang="0">
                  <a:pos x="0" y="0"/>
                </a:cxn>
                <a:cxn ang="0">
                  <a:pos x="0" y="537"/>
                </a:cxn>
              </a:cxnLst>
              <a:rect l="0" t="0" r="r" b="b"/>
              <a:pathLst>
                <a:path w="1" h="537">
                  <a:moveTo>
                    <a:pt x="0" y="0"/>
                  </a:moveTo>
                  <a:lnTo>
                    <a:pt x="0" y="537"/>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 name="Freeform 39"/>
            <p:cNvSpPr>
              <a:spLocks/>
            </p:cNvSpPr>
            <p:nvPr/>
          </p:nvSpPr>
          <p:spPr bwMode="auto">
            <a:xfrm>
              <a:off x="3933" y="1674"/>
              <a:ext cx="504" cy="600"/>
            </a:xfrm>
            <a:custGeom>
              <a:avLst/>
              <a:gdLst/>
              <a:ahLst/>
              <a:cxnLst>
                <a:cxn ang="0">
                  <a:pos x="0" y="174"/>
                </a:cxn>
                <a:cxn ang="0">
                  <a:pos x="378" y="0"/>
                </a:cxn>
              </a:cxnLst>
              <a:rect l="0" t="0" r="r" b="b"/>
              <a:pathLst>
                <a:path w="378" h="174">
                  <a:moveTo>
                    <a:pt x="0" y="174"/>
                  </a:moveTo>
                  <a:lnTo>
                    <a:pt x="378"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Freeform 40"/>
            <p:cNvSpPr>
              <a:spLocks/>
            </p:cNvSpPr>
            <p:nvPr/>
          </p:nvSpPr>
          <p:spPr bwMode="auto">
            <a:xfrm>
              <a:off x="4620" y="2022"/>
              <a:ext cx="366" cy="270"/>
            </a:xfrm>
            <a:custGeom>
              <a:avLst/>
              <a:gdLst/>
              <a:ahLst/>
              <a:cxnLst>
                <a:cxn ang="0">
                  <a:pos x="0" y="270"/>
                </a:cxn>
                <a:cxn ang="0">
                  <a:pos x="366" y="0"/>
                </a:cxn>
              </a:cxnLst>
              <a:rect l="0" t="0" r="r" b="b"/>
              <a:pathLst>
                <a:path w="366" h="270">
                  <a:moveTo>
                    <a:pt x="0" y="270"/>
                  </a:moveTo>
                  <a:lnTo>
                    <a:pt x="366"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Freeform 41"/>
            <p:cNvSpPr>
              <a:spLocks/>
            </p:cNvSpPr>
            <p:nvPr/>
          </p:nvSpPr>
          <p:spPr bwMode="auto">
            <a:xfrm>
              <a:off x="3939" y="230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42"/>
            <p:cNvSpPr>
              <a:spLocks/>
            </p:cNvSpPr>
            <p:nvPr/>
          </p:nvSpPr>
          <p:spPr bwMode="auto">
            <a:xfrm>
              <a:off x="3348" y="1980"/>
              <a:ext cx="276" cy="264"/>
            </a:xfrm>
            <a:custGeom>
              <a:avLst/>
              <a:gdLst/>
              <a:ahLst/>
              <a:cxnLst>
                <a:cxn ang="0">
                  <a:pos x="276" y="264"/>
                </a:cxn>
                <a:cxn ang="0">
                  <a:pos x="0" y="0"/>
                </a:cxn>
              </a:cxnLst>
              <a:rect l="0" t="0" r="r" b="b"/>
              <a:pathLst>
                <a:path w="276" h="264">
                  <a:moveTo>
                    <a:pt x="276" y="264"/>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43"/>
            <p:cNvSpPr>
              <a:spLocks/>
            </p:cNvSpPr>
            <p:nvPr/>
          </p:nvSpPr>
          <p:spPr bwMode="auto">
            <a:xfrm>
              <a:off x="3933" y="161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Freeform 44"/>
            <p:cNvSpPr>
              <a:spLocks/>
            </p:cNvSpPr>
            <p:nvPr/>
          </p:nvSpPr>
          <p:spPr bwMode="auto">
            <a:xfrm>
              <a:off x="4608" y="1611"/>
              <a:ext cx="396" cy="267"/>
            </a:xfrm>
            <a:custGeom>
              <a:avLst/>
              <a:gdLst/>
              <a:ahLst/>
              <a:cxnLst>
                <a:cxn ang="0">
                  <a:pos x="396" y="267"/>
                </a:cxn>
                <a:cxn ang="0">
                  <a:pos x="0" y="0"/>
                </a:cxn>
              </a:cxnLst>
              <a:rect l="0" t="0" r="r" b="b"/>
              <a:pathLst>
                <a:path w="396" h="267">
                  <a:moveTo>
                    <a:pt x="396" y="267"/>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Freeform 45"/>
            <p:cNvSpPr>
              <a:spLocks/>
            </p:cNvSpPr>
            <p:nvPr/>
          </p:nvSpPr>
          <p:spPr bwMode="auto">
            <a:xfrm>
              <a:off x="3291" y="1182"/>
              <a:ext cx="1110" cy="645"/>
            </a:xfrm>
            <a:custGeom>
              <a:avLst/>
              <a:gdLst/>
              <a:ahLst/>
              <a:cxnLst>
                <a:cxn ang="0">
                  <a:pos x="1110" y="342"/>
                </a:cxn>
                <a:cxn ang="0">
                  <a:pos x="0" y="645"/>
                </a:cxn>
              </a:cxnLst>
              <a:rect l="0" t="0" r="r" b="b"/>
              <a:pathLst>
                <a:path w="1110" h="645">
                  <a:moveTo>
                    <a:pt x="1110" y="342"/>
                  </a:moveTo>
                  <a:cubicBezTo>
                    <a:pt x="1104" y="0"/>
                    <a:pt x="21" y="63"/>
                    <a:pt x="0" y="645"/>
                  </a:cubicBez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 name="Group 46"/>
            <p:cNvGrpSpPr>
              <a:grpSpLocks/>
            </p:cNvGrpSpPr>
            <p:nvPr/>
          </p:nvGrpSpPr>
          <p:grpSpPr bwMode="auto">
            <a:xfrm>
              <a:off x="3178" y="1806"/>
              <a:ext cx="233" cy="252"/>
              <a:chOff x="2941" y="2451"/>
              <a:chExt cx="236" cy="252"/>
            </a:xfrm>
          </p:grpSpPr>
          <p:sp>
            <p:nvSpPr>
              <p:cNvPr id="142" name="Rectangle 47"/>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48"/>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A</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6" name="Group 49"/>
            <p:cNvGrpSpPr>
              <a:grpSpLocks/>
            </p:cNvGrpSpPr>
            <p:nvPr/>
          </p:nvGrpSpPr>
          <p:grpSpPr bwMode="auto">
            <a:xfrm>
              <a:off x="4356" y="2190"/>
              <a:ext cx="215" cy="252"/>
              <a:chOff x="2949" y="2451"/>
              <a:chExt cx="218" cy="252"/>
            </a:xfrm>
          </p:grpSpPr>
          <p:sp>
            <p:nvSpPr>
              <p:cNvPr id="140" name="Rectangle 50"/>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Text Box 51"/>
              <p:cNvSpPr txBox="1">
                <a:spLocks noChangeArrowheads="1"/>
              </p:cNvSpPr>
              <p:nvPr/>
            </p:nvSpPr>
            <p:spPr bwMode="auto">
              <a:xfrm>
                <a:off x="2949" y="2451"/>
                <a:ext cx="218"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E</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7" name="Group 52"/>
            <p:cNvGrpSpPr>
              <a:grpSpLocks/>
            </p:cNvGrpSpPr>
            <p:nvPr/>
          </p:nvGrpSpPr>
          <p:grpSpPr bwMode="auto">
            <a:xfrm>
              <a:off x="3667" y="2187"/>
              <a:ext cx="233" cy="252"/>
              <a:chOff x="2941" y="2451"/>
              <a:chExt cx="236" cy="252"/>
            </a:xfrm>
          </p:grpSpPr>
          <p:sp>
            <p:nvSpPr>
              <p:cNvPr id="138" name="Rectangle 53"/>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Text Box 54"/>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8" name="Group 55"/>
            <p:cNvGrpSpPr>
              <a:grpSpLocks/>
            </p:cNvGrpSpPr>
            <p:nvPr/>
          </p:nvGrpSpPr>
          <p:grpSpPr bwMode="auto">
            <a:xfrm>
              <a:off x="4346" y="1500"/>
              <a:ext cx="224" cy="252"/>
              <a:chOff x="2945" y="2451"/>
              <a:chExt cx="227" cy="252"/>
            </a:xfrm>
          </p:grpSpPr>
          <p:sp>
            <p:nvSpPr>
              <p:cNvPr id="136" name="Rectangle 5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Text Box 57"/>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C</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9" name="Group 58"/>
            <p:cNvGrpSpPr>
              <a:grpSpLocks/>
            </p:cNvGrpSpPr>
            <p:nvPr/>
          </p:nvGrpSpPr>
          <p:grpSpPr bwMode="auto">
            <a:xfrm>
              <a:off x="3662" y="1500"/>
              <a:ext cx="224" cy="252"/>
              <a:chOff x="2945" y="2451"/>
              <a:chExt cx="227" cy="252"/>
            </a:xfrm>
          </p:grpSpPr>
          <p:sp>
            <p:nvSpPr>
              <p:cNvPr id="134" name="Rectangle 59"/>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60"/>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B</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10" name="Group 61"/>
            <p:cNvGrpSpPr>
              <a:grpSpLocks/>
            </p:cNvGrpSpPr>
            <p:nvPr/>
          </p:nvGrpSpPr>
          <p:grpSpPr bwMode="auto">
            <a:xfrm>
              <a:off x="4933" y="1848"/>
              <a:ext cx="206" cy="252"/>
              <a:chOff x="2953" y="2451"/>
              <a:chExt cx="209" cy="252"/>
            </a:xfrm>
          </p:grpSpPr>
          <p:sp>
            <p:nvSpPr>
              <p:cNvPr id="132" name="Rectangle 6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 name="Text Box 63"/>
              <p:cNvSpPr txBox="1">
                <a:spLocks noChangeArrowheads="1"/>
              </p:cNvSpPr>
              <p:nvPr/>
            </p:nvSpPr>
            <p:spPr bwMode="auto">
              <a:xfrm>
                <a:off x="2953" y="2451"/>
                <a:ext cx="209"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F</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sp>
          <p:nvSpPr>
            <p:cNvPr id="122" name="Text Box 64"/>
            <p:cNvSpPr txBox="1">
              <a:spLocks noChangeArrowheads="1"/>
            </p:cNvSpPr>
            <p:nvPr/>
          </p:nvSpPr>
          <p:spPr bwMode="auto">
            <a:xfrm>
              <a:off x="3401" y="1627"/>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3" name="Text Box 65"/>
            <p:cNvSpPr txBox="1">
              <a:spLocks noChangeArrowheads="1"/>
            </p:cNvSpPr>
            <p:nvPr/>
          </p:nvSpPr>
          <p:spPr bwMode="auto">
            <a:xfrm>
              <a:off x="3749" y="1846"/>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4" name="Text Box 66"/>
            <p:cNvSpPr txBox="1">
              <a:spLocks noChangeArrowheads="1"/>
            </p:cNvSpPr>
            <p:nvPr/>
          </p:nvSpPr>
          <p:spPr bwMode="auto">
            <a:xfrm>
              <a:off x="3314" y="205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5" name="Text Box 67"/>
            <p:cNvSpPr txBox="1">
              <a:spLocks noChangeArrowheads="1"/>
            </p:cNvSpPr>
            <p:nvPr/>
          </p:nvSpPr>
          <p:spPr bwMode="auto">
            <a:xfrm>
              <a:off x="4133" y="193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26" name="Text Box 68"/>
            <p:cNvSpPr txBox="1">
              <a:spLocks noChangeArrowheads="1"/>
            </p:cNvSpPr>
            <p:nvPr/>
          </p:nvSpPr>
          <p:spPr bwMode="auto">
            <a:xfrm>
              <a:off x="4070" y="2293"/>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7" name="Text Box 69"/>
            <p:cNvSpPr txBox="1">
              <a:spLocks noChangeArrowheads="1"/>
            </p:cNvSpPr>
            <p:nvPr/>
          </p:nvSpPr>
          <p:spPr bwMode="auto">
            <a:xfrm>
              <a:off x="4430" y="186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8" name="Text Box 70"/>
            <p:cNvSpPr txBox="1">
              <a:spLocks noChangeArrowheads="1"/>
            </p:cNvSpPr>
            <p:nvPr/>
          </p:nvSpPr>
          <p:spPr bwMode="auto">
            <a:xfrm>
              <a:off x="4790" y="2128"/>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9" name="Text Box 71"/>
            <p:cNvSpPr txBox="1">
              <a:spLocks noChangeArrowheads="1"/>
            </p:cNvSpPr>
            <p:nvPr/>
          </p:nvSpPr>
          <p:spPr bwMode="auto">
            <a:xfrm>
              <a:off x="4763" y="159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sp>
          <p:nvSpPr>
            <p:cNvPr id="130" name="Text Box 72"/>
            <p:cNvSpPr txBox="1">
              <a:spLocks noChangeArrowheads="1"/>
            </p:cNvSpPr>
            <p:nvPr/>
          </p:nvSpPr>
          <p:spPr bwMode="auto">
            <a:xfrm>
              <a:off x="4028" y="144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31" name="Text Box 73"/>
            <p:cNvSpPr txBox="1">
              <a:spLocks noChangeArrowheads="1"/>
            </p:cNvSpPr>
            <p:nvPr/>
          </p:nvSpPr>
          <p:spPr bwMode="auto">
            <a:xfrm>
              <a:off x="3677" y="117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grpSp>
      <p:sp>
        <p:nvSpPr>
          <p:cNvPr id="2" name="标题 1"/>
          <p:cNvSpPr>
            <a:spLocks noGrp="1"/>
          </p:cNvSpPr>
          <p:nvPr>
            <p:ph type="title"/>
          </p:nvPr>
        </p:nvSpPr>
        <p:spPr/>
        <p:txBody>
          <a:bodyPr/>
          <a:lstStyle/>
          <a:p>
            <a:r>
              <a:rPr lang="en-US" altLang="zh-CN" dirty="0" smtClean="0">
                <a:solidFill>
                  <a:srgbClr val="00B0F0"/>
                </a:solidFill>
              </a:rPr>
              <a:t>Route Computation</a:t>
            </a:r>
            <a:endParaRPr lang="zh-CN" altLang="en-US" dirty="0">
              <a:solidFill>
                <a:srgbClr val="00B0F0"/>
              </a:solidFill>
            </a:endParaRPr>
          </a:p>
        </p:txBody>
      </p:sp>
      <p:sp>
        <p:nvSpPr>
          <p:cNvPr id="3" name="内容占位符 2"/>
          <p:cNvSpPr>
            <a:spLocks noGrp="1"/>
          </p:cNvSpPr>
          <p:nvPr>
            <p:ph idx="1"/>
          </p:nvPr>
        </p:nvSpPr>
        <p:spPr/>
        <p:txBody>
          <a:bodyPr/>
          <a:lstStyle/>
          <a:p>
            <a:r>
              <a:rPr lang="en-US" altLang="zh-CN" dirty="0" smtClean="0">
                <a:solidFill>
                  <a:srgbClr val="00B0F0"/>
                </a:solidFill>
              </a:rPr>
              <a:t>Link-state algorithms</a:t>
            </a:r>
          </a:p>
          <a:p>
            <a:pPr>
              <a:buNone/>
            </a:pPr>
            <a:r>
              <a:rPr lang="en-US" altLang="zh-CN" dirty="0" smtClean="0"/>
              <a:t>	each router knows complete topology &amp; link cost information;</a:t>
            </a:r>
          </a:p>
          <a:p>
            <a:pPr>
              <a:buNone/>
            </a:pPr>
            <a:r>
              <a:rPr lang="en-US" altLang="zh-CN" dirty="0" smtClean="0"/>
              <a:t>	independently run routing algorithm to calculate shortest path to              each destination;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8620125" y="4608519"/>
            <a:ext cx="3571875" cy="2252663"/>
            <a:chOff x="3066" y="1107"/>
            <a:chExt cx="2250" cy="1419"/>
          </a:xfrm>
        </p:grpSpPr>
        <p:sp>
          <p:nvSpPr>
            <p:cNvPr id="75" name="Freeform 5"/>
            <p:cNvSpPr>
              <a:spLocks/>
            </p:cNvSpPr>
            <p:nvPr/>
          </p:nvSpPr>
          <p:spPr bwMode="auto">
            <a:xfrm>
              <a:off x="3066" y="1107"/>
              <a:ext cx="2250" cy="1409"/>
            </a:xfrm>
            <a:custGeom>
              <a:avLst/>
              <a:gdLst/>
              <a:ahLst/>
              <a:cxnLst>
                <a:cxn ang="0">
                  <a:pos x="0" y="624"/>
                </a:cxn>
                <a:cxn ang="0">
                  <a:pos x="219" y="321"/>
                </a:cxn>
                <a:cxn ang="0">
                  <a:pos x="529" y="35"/>
                </a:cxn>
                <a:cxn ang="0">
                  <a:pos x="1551" y="111"/>
                </a:cxn>
                <a:cxn ang="0">
                  <a:pos x="1968" y="483"/>
                </a:cxn>
                <a:cxn ang="0">
                  <a:pos x="2199" y="906"/>
                </a:cxn>
                <a:cxn ang="0">
                  <a:pos x="1659" y="1314"/>
                </a:cxn>
                <a:cxn ang="0">
                  <a:pos x="993" y="1386"/>
                </a:cxn>
                <a:cxn ang="0">
                  <a:pos x="465" y="1356"/>
                </a:cxn>
                <a:cxn ang="0">
                  <a:pos x="102" y="1068"/>
                </a:cxn>
                <a:cxn ang="0">
                  <a:pos x="0" y="624"/>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Freeform 6"/>
            <p:cNvSpPr>
              <a:spLocks/>
            </p:cNvSpPr>
            <p:nvPr/>
          </p:nvSpPr>
          <p:spPr bwMode="auto">
            <a:xfrm>
              <a:off x="3402" y="1656"/>
              <a:ext cx="342" cy="186"/>
            </a:xfrm>
            <a:custGeom>
              <a:avLst/>
              <a:gdLst/>
              <a:ahLst/>
              <a:cxnLst>
                <a:cxn ang="0">
                  <a:pos x="0" y="186"/>
                </a:cxn>
                <a:cxn ang="0">
                  <a:pos x="342" y="0"/>
                </a:cxn>
              </a:cxnLst>
              <a:rect l="0" t="0" r="r" b="b"/>
              <a:pathLst>
                <a:path w="342" h="186">
                  <a:moveTo>
                    <a:pt x="0" y="186"/>
                  </a:moveTo>
                  <a:lnTo>
                    <a:pt x="342"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Oval 7"/>
            <p:cNvSpPr>
              <a:spLocks noChangeArrowheads="1"/>
            </p:cNvSpPr>
            <p:nvPr/>
          </p:nvSpPr>
          <p:spPr bwMode="auto">
            <a:xfrm>
              <a:off x="3142" y="1898"/>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Line 8"/>
            <p:cNvSpPr>
              <a:spLocks noChangeShapeType="1"/>
            </p:cNvSpPr>
            <p:nvPr/>
          </p:nvSpPr>
          <p:spPr bwMode="auto">
            <a:xfrm>
              <a:off x="3142"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Line 9"/>
            <p:cNvSpPr>
              <a:spLocks noChangeShapeType="1"/>
            </p:cNvSpPr>
            <p:nvPr/>
          </p:nvSpPr>
          <p:spPr bwMode="auto">
            <a:xfrm>
              <a:off x="3455"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Rectangle 10"/>
            <p:cNvSpPr>
              <a:spLocks noChangeArrowheads="1"/>
            </p:cNvSpPr>
            <p:nvPr/>
          </p:nvSpPr>
          <p:spPr bwMode="auto">
            <a:xfrm>
              <a:off x="3142" y="1891"/>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1" name="Oval 11"/>
            <p:cNvSpPr>
              <a:spLocks noChangeArrowheads="1"/>
            </p:cNvSpPr>
            <p:nvPr/>
          </p:nvSpPr>
          <p:spPr bwMode="auto">
            <a:xfrm>
              <a:off x="3139" y="1832"/>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2" name="Oval 12"/>
            <p:cNvSpPr>
              <a:spLocks noChangeArrowheads="1"/>
            </p:cNvSpPr>
            <p:nvPr/>
          </p:nvSpPr>
          <p:spPr bwMode="auto">
            <a:xfrm>
              <a:off x="3616" y="228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3" name="Line 13"/>
            <p:cNvSpPr>
              <a:spLocks noChangeShapeType="1"/>
            </p:cNvSpPr>
            <p:nvPr/>
          </p:nvSpPr>
          <p:spPr bwMode="auto">
            <a:xfrm>
              <a:off x="3616"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Line 14"/>
            <p:cNvSpPr>
              <a:spLocks noChangeShapeType="1"/>
            </p:cNvSpPr>
            <p:nvPr/>
          </p:nvSpPr>
          <p:spPr bwMode="auto">
            <a:xfrm>
              <a:off x="3929"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Rectangle 15"/>
            <p:cNvSpPr>
              <a:spLocks noChangeArrowheads="1"/>
            </p:cNvSpPr>
            <p:nvPr/>
          </p:nvSpPr>
          <p:spPr bwMode="auto">
            <a:xfrm>
              <a:off x="3616" y="227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6" name="Oval 16"/>
            <p:cNvSpPr>
              <a:spLocks noChangeArrowheads="1"/>
            </p:cNvSpPr>
            <p:nvPr/>
          </p:nvSpPr>
          <p:spPr bwMode="auto">
            <a:xfrm>
              <a:off x="3613" y="221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
            <p:cNvSpPr>
              <a:spLocks noChangeArrowheads="1"/>
            </p:cNvSpPr>
            <p:nvPr/>
          </p:nvSpPr>
          <p:spPr bwMode="auto">
            <a:xfrm>
              <a:off x="3612" y="159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8" name="Line 18"/>
            <p:cNvSpPr>
              <a:spLocks noChangeShapeType="1"/>
            </p:cNvSpPr>
            <p:nvPr/>
          </p:nvSpPr>
          <p:spPr bwMode="auto">
            <a:xfrm>
              <a:off x="3612"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9" name="Line 19"/>
            <p:cNvSpPr>
              <a:spLocks noChangeShapeType="1"/>
            </p:cNvSpPr>
            <p:nvPr/>
          </p:nvSpPr>
          <p:spPr bwMode="auto">
            <a:xfrm>
              <a:off x="3925"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Rectangle 20"/>
            <p:cNvSpPr>
              <a:spLocks noChangeArrowheads="1"/>
            </p:cNvSpPr>
            <p:nvPr/>
          </p:nvSpPr>
          <p:spPr bwMode="auto">
            <a:xfrm>
              <a:off x="3612" y="158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1" name="Oval 21"/>
            <p:cNvSpPr>
              <a:spLocks noChangeArrowheads="1"/>
            </p:cNvSpPr>
            <p:nvPr/>
          </p:nvSpPr>
          <p:spPr bwMode="auto">
            <a:xfrm>
              <a:off x="3609" y="152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Oval 22"/>
            <p:cNvSpPr>
              <a:spLocks noChangeArrowheads="1"/>
            </p:cNvSpPr>
            <p:nvPr/>
          </p:nvSpPr>
          <p:spPr bwMode="auto">
            <a:xfrm>
              <a:off x="4295" y="1591"/>
              <a:ext cx="312"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3" name="Line 23"/>
            <p:cNvSpPr>
              <a:spLocks noChangeShapeType="1"/>
            </p:cNvSpPr>
            <p:nvPr/>
          </p:nvSpPr>
          <p:spPr bwMode="auto">
            <a:xfrm>
              <a:off x="4295"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Line 24"/>
            <p:cNvSpPr>
              <a:spLocks noChangeShapeType="1"/>
            </p:cNvSpPr>
            <p:nvPr/>
          </p:nvSpPr>
          <p:spPr bwMode="auto">
            <a:xfrm>
              <a:off x="4607"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Rectangle 25"/>
            <p:cNvSpPr>
              <a:spLocks noChangeArrowheads="1"/>
            </p:cNvSpPr>
            <p:nvPr/>
          </p:nvSpPr>
          <p:spPr bwMode="auto">
            <a:xfrm>
              <a:off x="4295" y="1584"/>
              <a:ext cx="309"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6" name="Oval 26"/>
            <p:cNvSpPr>
              <a:spLocks noChangeArrowheads="1"/>
            </p:cNvSpPr>
            <p:nvPr/>
          </p:nvSpPr>
          <p:spPr bwMode="auto">
            <a:xfrm>
              <a:off x="4298" y="1528"/>
              <a:ext cx="312"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27"/>
            <p:cNvSpPr>
              <a:spLocks noChangeArrowheads="1"/>
            </p:cNvSpPr>
            <p:nvPr/>
          </p:nvSpPr>
          <p:spPr bwMode="auto">
            <a:xfrm>
              <a:off x="4305" y="228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Line 28"/>
            <p:cNvSpPr>
              <a:spLocks noChangeShapeType="1"/>
            </p:cNvSpPr>
            <p:nvPr/>
          </p:nvSpPr>
          <p:spPr bwMode="auto">
            <a:xfrm>
              <a:off x="4305"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Line 29"/>
            <p:cNvSpPr>
              <a:spLocks noChangeShapeType="1"/>
            </p:cNvSpPr>
            <p:nvPr/>
          </p:nvSpPr>
          <p:spPr bwMode="auto">
            <a:xfrm>
              <a:off x="4618"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Rectangle 30"/>
            <p:cNvSpPr>
              <a:spLocks noChangeArrowheads="1"/>
            </p:cNvSpPr>
            <p:nvPr/>
          </p:nvSpPr>
          <p:spPr bwMode="auto">
            <a:xfrm>
              <a:off x="4305" y="227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1" name="Oval 31"/>
            <p:cNvSpPr>
              <a:spLocks noChangeArrowheads="1"/>
            </p:cNvSpPr>
            <p:nvPr/>
          </p:nvSpPr>
          <p:spPr bwMode="auto">
            <a:xfrm>
              <a:off x="4302" y="221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Oval 32"/>
            <p:cNvSpPr>
              <a:spLocks noChangeArrowheads="1"/>
            </p:cNvSpPr>
            <p:nvPr/>
          </p:nvSpPr>
          <p:spPr bwMode="auto">
            <a:xfrm>
              <a:off x="4870" y="1941"/>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3" name="Line 33"/>
            <p:cNvSpPr>
              <a:spLocks noChangeShapeType="1"/>
            </p:cNvSpPr>
            <p:nvPr/>
          </p:nvSpPr>
          <p:spPr bwMode="auto">
            <a:xfrm>
              <a:off x="4870"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4" name="Line 34"/>
            <p:cNvSpPr>
              <a:spLocks noChangeShapeType="1"/>
            </p:cNvSpPr>
            <p:nvPr/>
          </p:nvSpPr>
          <p:spPr bwMode="auto">
            <a:xfrm>
              <a:off x="5183"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Rectangle 35"/>
            <p:cNvSpPr>
              <a:spLocks noChangeArrowheads="1"/>
            </p:cNvSpPr>
            <p:nvPr/>
          </p:nvSpPr>
          <p:spPr bwMode="auto">
            <a:xfrm>
              <a:off x="4870" y="1934"/>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6" name="Oval 36"/>
            <p:cNvSpPr>
              <a:spLocks noChangeArrowheads="1"/>
            </p:cNvSpPr>
            <p:nvPr/>
          </p:nvSpPr>
          <p:spPr bwMode="auto">
            <a:xfrm>
              <a:off x="4867" y="1875"/>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Freeform 37"/>
            <p:cNvSpPr>
              <a:spLocks/>
            </p:cNvSpPr>
            <p:nvPr/>
          </p:nvSpPr>
          <p:spPr bwMode="auto">
            <a:xfrm>
              <a:off x="4461" y="1683"/>
              <a:ext cx="1" cy="522"/>
            </a:xfrm>
            <a:custGeom>
              <a:avLst/>
              <a:gdLst/>
              <a:ahLst/>
              <a:cxnLst>
                <a:cxn ang="0">
                  <a:pos x="0" y="0"/>
                </a:cxn>
                <a:cxn ang="0">
                  <a:pos x="0" y="522"/>
                </a:cxn>
              </a:cxnLst>
              <a:rect l="0" t="0" r="r" b="b"/>
              <a:pathLst>
                <a:path w="1" h="522">
                  <a:moveTo>
                    <a:pt x="0" y="0"/>
                  </a:moveTo>
                  <a:lnTo>
                    <a:pt x="0" y="522"/>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Freeform 38"/>
            <p:cNvSpPr>
              <a:spLocks/>
            </p:cNvSpPr>
            <p:nvPr/>
          </p:nvSpPr>
          <p:spPr bwMode="auto">
            <a:xfrm>
              <a:off x="3768" y="1689"/>
              <a:ext cx="1" cy="537"/>
            </a:xfrm>
            <a:custGeom>
              <a:avLst/>
              <a:gdLst/>
              <a:ahLst/>
              <a:cxnLst>
                <a:cxn ang="0">
                  <a:pos x="0" y="0"/>
                </a:cxn>
                <a:cxn ang="0">
                  <a:pos x="0" y="537"/>
                </a:cxn>
              </a:cxnLst>
              <a:rect l="0" t="0" r="r" b="b"/>
              <a:pathLst>
                <a:path w="1" h="537">
                  <a:moveTo>
                    <a:pt x="0" y="0"/>
                  </a:moveTo>
                  <a:lnTo>
                    <a:pt x="0" y="537"/>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 name="Freeform 39"/>
            <p:cNvSpPr>
              <a:spLocks/>
            </p:cNvSpPr>
            <p:nvPr/>
          </p:nvSpPr>
          <p:spPr bwMode="auto">
            <a:xfrm>
              <a:off x="3933" y="1674"/>
              <a:ext cx="504" cy="600"/>
            </a:xfrm>
            <a:custGeom>
              <a:avLst/>
              <a:gdLst/>
              <a:ahLst/>
              <a:cxnLst>
                <a:cxn ang="0">
                  <a:pos x="0" y="174"/>
                </a:cxn>
                <a:cxn ang="0">
                  <a:pos x="378" y="0"/>
                </a:cxn>
              </a:cxnLst>
              <a:rect l="0" t="0" r="r" b="b"/>
              <a:pathLst>
                <a:path w="378" h="174">
                  <a:moveTo>
                    <a:pt x="0" y="174"/>
                  </a:moveTo>
                  <a:lnTo>
                    <a:pt x="378"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Freeform 40"/>
            <p:cNvSpPr>
              <a:spLocks/>
            </p:cNvSpPr>
            <p:nvPr/>
          </p:nvSpPr>
          <p:spPr bwMode="auto">
            <a:xfrm>
              <a:off x="4620" y="2022"/>
              <a:ext cx="366" cy="270"/>
            </a:xfrm>
            <a:custGeom>
              <a:avLst/>
              <a:gdLst/>
              <a:ahLst/>
              <a:cxnLst>
                <a:cxn ang="0">
                  <a:pos x="0" y="270"/>
                </a:cxn>
                <a:cxn ang="0">
                  <a:pos x="366" y="0"/>
                </a:cxn>
              </a:cxnLst>
              <a:rect l="0" t="0" r="r" b="b"/>
              <a:pathLst>
                <a:path w="366" h="270">
                  <a:moveTo>
                    <a:pt x="0" y="270"/>
                  </a:moveTo>
                  <a:lnTo>
                    <a:pt x="366"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Freeform 41"/>
            <p:cNvSpPr>
              <a:spLocks/>
            </p:cNvSpPr>
            <p:nvPr/>
          </p:nvSpPr>
          <p:spPr bwMode="auto">
            <a:xfrm>
              <a:off x="3939" y="230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42"/>
            <p:cNvSpPr>
              <a:spLocks/>
            </p:cNvSpPr>
            <p:nvPr/>
          </p:nvSpPr>
          <p:spPr bwMode="auto">
            <a:xfrm>
              <a:off x="3348" y="1980"/>
              <a:ext cx="276" cy="264"/>
            </a:xfrm>
            <a:custGeom>
              <a:avLst/>
              <a:gdLst/>
              <a:ahLst/>
              <a:cxnLst>
                <a:cxn ang="0">
                  <a:pos x="276" y="264"/>
                </a:cxn>
                <a:cxn ang="0">
                  <a:pos x="0" y="0"/>
                </a:cxn>
              </a:cxnLst>
              <a:rect l="0" t="0" r="r" b="b"/>
              <a:pathLst>
                <a:path w="276" h="264">
                  <a:moveTo>
                    <a:pt x="276" y="264"/>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43"/>
            <p:cNvSpPr>
              <a:spLocks/>
            </p:cNvSpPr>
            <p:nvPr/>
          </p:nvSpPr>
          <p:spPr bwMode="auto">
            <a:xfrm>
              <a:off x="3933" y="161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Freeform 44"/>
            <p:cNvSpPr>
              <a:spLocks/>
            </p:cNvSpPr>
            <p:nvPr/>
          </p:nvSpPr>
          <p:spPr bwMode="auto">
            <a:xfrm>
              <a:off x="4608" y="1611"/>
              <a:ext cx="396" cy="267"/>
            </a:xfrm>
            <a:custGeom>
              <a:avLst/>
              <a:gdLst/>
              <a:ahLst/>
              <a:cxnLst>
                <a:cxn ang="0">
                  <a:pos x="396" y="267"/>
                </a:cxn>
                <a:cxn ang="0">
                  <a:pos x="0" y="0"/>
                </a:cxn>
              </a:cxnLst>
              <a:rect l="0" t="0" r="r" b="b"/>
              <a:pathLst>
                <a:path w="396" h="267">
                  <a:moveTo>
                    <a:pt x="396" y="267"/>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Freeform 45"/>
            <p:cNvSpPr>
              <a:spLocks/>
            </p:cNvSpPr>
            <p:nvPr/>
          </p:nvSpPr>
          <p:spPr bwMode="auto">
            <a:xfrm>
              <a:off x="3291" y="1182"/>
              <a:ext cx="1110" cy="645"/>
            </a:xfrm>
            <a:custGeom>
              <a:avLst/>
              <a:gdLst/>
              <a:ahLst/>
              <a:cxnLst>
                <a:cxn ang="0">
                  <a:pos x="1110" y="342"/>
                </a:cxn>
                <a:cxn ang="0">
                  <a:pos x="0" y="645"/>
                </a:cxn>
              </a:cxnLst>
              <a:rect l="0" t="0" r="r" b="b"/>
              <a:pathLst>
                <a:path w="1110" h="645">
                  <a:moveTo>
                    <a:pt x="1110" y="342"/>
                  </a:moveTo>
                  <a:cubicBezTo>
                    <a:pt x="1104" y="0"/>
                    <a:pt x="21" y="63"/>
                    <a:pt x="0" y="645"/>
                  </a:cubicBez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 name="Group 46"/>
            <p:cNvGrpSpPr>
              <a:grpSpLocks/>
            </p:cNvGrpSpPr>
            <p:nvPr/>
          </p:nvGrpSpPr>
          <p:grpSpPr bwMode="auto">
            <a:xfrm>
              <a:off x="3178" y="1806"/>
              <a:ext cx="233" cy="252"/>
              <a:chOff x="2941" y="2451"/>
              <a:chExt cx="236" cy="252"/>
            </a:xfrm>
          </p:grpSpPr>
          <p:sp>
            <p:nvSpPr>
              <p:cNvPr id="142" name="Rectangle 47"/>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48"/>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A</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6" name="Group 49"/>
            <p:cNvGrpSpPr>
              <a:grpSpLocks/>
            </p:cNvGrpSpPr>
            <p:nvPr/>
          </p:nvGrpSpPr>
          <p:grpSpPr bwMode="auto">
            <a:xfrm>
              <a:off x="4356" y="2190"/>
              <a:ext cx="215" cy="252"/>
              <a:chOff x="2949" y="2451"/>
              <a:chExt cx="218" cy="252"/>
            </a:xfrm>
          </p:grpSpPr>
          <p:sp>
            <p:nvSpPr>
              <p:cNvPr id="140" name="Rectangle 50"/>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Text Box 51"/>
              <p:cNvSpPr txBox="1">
                <a:spLocks noChangeArrowheads="1"/>
              </p:cNvSpPr>
              <p:nvPr/>
            </p:nvSpPr>
            <p:spPr bwMode="auto">
              <a:xfrm>
                <a:off x="2949" y="2451"/>
                <a:ext cx="218"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E</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7" name="Group 52"/>
            <p:cNvGrpSpPr>
              <a:grpSpLocks/>
            </p:cNvGrpSpPr>
            <p:nvPr/>
          </p:nvGrpSpPr>
          <p:grpSpPr bwMode="auto">
            <a:xfrm>
              <a:off x="3667" y="2187"/>
              <a:ext cx="233" cy="252"/>
              <a:chOff x="2941" y="2451"/>
              <a:chExt cx="236" cy="252"/>
            </a:xfrm>
          </p:grpSpPr>
          <p:sp>
            <p:nvSpPr>
              <p:cNvPr id="138" name="Rectangle 53"/>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Text Box 54"/>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8" name="Group 55"/>
            <p:cNvGrpSpPr>
              <a:grpSpLocks/>
            </p:cNvGrpSpPr>
            <p:nvPr/>
          </p:nvGrpSpPr>
          <p:grpSpPr bwMode="auto">
            <a:xfrm>
              <a:off x="4346" y="1500"/>
              <a:ext cx="224" cy="252"/>
              <a:chOff x="2945" y="2451"/>
              <a:chExt cx="227" cy="252"/>
            </a:xfrm>
          </p:grpSpPr>
          <p:sp>
            <p:nvSpPr>
              <p:cNvPr id="136" name="Rectangle 5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Text Box 57"/>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C</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9" name="Group 58"/>
            <p:cNvGrpSpPr>
              <a:grpSpLocks/>
            </p:cNvGrpSpPr>
            <p:nvPr/>
          </p:nvGrpSpPr>
          <p:grpSpPr bwMode="auto">
            <a:xfrm>
              <a:off x="3662" y="1500"/>
              <a:ext cx="224" cy="252"/>
              <a:chOff x="2945" y="2451"/>
              <a:chExt cx="227" cy="252"/>
            </a:xfrm>
          </p:grpSpPr>
          <p:sp>
            <p:nvSpPr>
              <p:cNvPr id="134" name="Rectangle 59"/>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60"/>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B</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10" name="Group 61"/>
            <p:cNvGrpSpPr>
              <a:grpSpLocks/>
            </p:cNvGrpSpPr>
            <p:nvPr/>
          </p:nvGrpSpPr>
          <p:grpSpPr bwMode="auto">
            <a:xfrm>
              <a:off x="4933" y="1848"/>
              <a:ext cx="206" cy="252"/>
              <a:chOff x="2953" y="2451"/>
              <a:chExt cx="209" cy="252"/>
            </a:xfrm>
          </p:grpSpPr>
          <p:sp>
            <p:nvSpPr>
              <p:cNvPr id="132" name="Rectangle 6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 name="Text Box 63"/>
              <p:cNvSpPr txBox="1">
                <a:spLocks noChangeArrowheads="1"/>
              </p:cNvSpPr>
              <p:nvPr/>
            </p:nvSpPr>
            <p:spPr bwMode="auto">
              <a:xfrm>
                <a:off x="2953" y="2451"/>
                <a:ext cx="209"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F</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sp>
          <p:nvSpPr>
            <p:cNvPr id="122" name="Text Box 64"/>
            <p:cNvSpPr txBox="1">
              <a:spLocks noChangeArrowheads="1"/>
            </p:cNvSpPr>
            <p:nvPr/>
          </p:nvSpPr>
          <p:spPr bwMode="auto">
            <a:xfrm>
              <a:off x="3401" y="1627"/>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3" name="Text Box 65"/>
            <p:cNvSpPr txBox="1">
              <a:spLocks noChangeArrowheads="1"/>
            </p:cNvSpPr>
            <p:nvPr/>
          </p:nvSpPr>
          <p:spPr bwMode="auto">
            <a:xfrm>
              <a:off x="3749" y="1846"/>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4" name="Text Box 66"/>
            <p:cNvSpPr txBox="1">
              <a:spLocks noChangeArrowheads="1"/>
            </p:cNvSpPr>
            <p:nvPr/>
          </p:nvSpPr>
          <p:spPr bwMode="auto">
            <a:xfrm>
              <a:off x="3314" y="205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5" name="Text Box 67"/>
            <p:cNvSpPr txBox="1">
              <a:spLocks noChangeArrowheads="1"/>
            </p:cNvSpPr>
            <p:nvPr/>
          </p:nvSpPr>
          <p:spPr bwMode="auto">
            <a:xfrm>
              <a:off x="4133" y="193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26" name="Text Box 68"/>
            <p:cNvSpPr txBox="1">
              <a:spLocks noChangeArrowheads="1"/>
            </p:cNvSpPr>
            <p:nvPr/>
          </p:nvSpPr>
          <p:spPr bwMode="auto">
            <a:xfrm>
              <a:off x="4070" y="2293"/>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7" name="Text Box 69"/>
            <p:cNvSpPr txBox="1">
              <a:spLocks noChangeArrowheads="1"/>
            </p:cNvSpPr>
            <p:nvPr/>
          </p:nvSpPr>
          <p:spPr bwMode="auto">
            <a:xfrm>
              <a:off x="4430" y="186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8" name="Text Box 70"/>
            <p:cNvSpPr txBox="1">
              <a:spLocks noChangeArrowheads="1"/>
            </p:cNvSpPr>
            <p:nvPr/>
          </p:nvSpPr>
          <p:spPr bwMode="auto">
            <a:xfrm>
              <a:off x="4790" y="2128"/>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9" name="Text Box 71"/>
            <p:cNvSpPr txBox="1">
              <a:spLocks noChangeArrowheads="1"/>
            </p:cNvSpPr>
            <p:nvPr/>
          </p:nvSpPr>
          <p:spPr bwMode="auto">
            <a:xfrm>
              <a:off x="4763" y="159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sp>
          <p:nvSpPr>
            <p:cNvPr id="130" name="Text Box 72"/>
            <p:cNvSpPr txBox="1">
              <a:spLocks noChangeArrowheads="1"/>
            </p:cNvSpPr>
            <p:nvPr/>
          </p:nvSpPr>
          <p:spPr bwMode="auto">
            <a:xfrm>
              <a:off x="4028" y="144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31" name="Text Box 73"/>
            <p:cNvSpPr txBox="1">
              <a:spLocks noChangeArrowheads="1"/>
            </p:cNvSpPr>
            <p:nvPr/>
          </p:nvSpPr>
          <p:spPr bwMode="auto">
            <a:xfrm>
              <a:off x="3677" y="117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grpSp>
      <p:sp>
        <p:nvSpPr>
          <p:cNvPr id="2" name="标题 1"/>
          <p:cNvSpPr>
            <a:spLocks noGrp="1"/>
          </p:cNvSpPr>
          <p:nvPr>
            <p:ph type="title"/>
          </p:nvPr>
        </p:nvSpPr>
        <p:spPr/>
        <p:txBody>
          <a:bodyPr/>
          <a:lstStyle/>
          <a:p>
            <a:r>
              <a:rPr lang="en-US" altLang="zh-CN" dirty="0" err="1" smtClean="0">
                <a:solidFill>
                  <a:srgbClr val="00B0F0"/>
                </a:solidFill>
              </a:rPr>
              <a:t>Dijkstra</a:t>
            </a:r>
            <a:endParaRPr lang="zh-CN" altLang="en-US" dirty="0">
              <a:solidFill>
                <a:srgbClr val="00B0F0"/>
              </a:solidFill>
            </a:endParaRPr>
          </a:p>
        </p:txBody>
      </p:sp>
      <p:sp>
        <p:nvSpPr>
          <p:cNvPr id="3" name="内容占位符 2"/>
          <p:cNvSpPr>
            <a:spLocks noGrp="1"/>
          </p:cNvSpPr>
          <p:nvPr>
            <p:ph idx="1"/>
          </p:nvPr>
        </p:nvSpPr>
        <p:spPr>
          <a:xfrm>
            <a:off x="419100" y="1422030"/>
            <a:ext cx="12277997" cy="5258170"/>
          </a:xfrm>
        </p:spPr>
        <p:txBody>
          <a:bodyPr/>
          <a:lstStyle/>
          <a:p>
            <a:pPr>
              <a:buNone/>
            </a:pPr>
            <a:r>
              <a:rPr lang="en-US" altLang="zh-CN" dirty="0" smtClean="0"/>
              <a:t>	</a:t>
            </a:r>
            <a:r>
              <a:rPr lang="en-US" altLang="zh-CN" dirty="0" smtClean="0">
                <a:solidFill>
                  <a:srgbClr val="00B0F0"/>
                </a:solidFill>
              </a:rPr>
              <a:t>c(</a:t>
            </a:r>
            <a:r>
              <a:rPr lang="en-US" altLang="zh-CN" dirty="0" err="1" smtClean="0">
                <a:solidFill>
                  <a:srgbClr val="00B0F0"/>
                </a:solidFill>
              </a:rPr>
              <a:t>i,j</a:t>
            </a:r>
            <a:r>
              <a:rPr lang="en-US" altLang="zh-CN" dirty="0" smtClean="0">
                <a:solidFill>
                  <a:srgbClr val="00B0F0"/>
                </a:solidFill>
              </a:rPr>
              <a:t>) </a:t>
            </a:r>
            <a:r>
              <a:rPr lang="en-US" altLang="zh-CN" dirty="0" smtClean="0"/>
              <a:t>link cost from </a:t>
            </a:r>
            <a:r>
              <a:rPr lang="en-US" altLang="zh-CN" dirty="0" err="1" smtClean="0"/>
              <a:t>i</a:t>
            </a:r>
            <a:r>
              <a:rPr lang="en-US" altLang="zh-CN" dirty="0" smtClean="0"/>
              <a:t> to j (</a:t>
            </a:r>
            <a:r>
              <a:rPr lang="en-US" altLang="zh-CN" sz="4400" dirty="0" smtClean="0">
                <a:ea typeface="宋体" pitchFamily="2" charset="-122"/>
              </a:rPr>
              <a:t>∞ </a:t>
            </a:r>
            <a:r>
              <a:rPr lang="en-US" altLang="zh-CN" dirty="0" smtClean="0"/>
              <a:t>if unknown)</a:t>
            </a:r>
          </a:p>
          <a:p>
            <a:pPr>
              <a:buNone/>
            </a:pPr>
            <a:r>
              <a:rPr lang="en-US" altLang="zh-CN" dirty="0" smtClean="0">
                <a:solidFill>
                  <a:srgbClr val="00B0F0"/>
                </a:solidFill>
              </a:rPr>
              <a:t>	D(v) </a:t>
            </a:r>
            <a:r>
              <a:rPr lang="en-US" altLang="zh-CN" dirty="0" smtClean="0"/>
              <a:t>current value of cost of path from         </a:t>
            </a:r>
          </a:p>
          <a:p>
            <a:pPr>
              <a:buNone/>
            </a:pPr>
            <a:r>
              <a:rPr lang="en-US" altLang="zh-CN" dirty="0" smtClean="0"/>
              <a:t>          source to destination v;</a:t>
            </a:r>
          </a:p>
          <a:p>
            <a:pPr>
              <a:buNone/>
            </a:pPr>
            <a:r>
              <a:rPr lang="en-US" altLang="zh-CN" dirty="0" smtClean="0"/>
              <a:t>	</a:t>
            </a:r>
            <a:r>
              <a:rPr lang="en-US" altLang="zh-CN" dirty="0" smtClean="0">
                <a:solidFill>
                  <a:srgbClr val="00B0F0"/>
                </a:solidFill>
              </a:rPr>
              <a:t>p(v) </a:t>
            </a:r>
            <a:r>
              <a:rPr lang="en-US" altLang="zh-CN" dirty="0" smtClean="0"/>
              <a:t>predecessor node along path from </a:t>
            </a:r>
          </a:p>
          <a:p>
            <a:pPr>
              <a:buNone/>
            </a:pPr>
            <a:r>
              <a:rPr lang="en-US" altLang="zh-CN" dirty="0" smtClean="0"/>
              <a:t>			source to v;</a:t>
            </a:r>
          </a:p>
          <a:p>
            <a:pPr>
              <a:buNone/>
            </a:pPr>
            <a:r>
              <a:rPr lang="en-US" altLang="zh-CN" dirty="0" smtClean="0"/>
              <a:t>	</a:t>
            </a:r>
            <a:r>
              <a:rPr lang="en-US" altLang="zh-CN" dirty="0" smtClean="0">
                <a:solidFill>
                  <a:srgbClr val="00B0F0"/>
                </a:solidFill>
              </a:rPr>
              <a:t>N’ </a:t>
            </a:r>
            <a:r>
              <a:rPr lang="en-US" altLang="zh-CN" dirty="0" smtClean="0"/>
              <a:t>set of nodes whose least</a:t>
            </a:r>
          </a:p>
          <a:p>
            <a:pPr>
              <a:buNone/>
            </a:pPr>
            <a:r>
              <a:rPr lang="en-US" altLang="zh-CN" dirty="0" smtClean="0"/>
              <a:t>      cost path is already known;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8620125" y="4608519"/>
            <a:ext cx="3571875" cy="2252663"/>
            <a:chOff x="3066" y="1107"/>
            <a:chExt cx="2250" cy="1419"/>
          </a:xfrm>
        </p:grpSpPr>
        <p:sp>
          <p:nvSpPr>
            <p:cNvPr id="75" name="Freeform 5"/>
            <p:cNvSpPr>
              <a:spLocks/>
            </p:cNvSpPr>
            <p:nvPr/>
          </p:nvSpPr>
          <p:spPr bwMode="auto">
            <a:xfrm>
              <a:off x="3066" y="1107"/>
              <a:ext cx="2250" cy="1409"/>
            </a:xfrm>
            <a:custGeom>
              <a:avLst/>
              <a:gdLst/>
              <a:ahLst/>
              <a:cxnLst>
                <a:cxn ang="0">
                  <a:pos x="0" y="624"/>
                </a:cxn>
                <a:cxn ang="0">
                  <a:pos x="219" y="321"/>
                </a:cxn>
                <a:cxn ang="0">
                  <a:pos x="529" y="35"/>
                </a:cxn>
                <a:cxn ang="0">
                  <a:pos x="1551" y="111"/>
                </a:cxn>
                <a:cxn ang="0">
                  <a:pos x="1968" y="483"/>
                </a:cxn>
                <a:cxn ang="0">
                  <a:pos x="2199" y="906"/>
                </a:cxn>
                <a:cxn ang="0">
                  <a:pos x="1659" y="1314"/>
                </a:cxn>
                <a:cxn ang="0">
                  <a:pos x="993" y="1386"/>
                </a:cxn>
                <a:cxn ang="0">
                  <a:pos x="465" y="1356"/>
                </a:cxn>
                <a:cxn ang="0">
                  <a:pos x="102" y="1068"/>
                </a:cxn>
                <a:cxn ang="0">
                  <a:pos x="0" y="624"/>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Freeform 6"/>
            <p:cNvSpPr>
              <a:spLocks/>
            </p:cNvSpPr>
            <p:nvPr/>
          </p:nvSpPr>
          <p:spPr bwMode="auto">
            <a:xfrm>
              <a:off x="3402" y="1656"/>
              <a:ext cx="342" cy="186"/>
            </a:xfrm>
            <a:custGeom>
              <a:avLst/>
              <a:gdLst/>
              <a:ahLst/>
              <a:cxnLst>
                <a:cxn ang="0">
                  <a:pos x="0" y="186"/>
                </a:cxn>
                <a:cxn ang="0">
                  <a:pos x="342" y="0"/>
                </a:cxn>
              </a:cxnLst>
              <a:rect l="0" t="0" r="r" b="b"/>
              <a:pathLst>
                <a:path w="342" h="186">
                  <a:moveTo>
                    <a:pt x="0" y="186"/>
                  </a:moveTo>
                  <a:lnTo>
                    <a:pt x="342"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Oval 7"/>
            <p:cNvSpPr>
              <a:spLocks noChangeArrowheads="1"/>
            </p:cNvSpPr>
            <p:nvPr/>
          </p:nvSpPr>
          <p:spPr bwMode="auto">
            <a:xfrm>
              <a:off x="3142" y="1898"/>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Line 8"/>
            <p:cNvSpPr>
              <a:spLocks noChangeShapeType="1"/>
            </p:cNvSpPr>
            <p:nvPr/>
          </p:nvSpPr>
          <p:spPr bwMode="auto">
            <a:xfrm>
              <a:off x="3142"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Line 9"/>
            <p:cNvSpPr>
              <a:spLocks noChangeShapeType="1"/>
            </p:cNvSpPr>
            <p:nvPr/>
          </p:nvSpPr>
          <p:spPr bwMode="auto">
            <a:xfrm>
              <a:off x="3455"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Rectangle 10"/>
            <p:cNvSpPr>
              <a:spLocks noChangeArrowheads="1"/>
            </p:cNvSpPr>
            <p:nvPr/>
          </p:nvSpPr>
          <p:spPr bwMode="auto">
            <a:xfrm>
              <a:off x="3142" y="1891"/>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1" name="Oval 11"/>
            <p:cNvSpPr>
              <a:spLocks noChangeArrowheads="1"/>
            </p:cNvSpPr>
            <p:nvPr/>
          </p:nvSpPr>
          <p:spPr bwMode="auto">
            <a:xfrm>
              <a:off x="3139" y="1832"/>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2" name="Oval 12"/>
            <p:cNvSpPr>
              <a:spLocks noChangeArrowheads="1"/>
            </p:cNvSpPr>
            <p:nvPr/>
          </p:nvSpPr>
          <p:spPr bwMode="auto">
            <a:xfrm>
              <a:off x="3616" y="228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3" name="Line 13"/>
            <p:cNvSpPr>
              <a:spLocks noChangeShapeType="1"/>
            </p:cNvSpPr>
            <p:nvPr/>
          </p:nvSpPr>
          <p:spPr bwMode="auto">
            <a:xfrm>
              <a:off x="3616"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Line 14"/>
            <p:cNvSpPr>
              <a:spLocks noChangeShapeType="1"/>
            </p:cNvSpPr>
            <p:nvPr/>
          </p:nvSpPr>
          <p:spPr bwMode="auto">
            <a:xfrm>
              <a:off x="3929"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Rectangle 15"/>
            <p:cNvSpPr>
              <a:spLocks noChangeArrowheads="1"/>
            </p:cNvSpPr>
            <p:nvPr/>
          </p:nvSpPr>
          <p:spPr bwMode="auto">
            <a:xfrm>
              <a:off x="3616" y="227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6" name="Oval 16"/>
            <p:cNvSpPr>
              <a:spLocks noChangeArrowheads="1"/>
            </p:cNvSpPr>
            <p:nvPr/>
          </p:nvSpPr>
          <p:spPr bwMode="auto">
            <a:xfrm>
              <a:off x="3613" y="221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
            <p:cNvSpPr>
              <a:spLocks noChangeArrowheads="1"/>
            </p:cNvSpPr>
            <p:nvPr/>
          </p:nvSpPr>
          <p:spPr bwMode="auto">
            <a:xfrm>
              <a:off x="3612" y="159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8" name="Line 18"/>
            <p:cNvSpPr>
              <a:spLocks noChangeShapeType="1"/>
            </p:cNvSpPr>
            <p:nvPr/>
          </p:nvSpPr>
          <p:spPr bwMode="auto">
            <a:xfrm>
              <a:off x="3612"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9" name="Line 19"/>
            <p:cNvSpPr>
              <a:spLocks noChangeShapeType="1"/>
            </p:cNvSpPr>
            <p:nvPr/>
          </p:nvSpPr>
          <p:spPr bwMode="auto">
            <a:xfrm>
              <a:off x="3925"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Rectangle 20"/>
            <p:cNvSpPr>
              <a:spLocks noChangeArrowheads="1"/>
            </p:cNvSpPr>
            <p:nvPr/>
          </p:nvSpPr>
          <p:spPr bwMode="auto">
            <a:xfrm>
              <a:off x="3612" y="158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1" name="Oval 21"/>
            <p:cNvSpPr>
              <a:spLocks noChangeArrowheads="1"/>
            </p:cNvSpPr>
            <p:nvPr/>
          </p:nvSpPr>
          <p:spPr bwMode="auto">
            <a:xfrm>
              <a:off x="3609" y="152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Oval 22"/>
            <p:cNvSpPr>
              <a:spLocks noChangeArrowheads="1"/>
            </p:cNvSpPr>
            <p:nvPr/>
          </p:nvSpPr>
          <p:spPr bwMode="auto">
            <a:xfrm>
              <a:off x="4295" y="1591"/>
              <a:ext cx="312"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3" name="Line 23"/>
            <p:cNvSpPr>
              <a:spLocks noChangeShapeType="1"/>
            </p:cNvSpPr>
            <p:nvPr/>
          </p:nvSpPr>
          <p:spPr bwMode="auto">
            <a:xfrm>
              <a:off x="4295"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Line 24"/>
            <p:cNvSpPr>
              <a:spLocks noChangeShapeType="1"/>
            </p:cNvSpPr>
            <p:nvPr/>
          </p:nvSpPr>
          <p:spPr bwMode="auto">
            <a:xfrm>
              <a:off x="4607"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Rectangle 25"/>
            <p:cNvSpPr>
              <a:spLocks noChangeArrowheads="1"/>
            </p:cNvSpPr>
            <p:nvPr/>
          </p:nvSpPr>
          <p:spPr bwMode="auto">
            <a:xfrm>
              <a:off x="4295" y="1584"/>
              <a:ext cx="309"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6" name="Oval 26"/>
            <p:cNvSpPr>
              <a:spLocks noChangeArrowheads="1"/>
            </p:cNvSpPr>
            <p:nvPr/>
          </p:nvSpPr>
          <p:spPr bwMode="auto">
            <a:xfrm>
              <a:off x="4298" y="1528"/>
              <a:ext cx="312"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27"/>
            <p:cNvSpPr>
              <a:spLocks noChangeArrowheads="1"/>
            </p:cNvSpPr>
            <p:nvPr/>
          </p:nvSpPr>
          <p:spPr bwMode="auto">
            <a:xfrm>
              <a:off x="4305" y="228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Line 28"/>
            <p:cNvSpPr>
              <a:spLocks noChangeShapeType="1"/>
            </p:cNvSpPr>
            <p:nvPr/>
          </p:nvSpPr>
          <p:spPr bwMode="auto">
            <a:xfrm>
              <a:off x="4305"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Line 29"/>
            <p:cNvSpPr>
              <a:spLocks noChangeShapeType="1"/>
            </p:cNvSpPr>
            <p:nvPr/>
          </p:nvSpPr>
          <p:spPr bwMode="auto">
            <a:xfrm>
              <a:off x="4618"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Rectangle 30"/>
            <p:cNvSpPr>
              <a:spLocks noChangeArrowheads="1"/>
            </p:cNvSpPr>
            <p:nvPr/>
          </p:nvSpPr>
          <p:spPr bwMode="auto">
            <a:xfrm>
              <a:off x="4305" y="227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1" name="Oval 31"/>
            <p:cNvSpPr>
              <a:spLocks noChangeArrowheads="1"/>
            </p:cNvSpPr>
            <p:nvPr/>
          </p:nvSpPr>
          <p:spPr bwMode="auto">
            <a:xfrm>
              <a:off x="4302" y="221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Oval 32"/>
            <p:cNvSpPr>
              <a:spLocks noChangeArrowheads="1"/>
            </p:cNvSpPr>
            <p:nvPr/>
          </p:nvSpPr>
          <p:spPr bwMode="auto">
            <a:xfrm>
              <a:off x="4870" y="1941"/>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3" name="Line 33"/>
            <p:cNvSpPr>
              <a:spLocks noChangeShapeType="1"/>
            </p:cNvSpPr>
            <p:nvPr/>
          </p:nvSpPr>
          <p:spPr bwMode="auto">
            <a:xfrm>
              <a:off x="4870"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4" name="Line 34"/>
            <p:cNvSpPr>
              <a:spLocks noChangeShapeType="1"/>
            </p:cNvSpPr>
            <p:nvPr/>
          </p:nvSpPr>
          <p:spPr bwMode="auto">
            <a:xfrm>
              <a:off x="5183"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Rectangle 35"/>
            <p:cNvSpPr>
              <a:spLocks noChangeArrowheads="1"/>
            </p:cNvSpPr>
            <p:nvPr/>
          </p:nvSpPr>
          <p:spPr bwMode="auto">
            <a:xfrm>
              <a:off x="4870" y="1934"/>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6" name="Oval 36"/>
            <p:cNvSpPr>
              <a:spLocks noChangeArrowheads="1"/>
            </p:cNvSpPr>
            <p:nvPr/>
          </p:nvSpPr>
          <p:spPr bwMode="auto">
            <a:xfrm>
              <a:off x="4867" y="1875"/>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Freeform 37"/>
            <p:cNvSpPr>
              <a:spLocks/>
            </p:cNvSpPr>
            <p:nvPr/>
          </p:nvSpPr>
          <p:spPr bwMode="auto">
            <a:xfrm>
              <a:off x="4461" y="1683"/>
              <a:ext cx="1" cy="522"/>
            </a:xfrm>
            <a:custGeom>
              <a:avLst/>
              <a:gdLst/>
              <a:ahLst/>
              <a:cxnLst>
                <a:cxn ang="0">
                  <a:pos x="0" y="0"/>
                </a:cxn>
                <a:cxn ang="0">
                  <a:pos x="0" y="522"/>
                </a:cxn>
              </a:cxnLst>
              <a:rect l="0" t="0" r="r" b="b"/>
              <a:pathLst>
                <a:path w="1" h="522">
                  <a:moveTo>
                    <a:pt x="0" y="0"/>
                  </a:moveTo>
                  <a:lnTo>
                    <a:pt x="0" y="522"/>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Freeform 38"/>
            <p:cNvSpPr>
              <a:spLocks/>
            </p:cNvSpPr>
            <p:nvPr/>
          </p:nvSpPr>
          <p:spPr bwMode="auto">
            <a:xfrm>
              <a:off x="3768" y="1689"/>
              <a:ext cx="1" cy="537"/>
            </a:xfrm>
            <a:custGeom>
              <a:avLst/>
              <a:gdLst/>
              <a:ahLst/>
              <a:cxnLst>
                <a:cxn ang="0">
                  <a:pos x="0" y="0"/>
                </a:cxn>
                <a:cxn ang="0">
                  <a:pos x="0" y="537"/>
                </a:cxn>
              </a:cxnLst>
              <a:rect l="0" t="0" r="r" b="b"/>
              <a:pathLst>
                <a:path w="1" h="537">
                  <a:moveTo>
                    <a:pt x="0" y="0"/>
                  </a:moveTo>
                  <a:lnTo>
                    <a:pt x="0" y="537"/>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 name="Freeform 39"/>
            <p:cNvSpPr>
              <a:spLocks/>
            </p:cNvSpPr>
            <p:nvPr/>
          </p:nvSpPr>
          <p:spPr bwMode="auto">
            <a:xfrm>
              <a:off x="3933" y="1674"/>
              <a:ext cx="504" cy="600"/>
            </a:xfrm>
            <a:custGeom>
              <a:avLst/>
              <a:gdLst/>
              <a:ahLst/>
              <a:cxnLst>
                <a:cxn ang="0">
                  <a:pos x="0" y="174"/>
                </a:cxn>
                <a:cxn ang="0">
                  <a:pos x="378" y="0"/>
                </a:cxn>
              </a:cxnLst>
              <a:rect l="0" t="0" r="r" b="b"/>
              <a:pathLst>
                <a:path w="378" h="174">
                  <a:moveTo>
                    <a:pt x="0" y="174"/>
                  </a:moveTo>
                  <a:lnTo>
                    <a:pt x="378"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Freeform 40"/>
            <p:cNvSpPr>
              <a:spLocks/>
            </p:cNvSpPr>
            <p:nvPr/>
          </p:nvSpPr>
          <p:spPr bwMode="auto">
            <a:xfrm>
              <a:off x="4620" y="2022"/>
              <a:ext cx="366" cy="270"/>
            </a:xfrm>
            <a:custGeom>
              <a:avLst/>
              <a:gdLst/>
              <a:ahLst/>
              <a:cxnLst>
                <a:cxn ang="0">
                  <a:pos x="0" y="270"/>
                </a:cxn>
                <a:cxn ang="0">
                  <a:pos x="366" y="0"/>
                </a:cxn>
              </a:cxnLst>
              <a:rect l="0" t="0" r="r" b="b"/>
              <a:pathLst>
                <a:path w="366" h="270">
                  <a:moveTo>
                    <a:pt x="0" y="270"/>
                  </a:moveTo>
                  <a:lnTo>
                    <a:pt x="366"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Freeform 41"/>
            <p:cNvSpPr>
              <a:spLocks/>
            </p:cNvSpPr>
            <p:nvPr/>
          </p:nvSpPr>
          <p:spPr bwMode="auto">
            <a:xfrm>
              <a:off x="3939" y="230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42"/>
            <p:cNvSpPr>
              <a:spLocks/>
            </p:cNvSpPr>
            <p:nvPr/>
          </p:nvSpPr>
          <p:spPr bwMode="auto">
            <a:xfrm>
              <a:off x="3348" y="1980"/>
              <a:ext cx="276" cy="264"/>
            </a:xfrm>
            <a:custGeom>
              <a:avLst/>
              <a:gdLst/>
              <a:ahLst/>
              <a:cxnLst>
                <a:cxn ang="0">
                  <a:pos x="276" y="264"/>
                </a:cxn>
                <a:cxn ang="0">
                  <a:pos x="0" y="0"/>
                </a:cxn>
              </a:cxnLst>
              <a:rect l="0" t="0" r="r" b="b"/>
              <a:pathLst>
                <a:path w="276" h="264">
                  <a:moveTo>
                    <a:pt x="276" y="264"/>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43"/>
            <p:cNvSpPr>
              <a:spLocks/>
            </p:cNvSpPr>
            <p:nvPr/>
          </p:nvSpPr>
          <p:spPr bwMode="auto">
            <a:xfrm>
              <a:off x="3933" y="161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Freeform 44"/>
            <p:cNvSpPr>
              <a:spLocks/>
            </p:cNvSpPr>
            <p:nvPr/>
          </p:nvSpPr>
          <p:spPr bwMode="auto">
            <a:xfrm>
              <a:off x="4608" y="1611"/>
              <a:ext cx="396" cy="267"/>
            </a:xfrm>
            <a:custGeom>
              <a:avLst/>
              <a:gdLst/>
              <a:ahLst/>
              <a:cxnLst>
                <a:cxn ang="0">
                  <a:pos x="396" y="267"/>
                </a:cxn>
                <a:cxn ang="0">
                  <a:pos x="0" y="0"/>
                </a:cxn>
              </a:cxnLst>
              <a:rect l="0" t="0" r="r" b="b"/>
              <a:pathLst>
                <a:path w="396" h="267">
                  <a:moveTo>
                    <a:pt x="396" y="267"/>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Freeform 45"/>
            <p:cNvSpPr>
              <a:spLocks/>
            </p:cNvSpPr>
            <p:nvPr/>
          </p:nvSpPr>
          <p:spPr bwMode="auto">
            <a:xfrm>
              <a:off x="3291" y="1182"/>
              <a:ext cx="1110" cy="645"/>
            </a:xfrm>
            <a:custGeom>
              <a:avLst/>
              <a:gdLst/>
              <a:ahLst/>
              <a:cxnLst>
                <a:cxn ang="0">
                  <a:pos x="1110" y="342"/>
                </a:cxn>
                <a:cxn ang="0">
                  <a:pos x="0" y="645"/>
                </a:cxn>
              </a:cxnLst>
              <a:rect l="0" t="0" r="r" b="b"/>
              <a:pathLst>
                <a:path w="1110" h="645">
                  <a:moveTo>
                    <a:pt x="1110" y="342"/>
                  </a:moveTo>
                  <a:cubicBezTo>
                    <a:pt x="1104" y="0"/>
                    <a:pt x="21" y="63"/>
                    <a:pt x="0" y="645"/>
                  </a:cubicBez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 name="Group 46"/>
            <p:cNvGrpSpPr>
              <a:grpSpLocks/>
            </p:cNvGrpSpPr>
            <p:nvPr/>
          </p:nvGrpSpPr>
          <p:grpSpPr bwMode="auto">
            <a:xfrm>
              <a:off x="3178" y="1806"/>
              <a:ext cx="233" cy="252"/>
              <a:chOff x="2941" y="2451"/>
              <a:chExt cx="236" cy="252"/>
            </a:xfrm>
          </p:grpSpPr>
          <p:sp>
            <p:nvSpPr>
              <p:cNvPr id="142" name="Rectangle 47"/>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48"/>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A</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6" name="Group 49"/>
            <p:cNvGrpSpPr>
              <a:grpSpLocks/>
            </p:cNvGrpSpPr>
            <p:nvPr/>
          </p:nvGrpSpPr>
          <p:grpSpPr bwMode="auto">
            <a:xfrm>
              <a:off x="4356" y="2190"/>
              <a:ext cx="215" cy="252"/>
              <a:chOff x="2949" y="2451"/>
              <a:chExt cx="218" cy="252"/>
            </a:xfrm>
          </p:grpSpPr>
          <p:sp>
            <p:nvSpPr>
              <p:cNvPr id="140" name="Rectangle 50"/>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Text Box 51"/>
              <p:cNvSpPr txBox="1">
                <a:spLocks noChangeArrowheads="1"/>
              </p:cNvSpPr>
              <p:nvPr/>
            </p:nvSpPr>
            <p:spPr bwMode="auto">
              <a:xfrm>
                <a:off x="2949" y="2451"/>
                <a:ext cx="218"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E</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7" name="Group 52"/>
            <p:cNvGrpSpPr>
              <a:grpSpLocks/>
            </p:cNvGrpSpPr>
            <p:nvPr/>
          </p:nvGrpSpPr>
          <p:grpSpPr bwMode="auto">
            <a:xfrm>
              <a:off x="3667" y="2187"/>
              <a:ext cx="233" cy="252"/>
              <a:chOff x="2941" y="2451"/>
              <a:chExt cx="236" cy="252"/>
            </a:xfrm>
          </p:grpSpPr>
          <p:sp>
            <p:nvSpPr>
              <p:cNvPr id="138" name="Rectangle 53"/>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Text Box 54"/>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8" name="Group 55"/>
            <p:cNvGrpSpPr>
              <a:grpSpLocks/>
            </p:cNvGrpSpPr>
            <p:nvPr/>
          </p:nvGrpSpPr>
          <p:grpSpPr bwMode="auto">
            <a:xfrm>
              <a:off x="4346" y="1500"/>
              <a:ext cx="224" cy="252"/>
              <a:chOff x="2945" y="2451"/>
              <a:chExt cx="227" cy="252"/>
            </a:xfrm>
          </p:grpSpPr>
          <p:sp>
            <p:nvSpPr>
              <p:cNvPr id="136" name="Rectangle 5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Text Box 57"/>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C</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9" name="Group 58"/>
            <p:cNvGrpSpPr>
              <a:grpSpLocks/>
            </p:cNvGrpSpPr>
            <p:nvPr/>
          </p:nvGrpSpPr>
          <p:grpSpPr bwMode="auto">
            <a:xfrm>
              <a:off x="3662" y="1500"/>
              <a:ext cx="224" cy="252"/>
              <a:chOff x="2945" y="2451"/>
              <a:chExt cx="227" cy="252"/>
            </a:xfrm>
          </p:grpSpPr>
          <p:sp>
            <p:nvSpPr>
              <p:cNvPr id="134" name="Rectangle 59"/>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60"/>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B</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10" name="Group 61"/>
            <p:cNvGrpSpPr>
              <a:grpSpLocks/>
            </p:cNvGrpSpPr>
            <p:nvPr/>
          </p:nvGrpSpPr>
          <p:grpSpPr bwMode="auto">
            <a:xfrm>
              <a:off x="4933" y="1848"/>
              <a:ext cx="206" cy="252"/>
              <a:chOff x="2953" y="2451"/>
              <a:chExt cx="209" cy="252"/>
            </a:xfrm>
          </p:grpSpPr>
          <p:sp>
            <p:nvSpPr>
              <p:cNvPr id="132" name="Rectangle 6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 name="Text Box 63"/>
              <p:cNvSpPr txBox="1">
                <a:spLocks noChangeArrowheads="1"/>
              </p:cNvSpPr>
              <p:nvPr/>
            </p:nvSpPr>
            <p:spPr bwMode="auto">
              <a:xfrm>
                <a:off x="2953" y="2451"/>
                <a:ext cx="209"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ysClr val="windowText" lastClr="000000"/>
                    </a:solidFill>
                    <a:effectLst/>
                    <a:uLnTx/>
                    <a:uFillTx/>
                    <a:latin typeface="Times New Roman" pitchFamily="18" charset="0"/>
                  </a:rPr>
                  <a:t>F</a:t>
                </a:r>
                <a:endParaRPr kumimoji="0" lang="en-US" altLang="zh-CN" sz="1800" b="0" i="0" u="none" strike="noStrike" kern="0" cap="none" spc="0" normalizeH="0" baseline="0" noProof="0" dirty="0" smtClean="0">
                  <a:ln>
                    <a:noFill/>
                  </a:ln>
                  <a:solidFill>
                    <a:sysClr val="windowText" lastClr="000000"/>
                  </a:solidFill>
                  <a:effectLst/>
                  <a:uLnTx/>
                  <a:uFillTx/>
                  <a:latin typeface="Times New Roman" pitchFamily="18" charset="0"/>
                </a:endParaRPr>
              </a:p>
            </p:txBody>
          </p:sp>
        </p:grpSp>
        <p:sp>
          <p:nvSpPr>
            <p:cNvPr id="122" name="Text Box 64"/>
            <p:cNvSpPr txBox="1">
              <a:spLocks noChangeArrowheads="1"/>
            </p:cNvSpPr>
            <p:nvPr/>
          </p:nvSpPr>
          <p:spPr bwMode="auto">
            <a:xfrm>
              <a:off x="3401" y="1627"/>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3" name="Text Box 65"/>
            <p:cNvSpPr txBox="1">
              <a:spLocks noChangeArrowheads="1"/>
            </p:cNvSpPr>
            <p:nvPr/>
          </p:nvSpPr>
          <p:spPr bwMode="auto">
            <a:xfrm>
              <a:off x="3749" y="1846"/>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4" name="Text Box 66"/>
            <p:cNvSpPr txBox="1">
              <a:spLocks noChangeArrowheads="1"/>
            </p:cNvSpPr>
            <p:nvPr/>
          </p:nvSpPr>
          <p:spPr bwMode="auto">
            <a:xfrm>
              <a:off x="3314" y="205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5" name="Text Box 67"/>
            <p:cNvSpPr txBox="1">
              <a:spLocks noChangeArrowheads="1"/>
            </p:cNvSpPr>
            <p:nvPr/>
          </p:nvSpPr>
          <p:spPr bwMode="auto">
            <a:xfrm>
              <a:off x="4133" y="193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26" name="Text Box 68"/>
            <p:cNvSpPr txBox="1">
              <a:spLocks noChangeArrowheads="1"/>
            </p:cNvSpPr>
            <p:nvPr/>
          </p:nvSpPr>
          <p:spPr bwMode="auto">
            <a:xfrm>
              <a:off x="4070" y="2293"/>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7" name="Text Box 69"/>
            <p:cNvSpPr txBox="1">
              <a:spLocks noChangeArrowheads="1"/>
            </p:cNvSpPr>
            <p:nvPr/>
          </p:nvSpPr>
          <p:spPr bwMode="auto">
            <a:xfrm>
              <a:off x="4430" y="186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8" name="Text Box 70"/>
            <p:cNvSpPr txBox="1">
              <a:spLocks noChangeArrowheads="1"/>
            </p:cNvSpPr>
            <p:nvPr/>
          </p:nvSpPr>
          <p:spPr bwMode="auto">
            <a:xfrm>
              <a:off x="4790" y="2128"/>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9" name="Text Box 71"/>
            <p:cNvSpPr txBox="1">
              <a:spLocks noChangeArrowheads="1"/>
            </p:cNvSpPr>
            <p:nvPr/>
          </p:nvSpPr>
          <p:spPr bwMode="auto">
            <a:xfrm>
              <a:off x="4763" y="159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sp>
          <p:nvSpPr>
            <p:cNvPr id="130" name="Text Box 72"/>
            <p:cNvSpPr txBox="1">
              <a:spLocks noChangeArrowheads="1"/>
            </p:cNvSpPr>
            <p:nvPr/>
          </p:nvSpPr>
          <p:spPr bwMode="auto">
            <a:xfrm>
              <a:off x="4028" y="144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31" name="Text Box 73"/>
            <p:cNvSpPr txBox="1">
              <a:spLocks noChangeArrowheads="1"/>
            </p:cNvSpPr>
            <p:nvPr/>
          </p:nvSpPr>
          <p:spPr bwMode="auto">
            <a:xfrm>
              <a:off x="3677" y="117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grpSp>
      <p:sp>
        <p:nvSpPr>
          <p:cNvPr id="2" name="标题 1"/>
          <p:cNvSpPr>
            <a:spLocks noGrp="1"/>
          </p:cNvSpPr>
          <p:nvPr>
            <p:ph type="title"/>
          </p:nvPr>
        </p:nvSpPr>
        <p:spPr/>
        <p:txBody>
          <a:bodyPr/>
          <a:lstStyle/>
          <a:p>
            <a:r>
              <a:rPr lang="en-US" altLang="zh-CN" dirty="0" err="1" smtClean="0">
                <a:solidFill>
                  <a:schemeClr val="tx1"/>
                </a:solidFill>
              </a:rPr>
              <a:t>Dijkstra</a:t>
            </a:r>
            <a:endParaRPr lang="zh-CN" altLang="en-US" dirty="0">
              <a:solidFill>
                <a:schemeClr val="tx1"/>
              </a:solidFill>
            </a:endParaRPr>
          </a:p>
        </p:txBody>
      </p:sp>
      <p:sp>
        <p:nvSpPr>
          <p:cNvPr id="119" name="Freeform 5"/>
          <p:cNvSpPr>
            <a:spLocks/>
          </p:cNvSpPr>
          <p:nvPr/>
        </p:nvSpPr>
        <p:spPr bwMode="auto">
          <a:xfrm>
            <a:off x="6" y="3046412"/>
            <a:ext cx="638175" cy="3811588"/>
          </a:xfrm>
          <a:custGeom>
            <a:avLst/>
            <a:gdLst/>
            <a:ahLst/>
            <a:cxnLst>
              <a:cxn ang="0">
                <a:pos x="402" y="2186"/>
              </a:cxn>
              <a:cxn ang="0">
                <a:pos x="120" y="2148"/>
              </a:cxn>
              <a:cxn ang="0">
                <a:pos x="84" y="226"/>
              </a:cxn>
              <a:cxn ang="0">
                <a:pos x="276" y="139"/>
              </a:cxn>
            </a:cxnLst>
            <a:rect l="0" t="0" r="r" b="b"/>
            <a:pathLst>
              <a:path w="402" h="2401">
                <a:moveTo>
                  <a:pt x="402" y="2186"/>
                </a:moveTo>
                <a:cubicBezTo>
                  <a:pt x="342" y="2341"/>
                  <a:pt x="240" y="2401"/>
                  <a:pt x="120" y="2148"/>
                </a:cubicBezTo>
                <a:cubicBezTo>
                  <a:pt x="0" y="1894"/>
                  <a:pt x="42" y="522"/>
                  <a:pt x="84" y="226"/>
                </a:cubicBezTo>
                <a:cubicBezTo>
                  <a:pt x="156" y="0"/>
                  <a:pt x="174" y="68"/>
                  <a:pt x="276" y="139"/>
                </a:cubicBezTo>
              </a:path>
            </a:pathLst>
          </a:custGeom>
          <a:noFill/>
          <a:ln w="28575" cap="flat" cmpd="sng">
            <a:solidFill>
              <a:srgbClr val="00B0F0"/>
            </a:solidFill>
            <a:prstDash val="solid"/>
            <a:round/>
            <a:headEnd type="none" w="med" len="med"/>
            <a:tailEnd type="arrow" w="med" len="med"/>
          </a:ln>
          <a:effectLst/>
        </p:spPr>
        <p:txBody>
          <a:bodyPr wrap="none" anchor="ctr"/>
          <a:lstStyle/>
          <a:p>
            <a:endParaRPr lang="zh-CN" altLang="en-US"/>
          </a:p>
        </p:txBody>
      </p:sp>
      <p:sp>
        <p:nvSpPr>
          <p:cNvPr id="120" name="Text Box 6"/>
          <p:cNvSpPr txBox="1">
            <a:spLocks noChangeArrowheads="1"/>
          </p:cNvSpPr>
          <p:nvPr/>
        </p:nvSpPr>
        <p:spPr bwMode="auto">
          <a:xfrm>
            <a:off x="406403" y="363921"/>
            <a:ext cx="9131300" cy="6494085"/>
          </a:xfrm>
          <a:prstGeom prst="rect">
            <a:avLst/>
          </a:prstGeom>
          <a:noFill/>
          <a:ln w="9525">
            <a:noFill/>
            <a:miter lim="800000"/>
            <a:headEnd/>
            <a:tailEnd/>
          </a:ln>
          <a:effectLst/>
        </p:spPr>
        <p:txBody>
          <a:bodyPr wrap="square">
            <a:spAutoFit/>
          </a:bodyPr>
          <a:lstStyle/>
          <a:p>
            <a:pPr marL="457200" indent="-457200"/>
            <a:r>
              <a:rPr lang="en-US" altLang="zh-CN" sz="2600" dirty="0">
                <a:ea typeface="宋体" pitchFamily="2" charset="-122"/>
              </a:rPr>
              <a:t>1  </a:t>
            </a:r>
            <a:r>
              <a:rPr lang="en-US" altLang="zh-CN" sz="2600" b="1" i="1" dirty="0">
                <a:ea typeface="宋体" pitchFamily="2" charset="-122"/>
              </a:rPr>
              <a:t>Initialization:</a:t>
            </a:r>
            <a:r>
              <a:rPr lang="en-US" altLang="zh-CN" sz="2600" dirty="0">
                <a:ea typeface="宋体" pitchFamily="2" charset="-122"/>
              </a:rPr>
              <a:t> </a:t>
            </a:r>
          </a:p>
          <a:p>
            <a:pPr marL="457200" indent="-457200"/>
            <a:r>
              <a:rPr lang="en-US" altLang="zh-CN" sz="2600" dirty="0">
                <a:ea typeface="宋体" pitchFamily="2" charset="-122"/>
              </a:rPr>
              <a:t>2   N' = {A}</a:t>
            </a:r>
          </a:p>
          <a:p>
            <a:pPr marL="457200" indent="-457200"/>
            <a:r>
              <a:rPr lang="en-US" altLang="zh-CN" sz="2600" dirty="0">
                <a:ea typeface="宋体" pitchFamily="2" charset="-122"/>
              </a:rPr>
              <a:t>3   for all nodes v </a:t>
            </a:r>
          </a:p>
          <a:p>
            <a:pPr marL="457200" indent="-457200"/>
            <a:r>
              <a:rPr lang="en-US" altLang="zh-CN" sz="2600" dirty="0">
                <a:ea typeface="宋体" pitchFamily="2" charset="-122"/>
              </a:rPr>
              <a:t>4     if v adjacent to A </a:t>
            </a:r>
          </a:p>
          <a:p>
            <a:pPr marL="457200" indent="-457200"/>
            <a:r>
              <a:rPr lang="en-US" altLang="zh-CN" sz="2600" dirty="0">
                <a:ea typeface="宋体" pitchFamily="2" charset="-122"/>
              </a:rPr>
              <a:t>5       then D(v) = c(</a:t>
            </a:r>
            <a:r>
              <a:rPr lang="en-US" altLang="zh-CN" sz="2600" dirty="0" err="1">
                <a:ea typeface="宋体" pitchFamily="2" charset="-122"/>
              </a:rPr>
              <a:t>A,v</a:t>
            </a:r>
            <a:r>
              <a:rPr lang="en-US" altLang="zh-CN" sz="2600" dirty="0">
                <a:ea typeface="宋体" pitchFamily="2" charset="-122"/>
              </a:rPr>
              <a:t>) </a:t>
            </a:r>
          </a:p>
          <a:p>
            <a:pPr marL="457200" indent="-457200"/>
            <a:r>
              <a:rPr lang="en-US" altLang="zh-CN" sz="2600" dirty="0">
                <a:ea typeface="宋体" pitchFamily="2" charset="-122"/>
              </a:rPr>
              <a:t>6       else D(v) = </a:t>
            </a:r>
            <a:r>
              <a:rPr lang="en-US" altLang="zh-CN" sz="2600" dirty="0">
                <a:latin typeface="Comic Sans MS" charset="0"/>
                <a:ea typeface="宋体" pitchFamily="2" charset="-122"/>
                <a:sym typeface="Symbol" charset="2"/>
              </a:rPr>
              <a:t></a:t>
            </a:r>
            <a:endParaRPr lang="en-US" altLang="zh-CN" sz="2600" dirty="0">
              <a:ea typeface="宋体" pitchFamily="2" charset="-122"/>
            </a:endParaRPr>
          </a:p>
          <a:p>
            <a:pPr marL="457200" indent="-457200"/>
            <a:r>
              <a:rPr lang="en-US" altLang="zh-CN" sz="2600" dirty="0">
                <a:ea typeface="宋体" pitchFamily="2" charset="-122"/>
              </a:rPr>
              <a:t>7 </a:t>
            </a:r>
          </a:p>
          <a:p>
            <a:pPr marL="457200" indent="-457200"/>
            <a:r>
              <a:rPr lang="en-US" altLang="zh-CN" sz="2600" dirty="0">
                <a:ea typeface="宋体" pitchFamily="2" charset="-122"/>
              </a:rPr>
              <a:t>8   </a:t>
            </a:r>
            <a:r>
              <a:rPr lang="en-US" altLang="zh-CN" sz="2600" b="1" dirty="0">
                <a:solidFill>
                  <a:srgbClr val="00B0F0"/>
                </a:solidFill>
                <a:ea typeface="宋体" pitchFamily="2" charset="-122"/>
              </a:rPr>
              <a:t>Loop</a:t>
            </a:r>
            <a:r>
              <a:rPr lang="en-US" altLang="zh-CN" sz="2600" i="1" dirty="0">
                <a:ea typeface="宋体" pitchFamily="2" charset="-122"/>
              </a:rPr>
              <a:t> </a:t>
            </a:r>
            <a:endParaRPr lang="en-US" altLang="zh-CN" sz="2600" dirty="0">
              <a:ea typeface="宋体" pitchFamily="2" charset="-122"/>
            </a:endParaRPr>
          </a:p>
          <a:p>
            <a:pPr marL="457200" indent="-457200">
              <a:buFontTx/>
              <a:buAutoNum type="arabicPlain" startAt="9"/>
            </a:pPr>
            <a:r>
              <a:rPr lang="en-US" altLang="zh-CN" sz="2600" dirty="0">
                <a:ea typeface="宋体" pitchFamily="2" charset="-122"/>
              </a:rPr>
              <a:t>find w </a:t>
            </a:r>
            <a:r>
              <a:rPr lang="en-US" altLang="zh-CN" sz="2600" i="1" dirty="0">
                <a:ea typeface="宋体" pitchFamily="2" charset="-122"/>
              </a:rPr>
              <a:t>not</a:t>
            </a:r>
            <a:r>
              <a:rPr lang="en-US" altLang="zh-CN" sz="2600" dirty="0">
                <a:ea typeface="宋体" pitchFamily="2" charset="-122"/>
              </a:rPr>
              <a:t> in N' such that D(w) is</a:t>
            </a:r>
          </a:p>
          <a:p>
            <a:pPr marL="457200" indent="-457200"/>
            <a:r>
              <a:rPr lang="en-US" altLang="zh-CN" sz="2600" dirty="0">
                <a:ea typeface="宋体" pitchFamily="2" charset="-122"/>
              </a:rPr>
              <a:t>       minimum </a:t>
            </a:r>
          </a:p>
          <a:p>
            <a:pPr marL="457200" indent="-457200"/>
            <a:r>
              <a:rPr lang="en-US" altLang="zh-CN" sz="2600" dirty="0">
                <a:ea typeface="宋体" pitchFamily="2" charset="-122"/>
              </a:rPr>
              <a:t>10   add w to N' </a:t>
            </a:r>
          </a:p>
          <a:p>
            <a:pPr marL="457200" indent="-457200"/>
            <a:r>
              <a:rPr lang="en-US" altLang="zh-CN" sz="2600" dirty="0">
                <a:ea typeface="宋体" pitchFamily="2" charset="-122"/>
              </a:rPr>
              <a:t>11   update D(v) for all v adjacent to w and not in N': </a:t>
            </a:r>
          </a:p>
          <a:p>
            <a:pPr marL="457200" indent="-457200"/>
            <a:r>
              <a:rPr lang="en-US" altLang="zh-CN" sz="2600" dirty="0">
                <a:ea typeface="宋体" pitchFamily="2" charset="-122"/>
              </a:rPr>
              <a:t>12      </a:t>
            </a:r>
            <a:r>
              <a:rPr lang="en-US" altLang="zh-CN" sz="2600" dirty="0">
                <a:solidFill>
                  <a:srgbClr val="00B0F0"/>
                </a:solidFill>
                <a:ea typeface="宋体" pitchFamily="2" charset="-122"/>
              </a:rPr>
              <a:t>D(v) = </a:t>
            </a:r>
            <a:r>
              <a:rPr lang="en-US" altLang="zh-CN" sz="2600" dirty="0" smtClean="0">
                <a:solidFill>
                  <a:srgbClr val="00B0F0"/>
                </a:solidFill>
                <a:ea typeface="宋体" pitchFamily="2" charset="-122"/>
              </a:rPr>
              <a:t>min(D(v</a:t>
            </a:r>
            <a:r>
              <a:rPr lang="en-US" altLang="zh-CN" sz="2600" dirty="0">
                <a:solidFill>
                  <a:srgbClr val="00B0F0"/>
                </a:solidFill>
                <a:ea typeface="宋体" pitchFamily="2" charset="-122"/>
              </a:rPr>
              <a:t>), D(w) + c(</a:t>
            </a:r>
            <a:r>
              <a:rPr lang="en-US" altLang="zh-CN" sz="2600" dirty="0" err="1">
                <a:solidFill>
                  <a:srgbClr val="00B0F0"/>
                </a:solidFill>
                <a:ea typeface="宋体" pitchFamily="2" charset="-122"/>
              </a:rPr>
              <a:t>w,v</a:t>
            </a:r>
            <a:r>
              <a:rPr lang="en-US" altLang="zh-CN" sz="2600" dirty="0" smtClean="0">
                <a:solidFill>
                  <a:srgbClr val="00B0F0"/>
                </a:solidFill>
                <a:ea typeface="宋体" pitchFamily="2" charset="-122"/>
              </a:rPr>
              <a:t>)) </a:t>
            </a:r>
            <a:endParaRPr lang="en-US" altLang="zh-CN" sz="2600" dirty="0">
              <a:solidFill>
                <a:srgbClr val="00B0F0"/>
              </a:solidFill>
              <a:ea typeface="宋体" pitchFamily="2" charset="-122"/>
            </a:endParaRPr>
          </a:p>
          <a:p>
            <a:pPr marL="457200" indent="-457200"/>
            <a:r>
              <a:rPr lang="en-US" altLang="zh-CN" sz="2600" dirty="0" smtClean="0">
                <a:ea typeface="宋体" pitchFamily="2" charset="-122"/>
              </a:rPr>
              <a:t>13    /* </a:t>
            </a:r>
            <a:r>
              <a:rPr lang="en-US" altLang="zh-CN" sz="2600" dirty="0">
                <a:ea typeface="宋体" pitchFamily="2" charset="-122"/>
              </a:rPr>
              <a:t>new cost to v is either the old cost, </a:t>
            </a:r>
            <a:r>
              <a:rPr lang="en-US" altLang="zh-CN" sz="2600" dirty="0" smtClean="0">
                <a:ea typeface="宋体" pitchFamily="2" charset="-122"/>
              </a:rPr>
              <a:t>or </a:t>
            </a:r>
            <a:r>
              <a:rPr lang="en-US" altLang="zh-CN" sz="2600" dirty="0">
                <a:ea typeface="宋体" pitchFamily="2" charset="-122"/>
              </a:rPr>
              <a:t>known shortest path cost to w plus cost from w to v */ </a:t>
            </a:r>
          </a:p>
          <a:p>
            <a:pPr marL="457200" indent="-457200"/>
            <a:r>
              <a:rPr lang="en-US" altLang="zh-CN" sz="2600" dirty="0">
                <a:ea typeface="宋体" pitchFamily="2" charset="-122"/>
              </a:rPr>
              <a:t>14  </a:t>
            </a:r>
            <a:r>
              <a:rPr lang="en-US" altLang="zh-CN" sz="2600" b="1" dirty="0">
                <a:solidFill>
                  <a:srgbClr val="00B0F0"/>
                </a:solidFill>
                <a:ea typeface="宋体" pitchFamily="2" charset="-122"/>
              </a:rPr>
              <a:t>until all nodes in N'</a:t>
            </a:r>
            <a:r>
              <a:rPr lang="en-US" altLang="zh-CN" sz="2600" dirty="0">
                <a:solidFill>
                  <a:srgbClr val="00B0F0"/>
                </a:solidFill>
                <a:ea typeface="宋体" pitchFamily="2" charset="-122"/>
              </a:rPr>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Dijkstra</a:t>
            </a:r>
            <a:endParaRPr lang="zh-CN" altLang="en-US" dirty="0">
              <a:solidFill>
                <a:schemeClr val="tx1"/>
              </a:solidFill>
            </a:endParaRPr>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p:txBody>
      </p:sp>
      <p:grpSp>
        <p:nvGrpSpPr>
          <p:cNvPr id="4" name="Group 4"/>
          <p:cNvGrpSpPr>
            <a:grpSpLocks/>
          </p:cNvGrpSpPr>
          <p:nvPr/>
        </p:nvGrpSpPr>
        <p:grpSpPr bwMode="auto">
          <a:xfrm>
            <a:off x="8620125" y="4608519"/>
            <a:ext cx="3571875" cy="2252663"/>
            <a:chOff x="3066" y="1107"/>
            <a:chExt cx="2250" cy="1419"/>
          </a:xfrm>
        </p:grpSpPr>
        <p:sp>
          <p:nvSpPr>
            <p:cNvPr id="5" name="Freeform 5"/>
            <p:cNvSpPr>
              <a:spLocks/>
            </p:cNvSpPr>
            <p:nvPr/>
          </p:nvSpPr>
          <p:spPr bwMode="auto">
            <a:xfrm>
              <a:off x="3066" y="1107"/>
              <a:ext cx="2250" cy="1409"/>
            </a:xfrm>
            <a:custGeom>
              <a:avLst/>
              <a:gdLst/>
              <a:ahLst/>
              <a:cxnLst>
                <a:cxn ang="0">
                  <a:pos x="0" y="624"/>
                </a:cxn>
                <a:cxn ang="0">
                  <a:pos x="219" y="321"/>
                </a:cxn>
                <a:cxn ang="0">
                  <a:pos x="529" y="35"/>
                </a:cxn>
                <a:cxn ang="0">
                  <a:pos x="1551" y="111"/>
                </a:cxn>
                <a:cxn ang="0">
                  <a:pos x="1968" y="483"/>
                </a:cxn>
                <a:cxn ang="0">
                  <a:pos x="2199" y="906"/>
                </a:cxn>
                <a:cxn ang="0">
                  <a:pos x="1659" y="1314"/>
                </a:cxn>
                <a:cxn ang="0">
                  <a:pos x="993" y="1386"/>
                </a:cxn>
                <a:cxn ang="0">
                  <a:pos x="465" y="1356"/>
                </a:cxn>
                <a:cxn ang="0">
                  <a:pos x="102" y="1068"/>
                </a:cxn>
                <a:cxn ang="0">
                  <a:pos x="0" y="624"/>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 name="Freeform 6"/>
            <p:cNvSpPr>
              <a:spLocks/>
            </p:cNvSpPr>
            <p:nvPr/>
          </p:nvSpPr>
          <p:spPr bwMode="auto">
            <a:xfrm>
              <a:off x="3402" y="1656"/>
              <a:ext cx="342" cy="186"/>
            </a:xfrm>
            <a:custGeom>
              <a:avLst/>
              <a:gdLst/>
              <a:ahLst/>
              <a:cxnLst>
                <a:cxn ang="0">
                  <a:pos x="0" y="186"/>
                </a:cxn>
                <a:cxn ang="0">
                  <a:pos x="342" y="0"/>
                </a:cxn>
              </a:cxnLst>
              <a:rect l="0" t="0" r="r" b="b"/>
              <a:pathLst>
                <a:path w="342" h="186">
                  <a:moveTo>
                    <a:pt x="0" y="186"/>
                  </a:moveTo>
                  <a:lnTo>
                    <a:pt x="342"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 name="Oval 7"/>
            <p:cNvSpPr>
              <a:spLocks noChangeArrowheads="1"/>
            </p:cNvSpPr>
            <p:nvPr/>
          </p:nvSpPr>
          <p:spPr bwMode="auto">
            <a:xfrm>
              <a:off x="3142" y="1898"/>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 name="Line 8"/>
            <p:cNvSpPr>
              <a:spLocks noChangeShapeType="1"/>
            </p:cNvSpPr>
            <p:nvPr/>
          </p:nvSpPr>
          <p:spPr bwMode="auto">
            <a:xfrm>
              <a:off x="3142"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Line 9"/>
            <p:cNvSpPr>
              <a:spLocks noChangeShapeType="1"/>
            </p:cNvSpPr>
            <p:nvPr/>
          </p:nvSpPr>
          <p:spPr bwMode="auto">
            <a:xfrm>
              <a:off x="3455"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Rectangle 10"/>
            <p:cNvSpPr>
              <a:spLocks noChangeArrowheads="1"/>
            </p:cNvSpPr>
            <p:nvPr/>
          </p:nvSpPr>
          <p:spPr bwMode="auto">
            <a:xfrm>
              <a:off x="3142" y="1891"/>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1" name="Oval 11"/>
            <p:cNvSpPr>
              <a:spLocks noChangeArrowheads="1"/>
            </p:cNvSpPr>
            <p:nvPr/>
          </p:nvSpPr>
          <p:spPr bwMode="auto">
            <a:xfrm>
              <a:off x="3139" y="1832"/>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Oval 12"/>
            <p:cNvSpPr>
              <a:spLocks noChangeArrowheads="1"/>
            </p:cNvSpPr>
            <p:nvPr/>
          </p:nvSpPr>
          <p:spPr bwMode="auto">
            <a:xfrm>
              <a:off x="3616" y="228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13"/>
            <p:cNvSpPr>
              <a:spLocks noChangeShapeType="1"/>
            </p:cNvSpPr>
            <p:nvPr/>
          </p:nvSpPr>
          <p:spPr bwMode="auto">
            <a:xfrm>
              <a:off x="3616"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Line 14"/>
            <p:cNvSpPr>
              <a:spLocks noChangeShapeType="1"/>
            </p:cNvSpPr>
            <p:nvPr/>
          </p:nvSpPr>
          <p:spPr bwMode="auto">
            <a:xfrm>
              <a:off x="3929"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Rectangle 15"/>
            <p:cNvSpPr>
              <a:spLocks noChangeArrowheads="1"/>
            </p:cNvSpPr>
            <p:nvPr/>
          </p:nvSpPr>
          <p:spPr bwMode="auto">
            <a:xfrm>
              <a:off x="3616" y="227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6" name="Oval 16"/>
            <p:cNvSpPr>
              <a:spLocks noChangeArrowheads="1"/>
            </p:cNvSpPr>
            <p:nvPr/>
          </p:nvSpPr>
          <p:spPr bwMode="auto">
            <a:xfrm>
              <a:off x="3613" y="221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Oval 17"/>
            <p:cNvSpPr>
              <a:spLocks noChangeArrowheads="1"/>
            </p:cNvSpPr>
            <p:nvPr/>
          </p:nvSpPr>
          <p:spPr bwMode="auto">
            <a:xfrm>
              <a:off x="3612" y="159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Line 18"/>
            <p:cNvSpPr>
              <a:spLocks noChangeShapeType="1"/>
            </p:cNvSpPr>
            <p:nvPr/>
          </p:nvSpPr>
          <p:spPr bwMode="auto">
            <a:xfrm>
              <a:off x="3612"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Line 19"/>
            <p:cNvSpPr>
              <a:spLocks noChangeShapeType="1"/>
            </p:cNvSpPr>
            <p:nvPr/>
          </p:nvSpPr>
          <p:spPr bwMode="auto">
            <a:xfrm>
              <a:off x="3925"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Rectangle 20"/>
            <p:cNvSpPr>
              <a:spLocks noChangeArrowheads="1"/>
            </p:cNvSpPr>
            <p:nvPr/>
          </p:nvSpPr>
          <p:spPr bwMode="auto">
            <a:xfrm>
              <a:off x="3612" y="158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21" name="Oval 21"/>
            <p:cNvSpPr>
              <a:spLocks noChangeArrowheads="1"/>
            </p:cNvSpPr>
            <p:nvPr/>
          </p:nvSpPr>
          <p:spPr bwMode="auto">
            <a:xfrm>
              <a:off x="3609" y="152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 name="Oval 22"/>
            <p:cNvSpPr>
              <a:spLocks noChangeArrowheads="1"/>
            </p:cNvSpPr>
            <p:nvPr/>
          </p:nvSpPr>
          <p:spPr bwMode="auto">
            <a:xfrm>
              <a:off x="4295" y="1591"/>
              <a:ext cx="312"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 name="Line 23"/>
            <p:cNvSpPr>
              <a:spLocks noChangeShapeType="1"/>
            </p:cNvSpPr>
            <p:nvPr/>
          </p:nvSpPr>
          <p:spPr bwMode="auto">
            <a:xfrm>
              <a:off x="4295"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 name="Line 24"/>
            <p:cNvSpPr>
              <a:spLocks noChangeShapeType="1"/>
            </p:cNvSpPr>
            <p:nvPr/>
          </p:nvSpPr>
          <p:spPr bwMode="auto">
            <a:xfrm>
              <a:off x="4607"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Rectangle 25"/>
            <p:cNvSpPr>
              <a:spLocks noChangeArrowheads="1"/>
            </p:cNvSpPr>
            <p:nvPr/>
          </p:nvSpPr>
          <p:spPr bwMode="auto">
            <a:xfrm>
              <a:off x="4295" y="1584"/>
              <a:ext cx="309"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26" name="Oval 26"/>
            <p:cNvSpPr>
              <a:spLocks noChangeArrowheads="1"/>
            </p:cNvSpPr>
            <p:nvPr/>
          </p:nvSpPr>
          <p:spPr bwMode="auto">
            <a:xfrm>
              <a:off x="4298" y="1528"/>
              <a:ext cx="312"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Oval 27"/>
            <p:cNvSpPr>
              <a:spLocks noChangeArrowheads="1"/>
            </p:cNvSpPr>
            <p:nvPr/>
          </p:nvSpPr>
          <p:spPr bwMode="auto">
            <a:xfrm>
              <a:off x="4305" y="228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Line 28"/>
            <p:cNvSpPr>
              <a:spLocks noChangeShapeType="1"/>
            </p:cNvSpPr>
            <p:nvPr/>
          </p:nvSpPr>
          <p:spPr bwMode="auto">
            <a:xfrm>
              <a:off x="4305"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Line 29"/>
            <p:cNvSpPr>
              <a:spLocks noChangeShapeType="1"/>
            </p:cNvSpPr>
            <p:nvPr/>
          </p:nvSpPr>
          <p:spPr bwMode="auto">
            <a:xfrm>
              <a:off x="4618"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Rectangle 30"/>
            <p:cNvSpPr>
              <a:spLocks noChangeArrowheads="1"/>
            </p:cNvSpPr>
            <p:nvPr/>
          </p:nvSpPr>
          <p:spPr bwMode="auto">
            <a:xfrm>
              <a:off x="4305" y="227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31" name="Oval 31"/>
            <p:cNvSpPr>
              <a:spLocks noChangeArrowheads="1"/>
            </p:cNvSpPr>
            <p:nvPr/>
          </p:nvSpPr>
          <p:spPr bwMode="auto">
            <a:xfrm>
              <a:off x="4302" y="221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Oval 32"/>
            <p:cNvSpPr>
              <a:spLocks noChangeArrowheads="1"/>
            </p:cNvSpPr>
            <p:nvPr/>
          </p:nvSpPr>
          <p:spPr bwMode="auto">
            <a:xfrm>
              <a:off x="4870" y="1941"/>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 name="Line 33"/>
            <p:cNvSpPr>
              <a:spLocks noChangeShapeType="1"/>
            </p:cNvSpPr>
            <p:nvPr/>
          </p:nvSpPr>
          <p:spPr bwMode="auto">
            <a:xfrm>
              <a:off x="4870"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Line 34"/>
            <p:cNvSpPr>
              <a:spLocks noChangeShapeType="1"/>
            </p:cNvSpPr>
            <p:nvPr/>
          </p:nvSpPr>
          <p:spPr bwMode="auto">
            <a:xfrm>
              <a:off x="5183"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Rectangle 35"/>
            <p:cNvSpPr>
              <a:spLocks noChangeArrowheads="1"/>
            </p:cNvSpPr>
            <p:nvPr/>
          </p:nvSpPr>
          <p:spPr bwMode="auto">
            <a:xfrm>
              <a:off x="4870" y="1934"/>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36" name="Oval 36"/>
            <p:cNvSpPr>
              <a:spLocks noChangeArrowheads="1"/>
            </p:cNvSpPr>
            <p:nvPr/>
          </p:nvSpPr>
          <p:spPr bwMode="auto">
            <a:xfrm>
              <a:off x="4867" y="1875"/>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Freeform 37"/>
            <p:cNvSpPr>
              <a:spLocks/>
            </p:cNvSpPr>
            <p:nvPr/>
          </p:nvSpPr>
          <p:spPr bwMode="auto">
            <a:xfrm>
              <a:off x="4461" y="1683"/>
              <a:ext cx="1" cy="522"/>
            </a:xfrm>
            <a:custGeom>
              <a:avLst/>
              <a:gdLst/>
              <a:ahLst/>
              <a:cxnLst>
                <a:cxn ang="0">
                  <a:pos x="0" y="0"/>
                </a:cxn>
                <a:cxn ang="0">
                  <a:pos x="0" y="522"/>
                </a:cxn>
              </a:cxnLst>
              <a:rect l="0" t="0" r="r" b="b"/>
              <a:pathLst>
                <a:path w="1" h="522">
                  <a:moveTo>
                    <a:pt x="0" y="0"/>
                  </a:moveTo>
                  <a:lnTo>
                    <a:pt x="0" y="522"/>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Freeform 38"/>
            <p:cNvSpPr>
              <a:spLocks/>
            </p:cNvSpPr>
            <p:nvPr/>
          </p:nvSpPr>
          <p:spPr bwMode="auto">
            <a:xfrm>
              <a:off x="3768" y="1689"/>
              <a:ext cx="1" cy="537"/>
            </a:xfrm>
            <a:custGeom>
              <a:avLst/>
              <a:gdLst/>
              <a:ahLst/>
              <a:cxnLst>
                <a:cxn ang="0">
                  <a:pos x="0" y="0"/>
                </a:cxn>
                <a:cxn ang="0">
                  <a:pos x="0" y="537"/>
                </a:cxn>
              </a:cxnLst>
              <a:rect l="0" t="0" r="r" b="b"/>
              <a:pathLst>
                <a:path w="1" h="537">
                  <a:moveTo>
                    <a:pt x="0" y="0"/>
                  </a:moveTo>
                  <a:lnTo>
                    <a:pt x="0" y="537"/>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Freeform 39"/>
            <p:cNvSpPr>
              <a:spLocks/>
            </p:cNvSpPr>
            <p:nvPr/>
          </p:nvSpPr>
          <p:spPr bwMode="auto">
            <a:xfrm>
              <a:off x="3933" y="1674"/>
              <a:ext cx="504" cy="600"/>
            </a:xfrm>
            <a:custGeom>
              <a:avLst/>
              <a:gdLst/>
              <a:ahLst/>
              <a:cxnLst>
                <a:cxn ang="0">
                  <a:pos x="0" y="174"/>
                </a:cxn>
                <a:cxn ang="0">
                  <a:pos x="378" y="0"/>
                </a:cxn>
              </a:cxnLst>
              <a:rect l="0" t="0" r="r" b="b"/>
              <a:pathLst>
                <a:path w="378" h="174">
                  <a:moveTo>
                    <a:pt x="0" y="174"/>
                  </a:moveTo>
                  <a:lnTo>
                    <a:pt x="378"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Freeform 40"/>
            <p:cNvSpPr>
              <a:spLocks/>
            </p:cNvSpPr>
            <p:nvPr/>
          </p:nvSpPr>
          <p:spPr bwMode="auto">
            <a:xfrm>
              <a:off x="4620" y="2022"/>
              <a:ext cx="366" cy="270"/>
            </a:xfrm>
            <a:custGeom>
              <a:avLst/>
              <a:gdLst/>
              <a:ahLst/>
              <a:cxnLst>
                <a:cxn ang="0">
                  <a:pos x="0" y="270"/>
                </a:cxn>
                <a:cxn ang="0">
                  <a:pos x="366" y="0"/>
                </a:cxn>
              </a:cxnLst>
              <a:rect l="0" t="0" r="r" b="b"/>
              <a:pathLst>
                <a:path w="366" h="270">
                  <a:moveTo>
                    <a:pt x="0" y="270"/>
                  </a:moveTo>
                  <a:lnTo>
                    <a:pt x="366"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Freeform 41"/>
            <p:cNvSpPr>
              <a:spLocks/>
            </p:cNvSpPr>
            <p:nvPr/>
          </p:nvSpPr>
          <p:spPr bwMode="auto">
            <a:xfrm>
              <a:off x="3939" y="230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Freeform 42"/>
            <p:cNvSpPr>
              <a:spLocks/>
            </p:cNvSpPr>
            <p:nvPr/>
          </p:nvSpPr>
          <p:spPr bwMode="auto">
            <a:xfrm>
              <a:off x="3348" y="1980"/>
              <a:ext cx="276" cy="264"/>
            </a:xfrm>
            <a:custGeom>
              <a:avLst/>
              <a:gdLst/>
              <a:ahLst/>
              <a:cxnLst>
                <a:cxn ang="0">
                  <a:pos x="276" y="264"/>
                </a:cxn>
                <a:cxn ang="0">
                  <a:pos x="0" y="0"/>
                </a:cxn>
              </a:cxnLst>
              <a:rect l="0" t="0" r="r" b="b"/>
              <a:pathLst>
                <a:path w="276" h="264">
                  <a:moveTo>
                    <a:pt x="276" y="264"/>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 name="Freeform 43"/>
            <p:cNvSpPr>
              <a:spLocks/>
            </p:cNvSpPr>
            <p:nvPr/>
          </p:nvSpPr>
          <p:spPr bwMode="auto">
            <a:xfrm>
              <a:off x="3933" y="161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 name="Freeform 44"/>
            <p:cNvSpPr>
              <a:spLocks/>
            </p:cNvSpPr>
            <p:nvPr/>
          </p:nvSpPr>
          <p:spPr bwMode="auto">
            <a:xfrm>
              <a:off x="4608" y="1611"/>
              <a:ext cx="396" cy="267"/>
            </a:xfrm>
            <a:custGeom>
              <a:avLst/>
              <a:gdLst/>
              <a:ahLst/>
              <a:cxnLst>
                <a:cxn ang="0">
                  <a:pos x="396" y="267"/>
                </a:cxn>
                <a:cxn ang="0">
                  <a:pos x="0" y="0"/>
                </a:cxn>
              </a:cxnLst>
              <a:rect l="0" t="0" r="r" b="b"/>
              <a:pathLst>
                <a:path w="396" h="267">
                  <a:moveTo>
                    <a:pt x="396" y="267"/>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Freeform 45"/>
            <p:cNvSpPr>
              <a:spLocks/>
            </p:cNvSpPr>
            <p:nvPr/>
          </p:nvSpPr>
          <p:spPr bwMode="auto">
            <a:xfrm>
              <a:off x="3291" y="1182"/>
              <a:ext cx="1110" cy="645"/>
            </a:xfrm>
            <a:custGeom>
              <a:avLst/>
              <a:gdLst/>
              <a:ahLst/>
              <a:cxnLst>
                <a:cxn ang="0">
                  <a:pos x="1110" y="342"/>
                </a:cxn>
                <a:cxn ang="0">
                  <a:pos x="0" y="645"/>
                </a:cxn>
              </a:cxnLst>
              <a:rect l="0" t="0" r="r" b="b"/>
              <a:pathLst>
                <a:path w="1110" h="645">
                  <a:moveTo>
                    <a:pt x="1110" y="342"/>
                  </a:moveTo>
                  <a:cubicBezTo>
                    <a:pt x="1104" y="0"/>
                    <a:pt x="21" y="63"/>
                    <a:pt x="0" y="645"/>
                  </a:cubicBez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46"/>
            <p:cNvGrpSpPr>
              <a:grpSpLocks/>
            </p:cNvGrpSpPr>
            <p:nvPr/>
          </p:nvGrpSpPr>
          <p:grpSpPr bwMode="auto">
            <a:xfrm>
              <a:off x="3178" y="1806"/>
              <a:ext cx="233" cy="252"/>
              <a:chOff x="2941" y="2451"/>
              <a:chExt cx="236" cy="252"/>
            </a:xfrm>
          </p:grpSpPr>
          <p:sp>
            <p:nvSpPr>
              <p:cNvPr id="72" name="Rectangle 47"/>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3" name="Text Box 48"/>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A</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47" name="Group 49"/>
            <p:cNvGrpSpPr>
              <a:grpSpLocks/>
            </p:cNvGrpSpPr>
            <p:nvPr/>
          </p:nvGrpSpPr>
          <p:grpSpPr bwMode="auto">
            <a:xfrm>
              <a:off x="4356" y="2190"/>
              <a:ext cx="215" cy="252"/>
              <a:chOff x="2949" y="2451"/>
              <a:chExt cx="218" cy="252"/>
            </a:xfrm>
          </p:grpSpPr>
          <p:sp>
            <p:nvSpPr>
              <p:cNvPr id="70" name="Rectangle 50"/>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1" name="Text Box 51"/>
              <p:cNvSpPr txBox="1">
                <a:spLocks noChangeArrowheads="1"/>
              </p:cNvSpPr>
              <p:nvPr/>
            </p:nvSpPr>
            <p:spPr bwMode="auto">
              <a:xfrm>
                <a:off x="2949" y="2451"/>
                <a:ext cx="218"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E</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48" name="Group 52"/>
            <p:cNvGrpSpPr>
              <a:grpSpLocks/>
            </p:cNvGrpSpPr>
            <p:nvPr/>
          </p:nvGrpSpPr>
          <p:grpSpPr bwMode="auto">
            <a:xfrm>
              <a:off x="3667" y="2187"/>
              <a:ext cx="233" cy="252"/>
              <a:chOff x="2941" y="2451"/>
              <a:chExt cx="236" cy="252"/>
            </a:xfrm>
          </p:grpSpPr>
          <p:sp>
            <p:nvSpPr>
              <p:cNvPr id="68" name="Rectangle 53"/>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9" name="Text Box 54"/>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49" name="Group 55"/>
            <p:cNvGrpSpPr>
              <a:grpSpLocks/>
            </p:cNvGrpSpPr>
            <p:nvPr/>
          </p:nvGrpSpPr>
          <p:grpSpPr bwMode="auto">
            <a:xfrm>
              <a:off x="4346" y="1500"/>
              <a:ext cx="224" cy="252"/>
              <a:chOff x="2945" y="2451"/>
              <a:chExt cx="227" cy="252"/>
            </a:xfrm>
          </p:grpSpPr>
          <p:sp>
            <p:nvSpPr>
              <p:cNvPr id="66" name="Rectangle 5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7" name="Text Box 57"/>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C</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50" name="Group 58"/>
            <p:cNvGrpSpPr>
              <a:grpSpLocks/>
            </p:cNvGrpSpPr>
            <p:nvPr/>
          </p:nvGrpSpPr>
          <p:grpSpPr bwMode="auto">
            <a:xfrm>
              <a:off x="3662" y="1500"/>
              <a:ext cx="224" cy="252"/>
              <a:chOff x="2945" y="2451"/>
              <a:chExt cx="227" cy="252"/>
            </a:xfrm>
          </p:grpSpPr>
          <p:sp>
            <p:nvSpPr>
              <p:cNvPr id="64" name="Rectangle 59"/>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5" name="Text Box 60"/>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B</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51" name="Group 61"/>
            <p:cNvGrpSpPr>
              <a:grpSpLocks/>
            </p:cNvGrpSpPr>
            <p:nvPr/>
          </p:nvGrpSpPr>
          <p:grpSpPr bwMode="auto">
            <a:xfrm>
              <a:off x="4933" y="1848"/>
              <a:ext cx="206" cy="252"/>
              <a:chOff x="2953" y="2451"/>
              <a:chExt cx="209" cy="252"/>
            </a:xfrm>
          </p:grpSpPr>
          <p:sp>
            <p:nvSpPr>
              <p:cNvPr id="62" name="Rectangle 6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3" name="Text Box 63"/>
              <p:cNvSpPr txBox="1">
                <a:spLocks noChangeArrowheads="1"/>
              </p:cNvSpPr>
              <p:nvPr/>
            </p:nvSpPr>
            <p:spPr bwMode="auto">
              <a:xfrm>
                <a:off x="2953" y="2451"/>
                <a:ext cx="209"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ysClr val="windowText" lastClr="000000"/>
                    </a:solidFill>
                    <a:effectLst/>
                    <a:uLnTx/>
                    <a:uFillTx/>
                    <a:latin typeface="Times New Roman" pitchFamily="18" charset="0"/>
                  </a:rPr>
                  <a:t>F</a:t>
                </a:r>
                <a:endParaRPr kumimoji="0" lang="en-US" altLang="zh-CN" sz="1800" b="0" i="0" u="none" strike="noStrike" kern="0" cap="none" spc="0" normalizeH="0" baseline="0" noProof="0" dirty="0" smtClean="0">
                  <a:ln>
                    <a:noFill/>
                  </a:ln>
                  <a:solidFill>
                    <a:sysClr val="windowText" lastClr="000000"/>
                  </a:solidFill>
                  <a:effectLst/>
                  <a:uLnTx/>
                  <a:uFillTx/>
                  <a:latin typeface="Times New Roman" pitchFamily="18" charset="0"/>
                </a:endParaRPr>
              </a:p>
            </p:txBody>
          </p:sp>
        </p:grpSp>
        <p:sp>
          <p:nvSpPr>
            <p:cNvPr id="52" name="Text Box 64"/>
            <p:cNvSpPr txBox="1">
              <a:spLocks noChangeArrowheads="1"/>
            </p:cNvSpPr>
            <p:nvPr/>
          </p:nvSpPr>
          <p:spPr bwMode="auto">
            <a:xfrm>
              <a:off x="3401" y="1627"/>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53" name="Text Box 65"/>
            <p:cNvSpPr txBox="1">
              <a:spLocks noChangeArrowheads="1"/>
            </p:cNvSpPr>
            <p:nvPr/>
          </p:nvSpPr>
          <p:spPr bwMode="auto">
            <a:xfrm>
              <a:off x="3749" y="1846"/>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54" name="Text Box 66"/>
            <p:cNvSpPr txBox="1">
              <a:spLocks noChangeArrowheads="1"/>
            </p:cNvSpPr>
            <p:nvPr/>
          </p:nvSpPr>
          <p:spPr bwMode="auto">
            <a:xfrm>
              <a:off x="3314" y="205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55" name="Text Box 67"/>
            <p:cNvSpPr txBox="1">
              <a:spLocks noChangeArrowheads="1"/>
            </p:cNvSpPr>
            <p:nvPr/>
          </p:nvSpPr>
          <p:spPr bwMode="auto">
            <a:xfrm>
              <a:off x="4133" y="193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56" name="Text Box 68"/>
            <p:cNvSpPr txBox="1">
              <a:spLocks noChangeArrowheads="1"/>
            </p:cNvSpPr>
            <p:nvPr/>
          </p:nvSpPr>
          <p:spPr bwMode="auto">
            <a:xfrm>
              <a:off x="4070" y="2293"/>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57" name="Text Box 69"/>
            <p:cNvSpPr txBox="1">
              <a:spLocks noChangeArrowheads="1"/>
            </p:cNvSpPr>
            <p:nvPr/>
          </p:nvSpPr>
          <p:spPr bwMode="auto">
            <a:xfrm>
              <a:off x="4430" y="186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58" name="Text Box 70"/>
            <p:cNvSpPr txBox="1">
              <a:spLocks noChangeArrowheads="1"/>
            </p:cNvSpPr>
            <p:nvPr/>
          </p:nvSpPr>
          <p:spPr bwMode="auto">
            <a:xfrm>
              <a:off x="4790" y="2128"/>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59" name="Text Box 71"/>
            <p:cNvSpPr txBox="1">
              <a:spLocks noChangeArrowheads="1"/>
            </p:cNvSpPr>
            <p:nvPr/>
          </p:nvSpPr>
          <p:spPr bwMode="auto">
            <a:xfrm>
              <a:off x="4763" y="159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sp>
          <p:nvSpPr>
            <p:cNvPr id="60" name="Text Box 72"/>
            <p:cNvSpPr txBox="1">
              <a:spLocks noChangeArrowheads="1"/>
            </p:cNvSpPr>
            <p:nvPr/>
          </p:nvSpPr>
          <p:spPr bwMode="auto">
            <a:xfrm>
              <a:off x="4028" y="144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61" name="Text Box 73"/>
            <p:cNvSpPr txBox="1">
              <a:spLocks noChangeArrowheads="1"/>
            </p:cNvSpPr>
            <p:nvPr/>
          </p:nvSpPr>
          <p:spPr bwMode="auto">
            <a:xfrm>
              <a:off x="3677" y="117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grpSp>
      <p:sp>
        <p:nvSpPr>
          <p:cNvPr id="137" name="Text Box 3"/>
          <p:cNvSpPr txBox="1">
            <a:spLocks noChangeArrowheads="1"/>
          </p:cNvSpPr>
          <p:nvPr/>
        </p:nvSpPr>
        <p:spPr bwMode="auto">
          <a:xfrm>
            <a:off x="670086" y="1727208"/>
            <a:ext cx="772968" cy="2246769"/>
          </a:xfrm>
          <a:prstGeom prst="rect">
            <a:avLst/>
          </a:prstGeom>
          <a:noFill/>
          <a:ln w="9525">
            <a:noFill/>
            <a:miter lim="800000"/>
            <a:headEnd/>
            <a:tailEnd/>
          </a:ln>
          <a:effectLst/>
        </p:spPr>
        <p:txBody>
          <a:bodyPr wrap="none">
            <a:spAutoFit/>
          </a:bodyPr>
          <a:lstStyle/>
          <a:p>
            <a:pPr algn="r"/>
            <a:r>
              <a:rPr lang="en-US" altLang="zh-CN" sz="2000">
                <a:ea typeface="宋体" pitchFamily="2" charset="-122"/>
              </a:rPr>
              <a:t>Step</a:t>
            </a:r>
          </a:p>
          <a:p>
            <a:pPr algn="r"/>
            <a:r>
              <a:rPr lang="en-US" altLang="zh-CN" sz="2000">
                <a:ea typeface="宋体" pitchFamily="2" charset="-122"/>
              </a:rPr>
              <a:t>0</a:t>
            </a:r>
          </a:p>
          <a:p>
            <a:pPr algn="r"/>
            <a:r>
              <a:rPr lang="en-US" altLang="zh-CN" sz="2000">
                <a:ea typeface="宋体" pitchFamily="2" charset="-122"/>
              </a:rPr>
              <a:t>1</a:t>
            </a:r>
          </a:p>
          <a:p>
            <a:pPr algn="r"/>
            <a:r>
              <a:rPr lang="en-US" altLang="zh-CN" sz="2000">
                <a:ea typeface="宋体" pitchFamily="2" charset="-122"/>
              </a:rPr>
              <a:t>2</a:t>
            </a:r>
          </a:p>
          <a:p>
            <a:pPr algn="r"/>
            <a:r>
              <a:rPr lang="en-US" altLang="zh-CN" sz="2000">
                <a:ea typeface="宋体" pitchFamily="2" charset="-122"/>
              </a:rPr>
              <a:t>3</a:t>
            </a:r>
          </a:p>
          <a:p>
            <a:pPr algn="r"/>
            <a:r>
              <a:rPr lang="en-US" altLang="zh-CN" sz="2000">
                <a:ea typeface="宋体" pitchFamily="2" charset="-122"/>
              </a:rPr>
              <a:t>4</a:t>
            </a:r>
          </a:p>
          <a:p>
            <a:pPr algn="r"/>
            <a:r>
              <a:rPr lang="en-US" altLang="zh-CN" sz="2000">
                <a:ea typeface="宋体" pitchFamily="2" charset="-122"/>
              </a:rPr>
              <a:t>5</a:t>
            </a:r>
          </a:p>
        </p:txBody>
      </p:sp>
      <p:sp>
        <p:nvSpPr>
          <p:cNvPr id="138" name="Text Box 4"/>
          <p:cNvSpPr txBox="1">
            <a:spLocks noChangeArrowheads="1"/>
          </p:cNvSpPr>
          <p:nvPr/>
        </p:nvSpPr>
        <p:spPr bwMode="auto">
          <a:xfrm>
            <a:off x="1545207" y="1736733"/>
            <a:ext cx="1221808" cy="2246769"/>
          </a:xfrm>
          <a:prstGeom prst="rect">
            <a:avLst/>
          </a:prstGeom>
          <a:noFill/>
          <a:ln w="9525">
            <a:noFill/>
            <a:miter lim="800000"/>
            <a:headEnd/>
            <a:tailEnd/>
          </a:ln>
          <a:effectLst/>
        </p:spPr>
        <p:txBody>
          <a:bodyPr wrap="none">
            <a:spAutoFit/>
          </a:bodyPr>
          <a:lstStyle/>
          <a:p>
            <a:pPr algn="r"/>
            <a:r>
              <a:rPr lang="en-US" altLang="zh-CN" sz="2000" dirty="0">
                <a:ea typeface="宋体" pitchFamily="2" charset="-122"/>
              </a:rPr>
              <a:t>start N'</a:t>
            </a:r>
          </a:p>
          <a:p>
            <a:pPr algn="r"/>
            <a:r>
              <a:rPr lang="en-US" altLang="zh-CN" sz="2000" dirty="0">
                <a:ea typeface="宋体" pitchFamily="2" charset="-122"/>
              </a:rPr>
              <a:t>A</a:t>
            </a:r>
          </a:p>
          <a:p>
            <a:pPr algn="r"/>
            <a:r>
              <a:rPr lang="en-US" altLang="zh-CN" sz="2000" dirty="0">
                <a:ea typeface="宋体" pitchFamily="2" charset="-122"/>
              </a:rPr>
              <a:t>AD</a:t>
            </a:r>
          </a:p>
          <a:p>
            <a:pPr algn="r"/>
            <a:r>
              <a:rPr lang="en-US" altLang="zh-CN" sz="2000" dirty="0">
                <a:ea typeface="宋体" pitchFamily="2" charset="-122"/>
              </a:rPr>
              <a:t>ADE</a:t>
            </a:r>
          </a:p>
          <a:p>
            <a:pPr algn="r"/>
            <a:r>
              <a:rPr lang="en-US" altLang="zh-CN" sz="2000" dirty="0">
                <a:ea typeface="宋体" pitchFamily="2" charset="-122"/>
              </a:rPr>
              <a:t>ADEB</a:t>
            </a:r>
          </a:p>
          <a:p>
            <a:pPr algn="r"/>
            <a:r>
              <a:rPr lang="en-US" altLang="zh-CN" sz="2000" dirty="0">
                <a:ea typeface="宋体" pitchFamily="2" charset="-122"/>
              </a:rPr>
              <a:t>ADEBC</a:t>
            </a:r>
          </a:p>
          <a:p>
            <a:pPr algn="r"/>
            <a:r>
              <a:rPr lang="en-US" altLang="zh-CN" sz="2000" dirty="0">
                <a:ea typeface="宋体" pitchFamily="2" charset="-122"/>
              </a:rPr>
              <a:t>ADEBCF</a:t>
            </a:r>
          </a:p>
        </p:txBody>
      </p:sp>
      <p:sp>
        <p:nvSpPr>
          <p:cNvPr id="139" name="Text Box 5"/>
          <p:cNvSpPr txBox="1">
            <a:spLocks noChangeArrowheads="1"/>
          </p:cNvSpPr>
          <p:nvPr/>
        </p:nvSpPr>
        <p:spPr bwMode="auto">
          <a:xfrm>
            <a:off x="2711353" y="1717683"/>
            <a:ext cx="1455847" cy="1323439"/>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D(B),p(B)</a:t>
            </a:r>
          </a:p>
          <a:p>
            <a:pPr algn="r"/>
            <a:r>
              <a:rPr lang="en-US" altLang="zh-CN" sz="2000">
                <a:ea typeface="宋体" pitchFamily="2" charset="-122"/>
              </a:rPr>
              <a:t>2,A</a:t>
            </a:r>
          </a:p>
          <a:p>
            <a:pPr algn="r"/>
            <a:r>
              <a:rPr lang="en-US" altLang="zh-CN" sz="2000">
                <a:ea typeface="宋体" pitchFamily="2" charset="-122"/>
              </a:rPr>
              <a:t>2,A</a:t>
            </a:r>
          </a:p>
          <a:p>
            <a:pPr algn="r"/>
            <a:r>
              <a:rPr lang="en-US" altLang="zh-CN" sz="2000">
                <a:ea typeface="宋体" pitchFamily="2" charset="-122"/>
              </a:rPr>
              <a:t>2,A</a:t>
            </a:r>
          </a:p>
        </p:txBody>
      </p:sp>
      <p:sp>
        <p:nvSpPr>
          <p:cNvPr id="140" name="Text Box 6"/>
          <p:cNvSpPr txBox="1">
            <a:spLocks noChangeArrowheads="1"/>
          </p:cNvSpPr>
          <p:nvPr/>
        </p:nvSpPr>
        <p:spPr bwMode="auto">
          <a:xfrm>
            <a:off x="3986051" y="1722439"/>
            <a:ext cx="1462259" cy="1631216"/>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D(C),p(C)</a:t>
            </a:r>
          </a:p>
          <a:p>
            <a:pPr algn="r"/>
            <a:r>
              <a:rPr lang="en-US" altLang="zh-CN" sz="2000">
                <a:ea typeface="宋体" pitchFamily="2" charset="-122"/>
              </a:rPr>
              <a:t>5,A</a:t>
            </a:r>
          </a:p>
          <a:p>
            <a:pPr algn="r"/>
            <a:r>
              <a:rPr lang="en-US" altLang="zh-CN" sz="2000">
                <a:ea typeface="宋体" pitchFamily="2" charset="-122"/>
              </a:rPr>
              <a:t>4,D</a:t>
            </a:r>
          </a:p>
          <a:p>
            <a:pPr algn="r"/>
            <a:r>
              <a:rPr lang="en-US" altLang="zh-CN" sz="2000">
                <a:ea typeface="宋体" pitchFamily="2" charset="-122"/>
              </a:rPr>
              <a:t>3,E</a:t>
            </a:r>
          </a:p>
          <a:p>
            <a:pPr algn="r"/>
            <a:r>
              <a:rPr lang="en-US" altLang="zh-CN" sz="2000">
                <a:ea typeface="宋体" pitchFamily="2" charset="-122"/>
              </a:rPr>
              <a:t>3,E</a:t>
            </a:r>
          </a:p>
        </p:txBody>
      </p:sp>
      <p:sp>
        <p:nvSpPr>
          <p:cNvPr id="141" name="Text Box 7"/>
          <p:cNvSpPr txBox="1">
            <a:spLocks noChangeArrowheads="1"/>
          </p:cNvSpPr>
          <p:nvPr/>
        </p:nvSpPr>
        <p:spPr bwMode="auto">
          <a:xfrm>
            <a:off x="5227139" y="1717676"/>
            <a:ext cx="1497525" cy="707886"/>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D(D),p(D)</a:t>
            </a:r>
          </a:p>
          <a:p>
            <a:pPr algn="r"/>
            <a:r>
              <a:rPr lang="en-US" altLang="zh-CN" sz="2000">
                <a:ea typeface="宋体" pitchFamily="2" charset="-122"/>
              </a:rPr>
              <a:t>1,A</a:t>
            </a:r>
          </a:p>
        </p:txBody>
      </p:sp>
      <p:sp>
        <p:nvSpPr>
          <p:cNvPr id="142" name="Text Box 8"/>
          <p:cNvSpPr txBox="1">
            <a:spLocks noChangeArrowheads="1"/>
          </p:cNvSpPr>
          <p:nvPr/>
        </p:nvSpPr>
        <p:spPr bwMode="auto">
          <a:xfrm>
            <a:off x="6593071" y="1722446"/>
            <a:ext cx="1426993" cy="1015663"/>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D(E),p(E)</a:t>
            </a:r>
          </a:p>
          <a:p>
            <a:pPr algn="r"/>
            <a:r>
              <a:rPr lang="en-US" altLang="zh-CN" sz="2000">
                <a:ea typeface="宋体" pitchFamily="2" charset="-122"/>
              </a:rPr>
              <a:t>infinity</a:t>
            </a:r>
          </a:p>
          <a:p>
            <a:pPr algn="r"/>
            <a:r>
              <a:rPr lang="en-US" altLang="zh-CN" sz="2000">
                <a:ea typeface="宋体" pitchFamily="2" charset="-122"/>
              </a:rPr>
              <a:t>2,D</a:t>
            </a:r>
          </a:p>
        </p:txBody>
      </p:sp>
      <p:sp>
        <p:nvSpPr>
          <p:cNvPr id="143" name="Text Box 9"/>
          <p:cNvSpPr txBox="1">
            <a:spLocks noChangeArrowheads="1"/>
          </p:cNvSpPr>
          <p:nvPr/>
        </p:nvSpPr>
        <p:spPr bwMode="auto">
          <a:xfrm>
            <a:off x="7874463" y="1736726"/>
            <a:ext cx="1398139" cy="1938992"/>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D(F),p(F)</a:t>
            </a:r>
          </a:p>
          <a:p>
            <a:pPr algn="r"/>
            <a:r>
              <a:rPr lang="en-US" altLang="zh-CN" sz="2000">
                <a:ea typeface="宋体" pitchFamily="2" charset="-122"/>
              </a:rPr>
              <a:t>infinity</a:t>
            </a:r>
          </a:p>
          <a:p>
            <a:pPr algn="r"/>
            <a:r>
              <a:rPr lang="en-US" altLang="zh-CN" sz="2000">
                <a:ea typeface="宋体" pitchFamily="2" charset="-122"/>
              </a:rPr>
              <a:t>infinity</a:t>
            </a:r>
          </a:p>
          <a:p>
            <a:pPr algn="r"/>
            <a:r>
              <a:rPr lang="en-US" altLang="zh-CN" sz="2000">
                <a:ea typeface="宋体" pitchFamily="2" charset="-122"/>
              </a:rPr>
              <a:t>4,E</a:t>
            </a:r>
          </a:p>
          <a:p>
            <a:pPr algn="r"/>
            <a:r>
              <a:rPr lang="en-US" altLang="zh-CN" sz="2000">
                <a:ea typeface="宋体" pitchFamily="2" charset="-122"/>
              </a:rPr>
              <a:t>4,E</a:t>
            </a:r>
          </a:p>
          <a:p>
            <a:pPr algn="r"/>
            <a:r>
              <a:rPr lang="en-US" altLang="zh-CN" sz="2000">
                <a:ea typeface="宋体" pitchFamily="2" charset="-122"/>
              </a:rPr>
              <a:t>4,E</a:t>
            </a:r>
          </a:p>
        </p:txBody>
      </p:sp>
      <p:sp>
        <p:nvSpPr>
          <p:cNvPr id="144" name="Line 10"/>
          <p:cNvSpPr>
            <a:spLocks noChangeShapeType="1"/>
          </p:cNvSpPr>
          <p:nvPr/>
        </p:nvSpPr>
        <p:spPr bwMode="auto">
          <a:xfrm>
            <a:off x="858844" y="2078038"/>
            <a:ext cx="8505825" cy="9525"/>
          </a:xfrm>
          <a:prstGeom prst="line">
            <a:avLst/>
          </a:prstGeom>
          <a:noFill/>
          <a:ln w="28575">
            <a:solidFill>
              <a:schemeClr val="accent2"/>
            </a:solidFill>
            <a:round/>
            <a:headEnd/>
            <a:tailEnd/>
          </a:ln>
          <a:effectLst/>
        </p:spPr>
        <p:txBody>
          <a:bodyPr wrap="none" anchor="ctr"/>
          <a:lstStyle/>
          <a:p>
            <a:endParaRPr lang="zh-CN" altLang="en-US"/>
          </a:p>
        </p:txBody>
      </p:sp>
      <p:sp>
        <p:nvSpPr>
          <p:cNvPr id="145" name="Line 11"/>
          <p:cNvSpPr>
            <a:spLocks noChangeShapeType="1"/>
          </p:cNvSpPr>
          <p:nvPr/>
        </p:nvSpPr>
        <p:spPr bwMode="auto">
          <a:xfrm>
            <a:off x="1016001" y="2382838"/>
            <a:ext cx="8296275" cy="0"/>
          </a:xfrm>
          <a:prstGeom prst="line">
            <a:avLst/>
          </a:prstGeom>
          <a:noFill/>
          <a:ln w="19050">
            <a:solidFill>
              <a:schemeClr val="accent2"/>
            </a:solidFill>
            <a:round/>
            <a:headEnd/>
            <a:tailEnd/>
          </a:ln>
          <a:effectLst/>
        </p:spPr>
        <p:txBody>
          <a:bodyPr wrap="none" anchor="ctr"/>
          <a:lstStyle/>
          <a:p>
            <a:endParaRPr lang="zh-CN" altLang="en-US"/>
          </a:p>
        </p:txBody>
      </p:sp>
      <p:sp>
        <p:nvSpPr>
          <p:cNvPr id="146" name="Line 12"/>
          <p:cNvSpPr>
            <a:spLocks noChangeShapeType="1"/>
          </p:cNvSpPr>
          <p:nvPr/>
        </p:nvSpPr>
        <p:spPr bwMode="auto">
          <a:xfrm>
            <a:off x="1035051" y="2678113"/>
            <a:ext cx="8267700" cy="4762"/>
          </a:xfrm>
          <a:prstGeom prst="line">
            <a:avLst/>
          </a:prstGeom>
          <a:noFill/>
          <a:ln w="19050">
            <a:solidFill>
              <a:schemeClr val="accent2"/>
            </a:solidFill>
            <a:round/>
            <a:headEnd/>
            <a:tailEnd/>
          </a:ln>
          <a:effectLst/>
        </p:spPr>
        <p:txBody>
          <a:bodyPr wrap="none" anchor="ctr"/>
          <a:lstStyle/>
          <a:p>
            <a:endParaRPr lang="zh-CN" altLang="en-US"/>
          </a:p>
        </p:txBody>
      </p:sp>
      <p:sp>
        <p:nvSpPr>
          <p:cNvPr id="147" name="Line 13"/>
          <p:cNvSpPr>
            <a:spLocks noChangeShapeType="1"/>
          </p:cNvSpPr>
          <p:nvPr/>
        </p:nvSpPr>
        <p:spPr bwMode="auto">
          <a:xfrm>
            <a:off x="1044576" y="2987683"/>
            <a:ext cx="8253413" cy="9525"/>
          </a:xfrm>
          <a:prstGeom prst="line">
            <a:avLst/>
          </a:prstGeom>
          <a:noFill/>
          <a:ln w="19050">
            <a:solidFill>
              <a:schemeClr val="accent2"/>
            </a:solidFill>
            <a:round/>
            <a:headEnd/>
            <a:tailEnd/>
          </a:ln>
          <a:effectLst/>
        </p:spPr>
        <p:txBody>
          <a:bodyPr wrap="none" anchor="ctr"/>
          <a:lstStyle/>
          <a:p>
            <a:endParaRPr lang="zh-CN" altLang="en-US"/>
          </a:p>
        </p:txBody>
      </p:sp>
      <p:sp>
        <p:nvSpPr>
          <p:cNvPr id="148" name="Line 14"/>
          <p:cNvSpPr>
            <a:spLocks noChangeShapeType="1"/>
          </p:cNvSpPr>
          <p:nvPr/>
        </p:nvSpPr>
        <p:spPr bwMode="auto">
          <a:xfrm>
            <a:off x="1054102" y="3292483"/>
            <a:ext cx="8267700" cy="9525"/>
          </a:xfrm>
          <a:prstGeom prst="line">
            <a:avLst/>
          </a:prstGeom>
          <a:noFill/>
          <a:ln w="19050">
            <a:solidFill>
              <a:schemeClr val="accent2"/>
            </a:solidFill>
            <a:round/>
            <a:headEnd/>
            <a:tailEnd/>
          </a:ln>
          <a:effectLst/>
        </p:spPr>
        <p:txBody>
          <a:bodyPr wrap="none" anchor="ctr"/>
          <a:lstStyle/>
          <a:p>
            <a:endParaRPr lang="zh-CN" altLang="en-US"/>
          </a:p>
        </p:txBody>
      </p:sp>
      <p:sp>
        <p:nvSpPr>
          <p:cNvPr id="149" name="Line 15"/>
          <p:cNvSpPr>
            <a:spLocks noChangeShapeType="1"/>
          </p:cNvSpPr>
          <p:nvPr/>
        </p:nvSpPr>
        <p:spPr bwMode="auto">
          <a:xfrm>
            <a:off x="1068393" y="3606801"/>
            <a:ext cx="8262937" cy="4763"/>
          </a:xfrm>
          <a:prstGeom prst="line">
            <a:avLst/>
          </a:prstGeom>
          <a:noFill/>
          <a:ln w="19050">
            <a:solidFill>
              <a:schemeClr val="accent2"/>
            </a:solidFill>
            <a:round/>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Dijkstra</a:t>
            </a:r>
            <a:endParaRPr lang="zh-CN" altLang="en-US" dirty="0">
              <a:solidFill>
                <a:schemeClr val="tx1"/>
              </a:solidFill>
            </a:endParaRPr>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p:txBody>
      </p:sp>
      <p:grpSp>
        <p:nvGrpSpPr>
          <p:cNvPr id="4" name="Group 4"/>
          <p:cNvGrpSpPr>
            <a:grpSpLocks/>
          </p:cNvGrpSpPr>
          <p:nvPr/>
        </p:nvGrpSpPr>
        <p:grpSpPr bwMode="auto">
          <a:xfrm>
            <a:off x="8620125" y="4608519"/>
            <a:ext cx="3571875" cy="2252663"/>
            <a:chOff x="3066" y="1107"/>
            <a:chExt cx="2250" cy="1419"/>
          </a:xfrm>
        </p:grpSpPr>
        <p:sp>
          <p:nvSpPr>
            <p:cNvPr id="5" name="Freeform 5"/>
            <p:cNvSpPr>
              <a:spLocks/>
            </p:cNvSpPr>
            <p:nvPr/>
          </p:nvSpPr>
          <p:spPr bwMode="auto">
            <a:xfrm>
              <a:off x="3066" y="1107"/>
              <a:ext cx="2250" cy="1409"/>
            </a:xfrm>
            <a:custGeom>
              <a:avLst/>
              <a:gdLst/>
              <a:ahLst/>
              <a:cxnLst>
                <a:cxn ang="0">
                  <a:pos x="0" y="624"/>
                </a:cxn>
                <a:cxn ang="0">
                  <a:pos x="219" y="321"/>
                </a:cxn>
                <a:cxn ang="0">
                  <a:pos x="529" y="35"/>
                </a:cxn>
                <a:cxn ang="0">
                  <a:pos x="1551" y="111"/>
                </a:cxn>
                <a:cxn ang="0">
                  <a:pos x="1968" y="483"/>
                </a:cxn>
                <a:cxn ang="0">
                  <a:pos x="2199" y="906"/>
                </a:cxn>
                <a:cxn ang="0">
                  <a:pos x="1659" y="1314"/>
                </a:cxn>
                <a:cxn ang="0">
                  <a:pos x="993" y="1386"/>
                </a:cxn>
                <a:cxn ang="0">
                  <a:pos x="465" y="1356"/>
                </a:cxn>
                <a:cxn ang="0">
                  <a:pos x="102" y="1068"/>
                </a:cxn>
                <a:cxn ang="0">
                  <a:pos x="0" y="624"/>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 name="Freeform 6"/>
            <p:cNvSpPr>
              <a:spLocks/>
            </p:cNvSpPr>
            <p:nvPr/>
          </p:nvSpPr>
          <p:spPr bwMode="auto">
            <a:xfrm>
              <a:off x="3402" y="1656"/>
              <a:ext cx="342" cy="186"/>
            </a:xfrm>
            <a:custGeom>
              <a:avLst/>
              <a:gdLst/>
              <a:ahLst/>
              <a:cxnLst>
                <a:cxn ang="0">
                  <a:pos x="0" y="186"/>
                </a:cxn>
                <a:cxn ang="0">
                  <a:pos x="342" y="0"/>
                </a:cxn>
              </a:cxnLst>
              <a:rect l="0" t="0" r="r" b="b"/>
              <a:pathLst>
                <a:path w="342" h="186">
                  <a:moveTo>
                    <a:pt x="0" y="186"/>
                  </a:moveTo>
                  <a:lnTo>
                    <a:pt x="342"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 name="Oval 7"/>
            <p:cNvSpPr>
              <a:spLocks noChangeArrowheads="1"/>
            </p:cNvSpPr>
            <p:nvPr/>
          </p:nvSpPr>
          <p:spPr bwMode="auto">
            <a:xfrm>
              <a:off x="3142" y="1898"/>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 name="Line 8"/>
            <p:cNvSpPr>
              <a:spLocks noChangeShapeType="1"/>
            </p:cNvSpPr>
            <p:nvPr/>
          </p:nvSpPr>
          <p:spPr bwMode="auto">
            <a:xfrm>
              <a:off x="3142"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Line 9"/>
            <p:cNvSpPr>
              <a:spLocks noChangeShapeType="1"/>
            </p:cNvSpPr>
            <p:nvPr/>
          </p:nvSpPr>
          <p:spPr bwMode="auto">
            <a:xfrm>
              <a:off x="3455"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Rectangle 10"/>
            <p:cNvSpPr>
              <a:spLocks noChangeArrowheads="1"/>
            </p:cNvSpPr>
            <p:nvPr/>
          </p:nvSpPr>
          <p:spPr bwMode="auto">
            <a:xfrm>
              <a:off x="3142" y="1891"/>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1" name="Oval 11"/>
            <p:cNvSpPr>
              <a:spLocks noChangeArrowheads="1"/>
            </p:cNvSpPr>
            <p:nvPr/>
          </p:nvSpPr>
          <p:spPr bwMode="auto">
            <a:xfrm>
              <a:off x="3139" y="1832"/>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Oval 12"/>
            <p:cNvSpPr>
              <a:spLocks noChangeArrowheads="1"/>
            </p:cNvSpPr>
            <p:nvPr/>
          </p:nvSpPr>
          <p:spPr bwMode="auto">
            <a:xfrm>
              <a:off x="3616" y="228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13"/>
            <p:cNvSpPr>
              <a:spLocks noChangeShapeType="1"/>
            </p:cNvSpPr>
            <p:nvPr/>
          </p:nvSpPr>
          <p:spPr bwMode="auto">
            <a:xfrm>
              <a:off x="3616"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Line 14"/>
            <p:cNvSpPr>
              <a:spLocks noChangeShapeType="1"/>
            </p:cNvSpPr>
            <p:nvPr/>
          </p:nvSpPr>
          <p:spPr bwMode="auto">
            <a:xfrm>
              <a:off x="3929"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Rectangle 15"/>
            <p:cNvSpPr>
              <a:spLocks noChangeArrowheads="1"/>
            </p:cNvSpPr>
            <p:nvPr/>
          </p:nvSpPr>
          <p:spPr bwMode="auto">
            <a:xfrm>
              <a:off x="3616" y="227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6" name="Oval 16"/>
            <p:cNvSpPr>
              <a:spLocks noChangeArrowheads="1"/>
            </p:cNvSpPr>
            <p:nvPr/>
          </p:nvSpPr>
          <p:spPr bwMode="auto">
            <a:xfrm>
              <a:off x="3613" y="221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Oval 17"/>
            <p:cNvSpPr>
              <a:spLocks noChangeArrowheads="1"/>
            </p:cNvSpPr>
            <p:nvPr/>
          </p:nvSpPr>
          <p:spPr bwMode="auto">
            <a:xfrm>
              <a:off x="3612" y="159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Line 18"/>
            <p:cNvSpPr>
              <a:spLocks noChangeShapeType="1"/>
            </p:cNvSpPr>
            <p:nvPr/>
          </p:nvSpPr>
          <p:spPr bwMode="auto">
            <a:xfrm>
              <a:off x="3612"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Line 19"/>
            <p:cNvSpPr>
              <a:spLocks noChangeShapeType="1"/>
            </p:cNvSpPr>
            <p:nvPr/>
          </p:nvSpPr>
          <p:spPr bwMode="auto">
            <a:xfrm>
              <a:off x="3925"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Rectangle 20"/>
            <p:cNvSpPr>
              <a:spLocks noChangeArrowheads="1"/>
            </p:cNvSpPr>
            <p:nvPr/>
          </p:nvSpPr>
          <p:spPr bwMode="auto">
            <a:xfrm>
              <a:off x="3612" y="158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21" name="Oval 21"/>
            <p:cNvSpPr>
              <a:spLocks noChangeArrowheads="1"/>
            </p:cNvSpPr>
            <p:nvPr/>
          </p:nvSpPr>
          <p:spPr bwMode="auto">
            <a:xfrm>
              <a:off x="3609" y="152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 name="Oval 22"/>
            <p:cNvSpPr>
              <a:spLocks noChangeArrowheads="1"/>
            </p:cNvSpPr>
            <p:nvPr/>
          </p:nvSpPr>
          <p:spPr bwMode="auto">
            <a:xfrm>
              <a:off x="4295" y="1591"/>
              <a:ext cx="312"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 name="Line 23"/>
            <p:cNvSpPr>
              <a:spLocks noChangeShapeType="1"/>
            </p:cNvSpPr>
            <p:nvPr/>
          </p:nvSpPr>
          <p:spPr bwMode="auto">
            <a:xfrm>
              <a:off x="4295"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 name="Line 24"/>
            <p:cNvSpPr>
              <a:spLocks noChangeShapeType="1"/>
            </p:cNvSpPr>
            <p:nvPr/>
          </p:nvSpPr>
          <p:spPr bwMode="auto">
            <a:xfrm>
              <a:off x="4607"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Rectangle 25"/>
            <p:cNvSpPr>
              <a:spLocks noChangeArrowheads="1"/>
            </p:cNvSpPr>
            <p:nvPr/>
          </p:nvSpPr>
          <p:spPr bwMode="auto">
            <a:xfrm>
              <a:off x="4295" y="1584"/>
              <a:ext cx="309"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26" name="Oval 26"/>
            <p:cNvSpPr>
              <a:spLocks noChangeArrowheads="1"/>
            </p:cNvSpPr>
            <p:nvPr/>
          </p:nvSpPr>
          <p:spPr bwMode="auto">
            <a:xfrm>
              <a:off x="4298" y="1528"/>
              <a:ext cx="312"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Oval 27"/>
            <p:cNvSpPr>
              <a:spLocks noChangeArrowheads="1"/>
            </p:cNvSpPr>
            <p:nvPr/>
          </p:nvSpPr>
          <p:spPr bwMode="auto">
            <a:xfrm>
              <a:off x="4305" y="228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Line 28"/>
            <p:cNvSpPr>
              <a:spLocks noChangeShapeType="1"/>
            </p:cNvSpPr>
            <p:nvPr/>
          </p:nvSpPr>
          <p:spPr bwMode="auto">
            <a:xfrm>
              <a:off x="4305"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Line 29"/>
            <p:cNvSpPr>
              <a:spLocks noChangeShapeType="1"/>
            </p:cNvSpPr>
            <p:nvPr/>
          </p:nvSpPr>
          <p:spPr bwMode="auto">
            <a:xfrm>
              <a:off x="4618"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Rectangle 30"/>
            <p:cNvSpPr>
              <a:spLocks noChangeArrowheads="1"/>
            </p:cNvSpPr>
            <p:nvPr/>
          </p:nvSpPr>
          <p:spPr bwMode="auto">
            <a:xfrm>
              <a:off x="4305" y="227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31" name="Oval 31"/>
            <p:cNvSpPr>
              <a:spLocks noChangeArrowheads="1"/>
            </p:cNvSpPr>
            <p:nvPr/>
          </p:nvSpPr>
          <p:spPr bwMode="auto">
            <a:xfrm>
              <a:off x="4302" y="221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Oval 32"/>
            <p:cNvSpPr>
              <a:spLocks noChangeArrowheads="1"/>
            </p:cNvSpPr>
            <p:nvPr/>
          </p:nvSpPr>
          <p:spPr bwMode="auto">
            <a:xfrm>
              <a:off x="4870" y="1941"/>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 name="Line 33"/>
            <p:cNvSpPr>
              <a:spLocks noChangeShapeType="1"/>
            </p:cNvSpPr>
            <p:nvPr/>
          </p:nvSpPr>
          <p:spPr bwMode="auto">
            <a:xfrm>
              <a:off x="4870"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Line 34"/>
            <p:cNvSpPr>
              <a:spLocks noChangeShapeType="1"/>
            </p:cNvSpPr>
            <p:nvPr/>
          </p:nvSpPr>
          <p:spPr bwMode="auto">
            <a:xfrm>
              <a:off x="5183"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Rectangle 35"/>
            <p:cNvSpPr>
              <a:spLocks noChangeArrowheads="1"/>
            </p:cNvSpPr>
            <p:nvPr/>
          </p:nvSpPr>
          <p:spPr bwMode="auto">
            <a:xfrm>
              <a:off x="4870" y="1934"/>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36" name="Oval 36"/>
            <p:cNvSpPr>
              <a:spLocks noChangeArrowheads="1"/>
            </p:cNvSpPr>
            <p:nvPr/>
          </p:nvSpPr>
          <p:spPr bwMode="auto">
            <a:xfrm>
              <a:off x="4867" y="1875"/>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Freeform 37"/>
            <p:cNvSpPr>
              <a:spLocks/>
            </p:cNvSpPr>
            <p:nvPr/>
          </p:nvSpPr>
          <p:spPr bwMode="auto">
            <a:xfrm>
              <a:off x="4461" y="1683"/>
              <a:ext cx="1" cy="522"/>
            </a:xfrm>
            <a:custGeom>
              <a:avLst/>
              <a:gdLst/>
              <a:ahLst/>
              <a:cxnLst>
                <a:cxn ang="0">
                  <a:pos x="0" y="0"/>
                </a:cxn>
                <a:cxn ang="0">
                  <a:pos x="0" y="522"/>
                </a:cxn>
              </a:cxnLst>
              <a:rect l="0" t="0" r="r" b="b"/>
              <a:pathLst>
                <a:path w="1" h="522">
                  <a:moveTo>
                    <a:pt x="0" y="0"/>
                  </a:moveTo>
                  <a:lnTo>
                    <a:pt x="0" y="522"/>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Freeform 38"/>
            <p:cNvSpPr>
              <a:spLocks/>
            </p:cNvSpPr>
            <p:nvPr/>
          </p:nvSpPr>
          <p:spPr bwMode="auto">
            <a:xfrm>
              <a:off x="3768" y="1689"/>
              <a:ext cx="1" cy="537"/>
            </a:xfrm>
            <a:custGeom>
              <a:avLst/>
              <a:gdLst/>
              <a:ahLst/>
              <a:cxnLst>
                <a:cxn ang="0">
                  <a:pos x="0" y="0"/>
                </a:cxn>
                <a:cxn ang="0">
                  <a:pos x="0" y="537"/>
                </a:cxn>
              </a:cxnLst>
              <a:rect l="0" t="0" r="r" b="b"/>
              <a:pathLst>
                <a:path w="1" h="537">
                  <a:moveTo>
                    <a:pt x="0" y="0"/>
                  </a:moveTo>
                  <a:lnTo>
                    <a:pt x="0" y="537"/>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Freeform 39"/>
            <p:cNvSpPr>
              <a:spLocks/>
            </p:cNvSpPr>
            <p:nvPr/>
          </p:nvSpPr>
          <p:spPr bwMode="auto">
            <a:xfrm>
              <a:off x="3933" y="1674"/>
              <a:ext cx="504" cy="600"/>
            </a:xfrm>
            <a:custGeom>
              <a:avLst/>
              <a:gdLst/>
              <a:ahLst/>
              <a:cxnLst>
                <a:cxn ang="0">
                  <a:pos x="0" y="174"/>
                </a:cxn>
                <a:cxn ang="0">
                  <a:pos x="378" y="0"/>
                </a:cxn>
              </a:cxnLst>
              <a:rect l="0" t="0" r="r" b="b"/>
              <a:pathLst>
                <a:path w="378" h="174">
                  <a:moveTo>
                    <a:pt x="0" y="174"/>
                  </a:moveTo>
                  <a:lnTo>
                    <a:pt x="378"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Freeform 40"/>
            <p:cNvSpPr>
              <a:spLocks/>
            </p:cNvSpPr>
            <p:nvPr/>
          </p:nvSpPr>
          <p:spPr bwMode="auto">
            <a:xfrm>
              <a:off x="4620" y="2022"/>
              <a:ext cx="366" cy="270"/>
            </a:xfrm>
            <a:custGeom>
              <a:avLst/>
              <a:gdLst/>
              <a:ahLst/>
              <a:cxnLst>
                <a:cxn ang="0">
                  <a:pos x="0" y="270"/>
                </a:cxn>
                <a:cxn ang="0">
                  <a:pos x="366" y="0"/>
                </a:cxn>
              </a:cxnLst>
              <a:rect l="0" t="0" r="r" b="b"/>
              <a:pathLst>
                <a:path w="366" h="270">
                  <a:moveTo>
                    <a:pt x="0" y="270"/>
                  </a:moveTo>
                  <a:lnTo>
                    <a:pt x="366"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Freeform 41"/>
            <p:cNvSpPr>
              <a:spLocks/>
            </p:cNvSpPr>
            <p:nvPr/>
          </p:nvSpPr>
          <p:spPr bwMode="auto">
            <a:xfrm>
              <a:off x="3939" y="230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Freeform 42"/>
            <p:cNvSpPr>
              <a:spLocks/>
            </p:cNvSpPr>
            <p:nvPr/>
          </p:nvSpPr>
          <p:spPr bwMode="auto">
            <a:xfrm>
              <a:off x="3348" y="1980"/>
              <a:ext cx="276" cy="264"/>
            </a:xfrm>
            <a:custGeom>
              <a:avLst/>
              <a:gdLst/>
              <a:ahLst/>
              <a:cxnLst>
                <a:cxn ang="0">
                  <a:pos x="276" y="264"/>
                </a:cxn>
                <a:cxn ang="0">
                  <a:pos x="0" y="0"/>
                </a:cxn>
              </a:cxnLst>
              <a:rect l="0" t="0" r="r" b="b"/>
              <a:pathLst>
                <a:path w="276" h="264">
                  <a:moveTo>
                    <a:pt x="276" y="264"/>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 name="Freeform 43"/>
            <p:cNvSpPr>
              <a:spLocks/>
            </p:cNvSpPr>
            <p:nvPr/>
          </p:nvSpPr>
          <p:spPr bwMode="auto">
            <a:xfrm>
              <a:off x="3933" y="161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 name="Freeform 44"/>
            <p:cNvSpPr>
              <a:spLocks/>
            </p:cNvSpPr>
            <p:nvPr/>
          </p:nvSpPr>
          <p:spPr bwMode="auto">
            <a:xfrm>
              <a:off x="4608" y="1611"/>
              <a:ext cx="396" cy="267"/>
            </a:xfrm>
            <a:custGeom>
              <a:avLst/>
              <a:gdLst/>
              <a:ahLst/>
              <a:cxnLst>
                <a:cxn ang="0">
                  <a:pos x="396" y="267"/>
                </a:cxn>
                <a:cxn ang="0">
                  <a:pos x="0" y="0"/>
                </a:cxn>
              </a:cxnLst>
              <a:rect l="0" t="0" r="r" b="b"/>
              <a:pathLst>
                <a:path w="396" h="267">
                  <a:moveTo>
                    <a:pt x="396" y="267"/>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Freeform 45"/>
            <p:cNvSpPr>
              <a:spLocks/>
            </p:cNvSpPr>
            <p:nvPr/>
          </p:nvSpPr>
          <p:spPr bwMode="auto">
            <a:xfrm>
              <a:off x="3291" y="1182"/>
              <a:ext cx="1110" cy="645"/>
            </a:xfrm>
            <a:custGeom>
              <a:avLst/>
              <a:gdLst/>
              <a:ahLst/>
              <a:cxnLst>
                <a:cxn ang="0">
                  <a:pos x="1110" y="342"/>
                </a:cxn>
                <a:cxn ang="0">
                  <a:pos x="0" y="645"/>
                </a:cxn>
              </a:cxnLst>
              <a:rect l="0" t="0" r="r" b="b"/>
              <a:pathLst>
                <a:path w="1110" h="645">
                  <a:moveTo>
                    <a:pt x="1110" y="342"/>
                  </a:moveTo>
                  <a:cubicBezTo>
                    <a:pt x="1104" y="0"/>
                    <a:pt x="21" y="63"/>
                    <a:pt x="0" y="645"/>
                  </a:cubicBez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46"/>
            <p:cNvGrpSpPr>
              <a:grpSpLocks/>
            </p:cNvGrpSpPr>
            <p:nvPr/>
          </p:nvGrpSpPr>
          <p:grpSpPr bwMode="auto">
            <a:xfrm>
              <a:off x="3178" y="1806"/>
              <a:ext cx="233" cy="252"/>
              <a:chOff x="2941" y="2451"/>
              <a:chExt cx="236" cy="252"/>
            </a:xfrm>
          </p:grpSpPr>
          <p:sp>
            <p:nvSpPr>
              <p:cNvPr id="72" name="Rectangle 47"/>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3" name="Text Box 48"/>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A</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47" name="Group 49"/>
            <p:cNvGrpSpPr>
              <a:grpSpLocks/>
            </p:cNvGrpSpPr>
            <p:nvPr/>
          </p:nvGrpSpPr>
          <p:grpSpPr bwMode="auto">
            <a:xfrm>
              <a:off x="4356" y="2190"/>
              <a:ext cx="215" cy="252"/>
              <a:chOff x="2949" y="2451"/>
              <a:chExt cx="218" cy="252"/>
            </a:xfrm>
          </p:grpSpPr>
          <p:sp>
            <p:nvSpPr>
              <p:cNvPr id="70" name="Rectangle 50"/>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1" name="Text Box 51"/>
              <p:cNvSpPr txBox="1">
                <a:spLocks noChangeArrowheads="1"/>
              </p:cNvSpPr>
              <p:nvPr/>
            </p:nvSpPr>
            <p:spPr bwMode="auto">
              <a:xfrm>
                <a:off x="2949" y="2451"/>
                <a:ext cx="218"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E</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48" name="Group 52"/>
            <p:cNvGrpSpPr>
              <a:grpSpLocks/>
            </p:cNvGrpSpPr>
            <p:nvPr/>
          </p:nvGrpSpPr>
          <p:grpSpPr bwMode="auto">
            <a:xfrm>
              <a:off x="3667" y="2187"/>
              <a:ext cx="233" cy="252"/>
              <a:chOff x="2941" y="2451"/>
              <a:chExt cx="236" cy="252"/>
            </a:xfrm>
          </p:grpSpPr>
          <p:sp>
            <p:nvSpPr>
              <p:cNvPr id="68" name="Rectangle 53"/>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9" name="Text Box 54"/>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49" name="Group 55"/>
            <p:cNvGrpSpPr>
              <a:grpSpLocks/>
            </p:cNvGrpSpPr>
            <p:nvPr/>
          </p:nvGrpSpPr>
          <p:grpSpPr bwMode="auto">
            <a:xfrm>
              <a:off x="4346" y="1500"/>
              <a:ext cx="224" cy="252"/>
              <a:chOff x="2945" y="2451"/>
              <a:chExt cx="227" cy="252"/>
            </a:xfrm>
          </p:grpSpPr>
          <p:sp>
            <p:nvSpPr>
              <p:cNvPr id="66" name="Rectangle 5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7" name="Text Box 57"/>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C</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50" name="Group 58"/>
            <p:cNvGrpSpPr>
              <a:grpSpLocks/>
            </p:cNvGrpSpPr>
            <p:nvPr/>
          </p:nvGrpSpPr>
          <p:grpSpPr bwMode="auto">
            <a:xfrm>
              <a:off x="3662" y="1500"/>
              <a:ext cx="224" cy="252"/>
              <a:chOff x="2945" y="2451"/>
              <a:chExt cx="227" cy="252"/>
            </a:xfrm>
          </p:grpSpPr>
          <p:sp>
            <p:nvSpPr>
              <p:cNvPr id="64" name="Rectangle 59"/>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5" name="Text Box 60"/>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B</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51" name="Group 61"/>
            <p:cNvGrpSpPr>
              <a:grpSpLocks/>
            </p:cNvGrpSpPr>
            <p:nvPr/>
          </p:nvGrpSpPr>
          <p:grpSpPr bwMode="auto">
            <a:xfrm>
              <a:off x="4933" y="1848"/>
              <a:ext cx="206" cy="252"/>
              <a:chOff x="2953" y="2451"/>
              <a:chExt cx="209" cy="252"/>
            </a:xfrm>
          </p:grpSpPr>
          <p:sp>
            <p:nvSpPr>
              <p:cNvPr id="62" name="Rectangle 6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3" name="Text Box 63"/>
              <p:cNvSpPr txBox="1">
                <a:spLocks noChangeArrowheads="1"/>
              </p:cNvSpPr>
              <p:nvPr/>
            </p:nvSpPr>
            <p:spPr bwMode="auto">
              <a:xfrm>
                <a:off x="2953" y="2451"/>
                <a:ext cx="209"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ysClr val="windowText" lastClr="000000"/>
                    </a:solidFill>
                    <a:effectLst/>
                    <a:uLnTx/>
                    <a:uFillTx/>
                    <a:latin typeface="Times New Roman" pitchFamily="18" charset="0"/>
                  </a:rPr>
                  <a:t>F</a:t>
                </a:r>
                <a:endParaRPr kumimoji="0" lang="en-US" altLang="zh-CN" sz="1800" b="0" i="0" u="none" strike="noStrike" kern="0" cap="none" spc="0" normalizeH="0" baseline="0" noProof="0" dirty="0" smtClean="0">
                  <a:ln>
                    <a:noFill/>
                  </a:ln>
                  <a:solidFill>
                    <a:sysClr val="windowText" lastClr="000000"/>
                  </a:solidFill>
                  <a:effectLst/>
                  <a:uLnTx/>
                  <a:uFillTx/>
                  <a:latin typeface="Times New Roman" pitchFamily="18" charset="0"/>
                </a:endParaRPr>
              </a:p>
            </p:txBody>
          </p:sp>
        </p:grpSp>
        <p:sp>
          <p:nvSpPr>
            <p:cNvPr id="52" name="Text Box 64"/>
            <p:cNvSpPr txBox="1">
              <a:spLocks noChangeArrowheads="1"/>
            </p:cNvSpPr>
            <p:nvPr/>
          </p:nvSpPr>
          <p:spPr bwMode="auto">
            <a:xfrm>
              <a:off x="3401" y="1627"/>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53" name="Text Box 65"/>
            <p:cNvSpPr txBox="1">
              <a:spLocks noChangeArrowheads="1"/>
            </p:cNvSpPr>
            <p:nvPr/>
          </p:nvSpPr>
          <p:spPr bwMode="auto">
            <a:xfrm>
              <a:off x="3749" y="1846"/>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54" name="Text Box 66"/>
            <p:cNvSpPr txBox="1">
              <a:spLocks noChangeArrowheads="1"/>
            </p:cNvSpPr>
            <p:nvPr/>
          </p:nvSpPr>
          <p:spPr bwMode="auto">
            <a:xfrm>
              <a:off x="3314" y="205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55" name="Text Box 67"/>
            <p:cNvSpPr txBox="1">
              <a:spLocks noChangeArrowheads="1"/>
            </p:cNvSpPr>
            <p:nvPr/>
          </p:nvSpPr>
          <p:spPr bwMode="auto">
            <a:xfrm>
              <a:off x="4133" y="193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56" name="Text Box 68"/>
            <p:cNvSpPr txBox="1">
              <a:spLocks noChangeArrowheads="1"/>
            </p:cNvSpPr>
            <p:nvPr/>
          </p:nvSpPr>
          <p:spPr bwMode="auto">
            <a:xfrm>
              <a:off x="4070" y="2293"/>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57" name="Text Box 69"/>
            <p:cNvSpPr txBox="1">
              <a:spLocks noChangeArrowheads="1"/>
            </p:cNvSpPr>
            <p:nvPr/>
          </p:nvSpPr>
          <p:spPr bwMode="auto">
            <a:xfrm>
              <a:off x="4430" y="186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58" name="Text Box 70"/>
            <p:cNvSpPr txBox="1">
              <a:spLocks noChangeArrowheads="1"/>
            </p:cNvSpPr>
            <p:nvPr/>
          </p:nvSpPr>
          <p:spPr bwMode="auto">
            <a:xfrm>
              <a:off x="4790" y="2128"/>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59" name="Text Box 71"/>
            <p:cNvSpPr txBox="1">
              <a:spLocks noChangeArrowheads="1"/>
            </p:cNvSpPr>
            <p:nvPr/>
          </p:nvSpPr>
          <p:spPr bwMode="auto">
            <a:xfrm>
              <a:off x="4763" y="159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sp>
          <p:nvSpPr>
            <p:cNvPr id="60" name="Text Box 72"/>
            <p:cNvSpPr txBox="1">
              <a:spLocks noChangeArrowheads="1"/>
            </p:cNvSpPr>
            <p:nvPr/>
          </p:nvSpPr>
          <p:spPr bwMode="auto">
            <a:xfrm>
              <a:off x="4028" y="144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61" name="Text Box 73"/>
            <p:cNvSpPr txBox="1">
              <a:spLocks noChangeArrowheads="1"/>
            </p:cNvSpPr>
            <p:nvPr/>
          </p:nvSpPr>
          <p:spPr bwMode="auto">
            <a:xfrm>
              <a:off x="3677" y="117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grpSp>
      <p:sp>
        <p:nvSpPr>
          <p:cNvPr id="137" name="Text Box 3"/>
          <p:cNvSpPr txBox="1">
            <a:spLocks noChangeArrowheads="1"/>
          </p:cNvSpPr>
          <p:nvPr/>
        </p:nvSpPr>
        <p:spPr bwMode="auto">
          <a:xfrm>
            <a:off x="670086" y="1727208"/>
            <a:ext cx="772968" cy="2246769"/>
          </a:xfrm>
          <a:prstGeom prst="rect">
            <a:avLst/>
          </a:prstGeom>
          <a:noFill/>
          <a:ln w="9525">
            <a:noFill/>
            <a:miter lim="800000"/>
            <a:headEnd/>
            <a:tailEnd/>
          </a:ln>
          <a:effectLst/>
        </p:spPr>
        <p:txBody>
          <a:bodyPr wrap="none">
            <a:spAutoFit/>
          </a:bodyPr>
          <a:lstStyle/>
          <a:p>
            <a:pPr algn="r"/>
            <a:r>
              <a:rPr lang="en-US" altLang="zh-CN" sz="2000">
                <a:ea typeface="宋体" pitchFamily="2" charset="-122"/>
              </a:rPr>
              <a:t>Step</a:t>
            </a:r>
          </a:p>
          <a:p>
            <a:pPr algn="r"/>
            <a:r>
              <a:rPr lang="en-US" altLang="zh-CN" sz="2000">
                <a:ea typeface="宋体" pitchFamily="2" charset="-122"/>
              </a:rPr>
              <a:t>0</a:t>
            </a:r>
          </a:p>
          <a:p>
            <a:pPr algn="r"/>
            <a:r>
              <a:rPr lang="en-US" altLang="zh-CN" sz="2000">
                <a:ea typeface="宋体" pitchFamily="2" charset="-122"/>
              </a:rPr>
              <a:t>1</a:t>
            </a:r>
          </a:p>
          <a:p>
            <a:pPr algn="r"/>
            <a:r>
              <a:rPr lang="en-US" altLang="zh-CN" sz="2000">
                <a:ea typeface="宋体" pitchFamily="2" charset="-122"/>
              </a:rPr>
              <a:t>2</a:t>
            </a:r>
          </a:p>
          <a:p>
            <a:pPr algn="r"/>
            <a:r>
              <a:rPr lang="en-US" altLang="zh-CN" sz="2000">
                <a:ea typeface="宋体" pitchFamily="2" charset="-122"/>
              </a:rPr>
              <a:t>3</a:t>
            </a:r>
          </a:p>
          <a:p>
            <a:pPr algn="r"/>
            <a:r>
              <a:rPr lang="en-US" altLang="zh-CN" sz="2000">
                <a:ea typeface="宋体" pitchFamily="2" charset="-122"/>
              </a:rPr>
              <a:t>4</a:t>
            </a:r>
          </a:p>
          <a:p>
            <a:pPr algn="r"/>
            <a:r>
              <a:rPr lang="en-US" altLang="zh-CN" sz="2000">
                <a:ea typeface="宋体" pitchFamily="2" charset="-122"/>
              </a:rPr>
              <a:t>5</a:t>
            </a:r>
          </a:p>
        </p:txBody>
      </p:sp>
      <p:sp>
        <p:nvSpPr>
          <p:cNvPr id="138" name="Text Box 4"/>
          <p:cNvSpPr txBox="1">
            <a:spLocks noChangeArrowheads="1"/>
          </p:cNvSpPr>
          <p:nvPr/>
        </p:nvSpPr>
        <p:spPr bwMode="auto">
          <a:xfrm>
            <a:off x="1545207" y="1736733"/>
            <a:ext cx="1221808" cy="2246769"/>
          </a:xfrm>
          <a:prstGeom prst="rect">
            <a:avLst/>
          </a:prstGeom>
          <a:noFill/>
          <a:ln w="9525">
            <a:noFill/>
            <a:miter lim="800000"/>
            <a:headEnd/>
            <a:tailEnd/>
          </a:ln>
          <a:effectLst/>
        </p:spPr>
        <p:txBody>
          <a:bodyPr wrap="none">
            <a:spAutoFit/>
          </a:bodyPr>
          <a:lstStyle/>
          <a:p>
            <a:pPr algn="r"/>
            <a:r>
              <a:rPr lang="en-US" altLang="zh-CN" sz="2000" dirty="0">
                <a:ea typeface="宋体" pitchFamily="2" charset="-122"/>
              </a:rPr>
              <a:t>start N'</a:t>
            </a:r>
          </a:p>
          <a:p>
            <a:pPr algn="r"/>
            <a:r>
              <a:rPr lang="en-US" altLang="zh-CN" sz="2000" dirty="0">
                <a:ea typeface="宋体" pitchFamily="2" charset="-122"/>
              </a:rPr>
              <a:t>A</a:t>
            </a:r>
          </a:p>
          <a:p>
            <a:pPr algn="r"/>
            <a:r>
              <a:rPr lang="en-US" altLang="zh-CN" sz="2000" dirty="0">
                <a:ea typeface="宋体" pitchFamily="2" charset="-122"/>
              </a:rPr>
              <a:t>AD</a:t>
            </a:r>
          </a:p>
          <a:p>
            <a:pPr algn="r"/>
            <a:r>
              <a:rPr lang="en-US" altLang="zh-CN" sz="2000" dirty="0">
                <a:ea typeface="宋体" pitchFamily="2" charset="-122"/>
              </a:rPr>
              <a:t>ADE</a:t>
            </a:r>
          </a:p>
          <a:p>
            <a:pPr algn="r"/>
            <a:r>
              <a:rPr lang="en-US" altLang="zh-CN" sz="2000" dirty="0">
                <a:ea typeface="宋体" pitchFamily="2" charset="-122"/>
              </a:rPr>
              <a:t>ADEB</a:t>
            </a:r>
          </a:p>
          <a:p>
            <a:pPr algn="r"/>
            <a:r>
              <a:rPr lang="en-US" altLang="zh-CN" sz="2000" dirty="0">
                <a:ea typeface="宋体" pitchFamily="2" charset="-122"/>
              </a:rPr>
              <a:t>ADEBC</a:t>
            </a:r>
          </a:p>
          <a:p>
            <a:pPr algn="r"/>
            <a:r>
              <a:rPr lang="en-US" altLang="zh-CN" sz="2000" dirty="0">
                <a:ea typeface="宋体" pitchFamily="2" charset="-122"/>
              </a:rPr>
              <a:t>ADEBCF</a:t>
            </a:r>
          </a:p>
        </p:txBody>
      </p:sp>
      <p:sp>
        <p:nvSpPr>
          <p:cNvPr id="139" name="Text Box 5"/>
          <p:cNvSpPr txBox="1">
            <a:spLocks noChangeArrowheads="1"/>
          </p:cNvSpPr>
          <p:nvPr/>
        </p:nvSpPr>
        <p:spPr bwMode="auto">
          <a:xfrm>
            <a:off x="2711353" y="1717683"/>
            <a:ext cx="1455847" cy="1323439"/>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D(B),p(B)</a:t>
            </a:r>
          </a:p>
          <a:p>
            <a:pPr algn="r"/>
            <a:r>
              <a:rPr lang="en-US" altLang="zh-CN" sz="2000">
                <a:ea typeface="宋体" pitchFamily="2" charset="-122"/>
              </a:rPr>
              <a:t>2,A</a:t>
            </a:r>
          </a:p>
          <a:p>
            <a:pPr algn="r"/>
            <a:r>
              <a:rPr lang="en-US" altLang="zh-CN" sz="2000">
                <a:ea typeface="宋体" pitchFamily="2" charset="-122"/>
              </a:rPr>
              <a:t>2,A</a:t>
            </a:r>
          </a:p>
          <a:p>
            <a:pPr algn="r"/>
            <a:r>
              <a:rPr lang="en-US" altLang="zh-CN" sz="2000">
                <a:ea typeface="宋体" pitchFamily="2" charset="-122"/>
              </a:rPr>
              <a:t>2,A</a:t>
            </a:r>
          </a:p>
        </p:txBody>
      </p:sp>
      <p:sp>
        <p:nvSpPr>
          <p:cNvPr id="140" name="Text Box 6"/>
          <p:cNvSpPr txBox="1">
            <a:spLocks noChangeArrowheads="1"/>
          </p:cNvSpPr>
          <p:nvPr/>
        </p:nvSpPr>
        <p:spPr bwMode="auto">
          <a:xfrm>
            <a:off x="3986051" y="1722439"/>
            <a:ext cx="1462259" cy="1631216"/>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D(C),p(C)</a:t>
            </a:r>
          </a:p>
          <a:p>
            <a:pPr algn="r"/>
            <a:r>
              <a:rPr lang="en-US" altLang="zh-CN" sz="2000">
                <a:ea typeface="宋体" pitchFamily="2" charset="-122"/>
              </a:rPr>
              <a:t>5,A</a:t>
            </a:r>
          </a:p>
          <a:p>
            <a:pPr algn="r"/>
            <a:r>
              <a:rPr lang="en-US" altLang="zh-CN" sz="2000">
                <a:ea typeface="宋体" pitchFamily="2" charset="-122"/>
              </a:rPr>
              <a:t>4,D</a:t>
            </a:r>
          </a:p>
          <a:p>
            <a:pPr algn="r"/>
            <a:r>
              <a:rPr lang="en-US" altLang="zh-CN" sz="2000">
                <a:ea typeface="宋体" pitchFamily="2" charset="-122"/>
              </a:rPr>
              <a:t>3,E</a:t>
            </a:r>
          </a:p>
          <a:p>
            <a:pPr algn="r"/>
            <a:r>
              <a:rPr lang="en-US" altLang="zh-CN" sz="2000">
                <a:ea typeface="宋体" pitchFamily="2" charset="-122"/>
              </a:rPr>
              <a:t>3,E</a:t>
            </a:r>
          </a:p>
        </p:txBody>
      </p:sp>
      <p:sp>
        <p:nvSpPr>
          <p:cNvPr id="141" name="Text Box 7"/>
          <p:cNvSpPr txBox="1">
            <a:spLocks noChangeArrowheads="1"/>
          </p:cNvSpPr>
          <p:nvPr/>
        </p:nvSpPr>
        <p:spPr bwMode="auto">
          <a:xfrm>
            <a:off x="5227139" y="1717676"/>
            <a:ext cx="1497525" cy="707886"/>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D(D),p(D)</a:t>
            </a:r>
          </a:p>
          <a:p>
            <a:pPr algn="r"/>
            <a:r>
              <a:rPr lang="en-US" altLang="zh-CN" sz="2000">
                <a:ea typeface="宋体" pitchFamily="2" charset="-122"/>
              </a:rPr>
              <a:t>1,A</a:t>
            </a:r>
          </a:p>
        </p:txBody>
      </p:sp>
      <p:sp>
        <p:nvSpPr>
          <p:cNvPr id="142" name="Text Box 8"/>
          <p:cNvSpPr txBox="1">
            <a:spLocks noChangeArrowheads="1"/>
          </p:cNvSpPr>
          <p:nvPr/>
        </p:nvSpPr>
        <p:spPr bwMode="auto">
          <a:xfrm>
            <a:off x="6593071" y="1722446"/>
            <a:ext cx="1426993" cy="1015663"/>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D(E),p(E)</a:t>
            </a:r>
          </a:p>
          <a:p>
            <a:pPr algn="r"/>
            <a:r>
              <a:rPr lang="en-US" altLang="zh-CN" sz="2000">
                <a:ea typeface="宋体" pitchFamily="2" charset="-122"/>
              </a:rPr>
              <a:t>infinity</a:t>
            </a:r>
          </a:p>
          <a:p>
            <a:pPr algn="r"/>
            <a:r>
              <a:rPr lang="en-US" altLang="zh-CN" sz="2000">
                <a:ea typeface="宋体" pitchFamily="2" charset="-122"/>
              </a:rPr>
              <a:t>2,D</a:t>
            </a:r>
          </a:p>
        </p:txBody>
      </p:sp>
      <p:sp>
        <p:nvSpPr>
          <p:cNvPr id="143" name="Text Box 9"/>
          <p:cNvSpPr txBox="1">
            <a:spLocks noChangeArrowheads="1"/>
          </p:cNvSpPr>
          <p:nvPr/>
        </p:nvSpPr>
        <p:spPr bwMode="auto">
          <a:xfrm>
            <a:off x="7874463" y="1736726"/>
            <a:ext cx="1398139" cy="1938992"/>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D(F),p(F)</a:t>
            </a:r>
          </a:p>
          <a:p>
            <a:pPr algn="r"/>
            <a:r>
              <a:rPr lang="en-US" altLang="zh-CN" sz="2000">
                <a:ea typeface="宋体" pitchFamily="2" charset="-122"/>
              </a:rPr>
              <a:t>infinity</a:t>
            </a:r>
          </a:p>
          <a:p>
            <a:pPr algn="r"/>
            <a:r>
              <a:rPr lang="en-US" altLang="zh-CN" sz="2000">
                <a:ea typeface="宋体" pitchFamily="2" charset="-122"/>
              </a:rPr>
              <a:t>infinity</a:t>
            </a:r>
          </a:p>
          <a:p>
            <a:pPr algn="r"/>
            <a:r>
              <a:rPr lang="en-US" altLang="zh-CN" sz="2000">
                <a:ea typeface="宋体" pitchFamily="2" charset="-122"/>
              </a:rPr>
              <a:t>4,E</a:t>
            </a:r>
          </a:p>
          <a:p>
            <a:pPr algn="r"/>
            <a:r>
              <a:rPr lang="en-US" altLang="zh-CN" sz="2000">
                <a:ea typeface="宋体" pitchFamily="2" charset="-122"/>
              </a:rPr>
              <a:t>4,E</a:t>
            </a:r>
          </a:p>
          <a:p>
            <a:pPr algn="r"/>
            <a:r>
              <a:rPr lang="en-US" altLang="zh-CN" sz="2000">
                <a:ea typeface="宋体" pitchFamily="2" charset="-122"/>
              </a:rPr>
              <a:t>4,E</a:t>
            </a:r>
          </a:p>
        </p:txBody>
      </p:sp>
      <p:sp>
        <p:nvSpPr>
          <p:cNvPr id="144" name="Line 10"/>
          <p:cNvSpPr>
            <a:spLocks noChangeShapeType="1"/>
          </p:cNvSpPr>
          <p:nvPr/>
        </p:nvSpPr>
        <p:spPr bwMode="auto">
          <a:xfrm>
            <a:off x="858844" y="2078038"/>
            <a:ext cx="8505825" cy="9525"/>
          </a:xfrm>
          <a:prstGeom prst="line">
            <a:avLst/>
          </a:prstGeom>
          <a:noFill/>
          <a:ln w="28575">
            <a:solidFill>
              <a:schemeClr val="accent2"/>
            </a:solidFill>
            <a:round/>
            <a:headEnd/>
            <a:tailEnd/>
          </a:ln>
          <a:effectLst/>
        </p:spPr>
        <p:txBody>
          <a:bodyPr wrap="none" anchor="ctr"/>
          <a:lstStyle/>
          <a:p>
            <a:endParaRPr lang="zh-CN" altLang="en-US"/>
          </a:p>
        </p:txBody>
      </p:sp>
      <p:sp>
        <p:nvSpPr>
          <p:cNvPr id="145" name="Line 11"/>
          <p:cNvSpPr>
            <a:spLocks noChangeShapeType="1"/>
          </p:cNvSpPr>
          <p:nvPr/>
        </p:nvSpPr>
        <p:spPr bwMode="auto">
          <a:xfrm>
            <a:off x="1016001" y="2382838"/>
            <a:ext cx="8296275" cy="0"/>
          </a:xfrm>
          <a:prstGeom prst="line">
            <a:avLst/>
          </a:prstGeom>
          <a:noFill/>
          <a:ln w="19050">
            <a:solidFill>
              <a:schemeClr val="accent2"/>
            </a:solidFill>
            <a:round/>
            <a:headEnd/>
            <a:tailEnd/>
          </a:ln>
          <a:effectLst/>
        </p:spPr>
        <p:txBody>
          <a:bodyPr wrap="none" anchor="ctr"/>
          <a:lstStyle/>
          <a:p>
            <a:endParaRPr lang="zh-CN" altLang="en-US"/>
          </a:p>
        </p:txBody>
      </p:sp>
      <p:sp>
        <p:nvSpPr>
          <p:cNvPr id="146" name="Line 12"/>
          <p:cNvSpPr>
            <a:spLocks noChangeShapeType="1"/>
          </p:cNvSpPr>
          <p:nvPr/>
        </p:nvSpPr>
        <p:spPr bwMode="auto">
          <a:xfrm>
            <a:off x="1035051" y="2678113"/>
            <a:ext cx="8267700" cy="4762"/>
          </a:xfrm>
          <a:prstGeom prst="line">
            <a:avLst/>
          </a:prstGeom>
          <a:noFill/>
          <a:ln w="19050">
            <a:solidFill>
              <a:schemeClr val="accent2"/>
            </a:solidFill>
            <a:round/>
            <a:headEnd/>
            <a:tailEnd/>
          </a:ln>
          <a:effectLst/>
        </p:spPr>
        <p:txBody>
          <a:bodyPr wrap="none" anchor="ctr"/>
          <a:lstStyle/>
          <a:p>
            <a:endParaRPr lang="zh-CN" altLang="en-US"/>
          </a:p>
        </p:txBody>
      </p:sp>
      <p:sp>
        <p:nvSpPr>
          <p:cNvPr id="147" name="Line 13"/>
          <p:cNvSpPr>
            <a:spLocks noChangeShapeType="1"/>
          </p:cNvSpPr>
          <p:nvPr/>
        </p:nvSpPr>
        <p:spPr bwMode="auto">
          <a:xfrm>
            <a:off x="1044576" y="2987683"/>
            <a:ext cx="8253413" cy="9525"/>
          </a:xfrm>
          <a:prstGeom prst="line">
            <a:avLst/>
          </a:prstGeom>
          <a:noFill/>
          <a:ln w="19050">
            <a:solidFill>
              <a:schemeClr val="accent2"/>
            </a:solidFill>
            <a:round/>
            <a:headEnd/>
            <a:tailEnd/>
          </a:ln>
          <a:effectLst/>
        </p:spPr>
        <p:txBody>
          <a:bodyPr wrap="none" anchor="ctr"/>
          <a:lstStyle/>
          <a:p>
            <a:endParaRPr lang="zh-CN" altLang="en-US"/>
          </a:p>
        </p:txBody>
      </p:sp>
      <p:sp>
        <p:nvSpPr>
          <p:cNvPr id="148" name="Line 14"/>
          <p:cNvSpPr>
            <a:spLocks noChangeShapeType="1"/>
          </p:cNvSpPr>
          <p:nvPr/>
        </p:nvSpPr>
        <p:spPr bwMode="auto">
          <a:xfrm>
            <a:off x="1054102" y="3292483"/>
            <a:ext cx="8267700" cy="9525"/>
          </a:xfrm>
          <a:prstGeom prst="line">
            <a:avLst/>
          </a:prstGeom>
          <a:noFill/>
          <a:ln w="19050">
            <a:solidFill>
              <a:schemeClr val="accent2"/>
            </a:solidFill>
            <a:round/>
            <a:headEnd/>
            <a:tailEnd/>
          </a:ln>
          <a:effectLst/>
        </p:spPr>
        <p:txBody>
          <a:bodyPr wrap="none" anchor="ctr"/>
          <a:lstStyle/>
          <a:p>
            <a:endParaRPr lang="zh-CN" altLang="en-US"/>
          </a:p>
        </p:txBody>
      </p:sp>
      <p:sp>
        <p:nvSpPr>
          <p:cNvPr id="149" name="Line 15"/>
          <p:cNvSpPr>
            <a:spLocks noChangeShapeType="1"/>
          </p:cNvSpPr>
          <p:nvPr/>
        </p:nvSpPr>
        <p:spPr bwMode="auto">
          <a:xfrm>
            <a:off x="1068393" y="3606801"/>
            <a:ext cx="8262937" cy="4763"/>
          </a:xfrm>
          <a:prstGeom prst="line">
            <a:avLst/>
          </a:prstGeom>
          <a:noFill/>
          <a:ln w="19050">
            <a:solidFill>
              <a:schemeClr val="accent2"/>
            </a:solidFill>
            <a:round/>
            <a:headEnd/>
            <a:tailEnd/>
          </a:ln>
          <a:effectLst/>
        </p:spPr>
        <p:txBody>
          <a:bodyPr wrap="none" anchor="ctr"/>
          <a:lstStyle/>
          <a:p>
            <a:endParaRPr lang="zh-CN" altLang="en-US"/>
          </a:p>
        </p:txBody>
      </p:sp>
      <p:sp>
        <p:nvSpPr>
          <p:cNvPr id="87" name="Line 85"/>
          <p:cNvSpPr>
            <a:spLocks noChangeShapeType="1"/>
          </p:cNvSpPr>
          <p:nvPr/>
        </p:nvSpPr>
        <p:spPr bwMode="auto">
          <a:xfrm>
            <a:off x="9078913" y="5997583"/>
            <a:ext cx="447675" cy="447675"/>
          </a:xfrm>
          <a:prstGeom prst="line">
            <a:avLst/>
          </a:prstGeom>
          <a:noFill/>
          <a:ln w="38100">
            <a:solidFill>
              <a:srgbClr val="00B050"/>
            </a:solidFill>
            <a:round/>
            <a:headEnd/>
            <a:tailEnd/>
          </a:ln>
          <a:effectLst/>
        </p:spPr>
        <p:txBody>
          <a:bodyPr wrap="none" anchor="ctr"/>
          <a:lstStyle/>
          <a:p>
            <a:endParaRPr lang="zh-CN" altLang="en-US"/>
          </a:p>
        </p:txBody>
      </p:sp>
      <p:sp>
        <p:nvSpPr>
          <p:cNvPr id="88" name="Line 87"/>
          <p:cNvSpPr>
            <a:spLocks noChangeShapeType="1"/>
          </p:cNvSpPr>
          <p:nvPr/>
        </p:nvSpPr>
        <p:spPr bwMode="auto">
          <a:xfrm flipV="1">
            <a:off x="9174163" y="5540383"/>
            <a:ext cx="495300" cy="257175"/>
          </a:xfrm>
          <a:prstGeom prst="line">
            <a:avLst/>
          </a:prstGeom>
          <a:noFill/>
          <a:ln w="38100">
            <a:solidFill>
              <a:srgbClr val="00B050"/>
            </a:solidFill>
            <a:round/>
            <a:headEnd/>
            <a:tailEnd/>
          </a:ln>
          <a:effectLst/>
        </p:spPr>
        <p:txBody>
          <a:bodyPr wrap="none" anchor="ctr"/>
          <a:lstStyle/>
          <a:p>
            <a:endParaRPr lang="zh-CN" altLang="en-US"/>
          </a:p>
        </p:txBody>
      </p:sp>
      <p:sp>
        <p:nvSpPr>
          <p:cNvPr id="89" name="Line 86"/>
          <p:cNvSpPr>
            <a:spLocks noChangeShapeType="1"/>
          </p:cNvSpPr>
          <p:nvPr/>
        </p:nvSpPr>
        <p:spPr bwMode="auto">
          <a:xfrm flipV="1">
            <a:off x="10009193" y="6518283"/>
            <a:ext cx="581025" cy="9525"/>
          </a:xfrm>
          <a:prstGeom prst="line">
            <a:avLst/>
          </a:prstGeom>
          <a:noFill/>
          <a:ln w="38100">
            <a:solidFill>
              <a:srgbClr val="00B050"/>
            </a:solidFill>
            <a:round/>
            <a:headEnd/>
            <a:tailEnd/>
          </a:ln>
          <a:effectLst/>
        </p:spPr>
        <p:txBody>
          <a:bodyPr wrap="none" anchor="ctr"/>
          <a:lstStyle/>
          <a:p>
            <a:endParaRPr lang="zh-CN" altLang="en-US"/>
          </a:p>
        </p:txBody>
      </p:sp>
      <p:sp>
        <p:nvSpPr>
          <p:cNvPr id="90" name="Line 88"/>
          <p:cNvSpPr>
            <a:spLocks noChangeShapeType="1"/>
          </p:cNvSpPr>
          <p:nvPr/>
        </p:nvSpPr>
        <p:spPr bwMode="auto">
          <a:xfrm flipV="1">
            <a:off x="10828339" y="5527683"/>
            <a:ext cx="0" cy="847725"/>
          </a:xfrm>
          <a:prstGeom prst="line">
            <a:avLst/>
          </a:prstGeom>
          <a:noFill/>
          <a:ln w="38100">
            <a:solidFill>
              <a:srgbClr val="00B050"/>
            </a:solidFill>
            <a:round/>
            <a:headEnd/>
            <a:tailEnd/>
          </a:ln>
          <a:effectLst/>
        </p:spPr>
        <p:txBody>
          <a:bodyPr wrap="none" anchor="ctr"/>
          <a:lstStyle/>
          <a:p>
            <a:endParaRPr lang="zh-CN" altLang="en-US"/>
          </a:p>
        </p:txBody>
      </p:sp>
      <p:sp>
        <p:nvSpPr>
          <p:cNvPr id="91" name="Line 89"/>
          <p:cNvSpPr>
            <a:spLocks noChangeShapeType="1"/>
          </p:cNvSpPr>
          <p:nvPr/>
        </p:nvSpPr>
        <p:spPr bwMode="auto">
          <a:xfrm flipV="1">
            <a:off x="11095039" y="6061083"/>
            <a:ext cx="609600" cy="447675"/>
          </a:xfrm>
          <a:prstGeom prst="line">
            <a:avLst/>
          </a:prstGeom>
          <a:noFill/>
          <a:ln w="38100">
            <a:solidFill>
              <a:srgbClr val="00B050"/>
            </a:solidFill>
            <a:round/>
            <a:headEnd/>
            <a:tailEnd/>
          </a:ln>
          <a:effectLst/>
        </p:spPr>
        <p:txBody>
          <a:bodyPr wrap="none" anchor="ctr"/>
          <a:lstStyle/>
          <a:p>
            <a:endParaRPr lang="zh-CN" altLang="en-US"/>
          </a:p>
        </p:txBody>
      </p:sp>
      <p:sp>
        <p:nvSpPr>
          <p:cNvPr id="106" name="Rectangle 101"/>
          <p:cNvSpPr>
            <a:spLocks noChangeArrowheads="1"/>
          </p:cNvSpPr>
          <p:nvPr/>
        </p:nvSpPr>
        <p:spPr bwMode="auto">
          <a:xfrm>
            <a:off x="11487156" y="57626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07" name="Rectangle 101"/>
          <p:cNvSpPr>
            <a:spLocks noChangeArrowheads="1"/>
          </p:cNvSpPr>
          <p:nvPr/>
        </p:nvSpPr>
        <p:spPr bwMode="auto">
          <a:xfrm>
            <a:off x="8756656" y="56991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08" name="Rectangle 101"/>
          <p:cNvSpPr>
            <a:spLocks noChangeArrowheads="1"/>
          </p:cNvSpPr>
          <p:nvPr/>
        </p:nvSpPr>
        <p:spPr bwMode="auto">
          <a:xfrm>
            <a:off x="9505956" y="52292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09" name="Rectangle 101"/>
          <p:cNvSpPr>
            <a:spLocks noChangeArrowheads="1"/>
          </p:cNvSpPr>
          <p:nvPr/>
        </p:nvSpPr>
        <p:spPr bwMode="auto">
          <a:xfrm>
            <a:off x="9531356" y="63087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10" name="Rectangle 101"/>
          <p:cNvSpPr>
            <a:spLocks noChangeArrowheads="1"/>
          </p:cNvSpPr>
          <p:nvPr/>
        </p:nvSpPr>
        <p:spPr bwMode="auto">
          <a:xfrm>
            <a:off x="10623556" y="63214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11" name="Rectangle 101"/>
          <p:cNvSpPr>
            <a:spLocks noChangeArrowheads="1"/>
          </p:cNvSpPr>
          <p:nvPr/>
        </p:nvSpPr>
        <p:spPr bwMode="auto">
          <a:xfrm>
            <a:off x="10598156" y="52419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12" name="TextBox 111"/>
          <p:cNvSpPr txBox="1"/>
          <p:nvPr/>
        </p:nvSpPr>
        <p:spPr>
          <a:xfrm>
            <a:off x="736600" y="4597404"/>
            <a:ext cx="9142413" cy="661716"/>
          </a:xfrm>
          <a:prstGeom prst="rect">
            <a:avLst/>
          </a:prstGeom>
          <a:noFill/>
        </p:spPr>
        <p:txBody>
          <a:bodyPr lIns="121917" tIns="60958" rIns="121917" bIns="60958">
            <a:spAutoFit/>
          </a:bodyPr>
          <a:lstStyle/>
          <a:p>
            <a:pPr>
              <a:defRPr/>
            </a:pPr>
            <a:r>
              <a:rPr lang="en-US" altLang="zh-CN" sz="3500" dirty="0" smtClean="0">
                <a:solidFill>
                  <a:srgbClr val="00B050"/>
                </a:solidFill>
                <a:latin typeface="+mn-lt"/>
              </a:rPr>
              <a:t>resulting shortest-path tree for A:</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Dijkstra</a:t>
            </a:r>
            <a:endParaRPr lang="zh-CN" altLang="en-US" dirty="0">
              <a:solidFill>
                <a:schemeClr val="tx1"/>
              </a:solidFill>
            </a:endParaRPr>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p:txBody>
      </p:sp>
      <p:grpSp>
        <p:nvGrpSpPr>
          <p:cNvPr id="4" name="Group 4"/>
          <p:cNvGrpSpPr>
            <a:grpSpLocks/>
          </p:cNvGrpSpPr>
          <p:nvPr/>
        </p:nvGrpSpPr>
        <p:grpSpPr bwMode="auto">
          <a:xfrm>
            <a:off x="8620125" y="4608519"/>
            <a:ext cx="3571875" cy="2252663"/>
            <a:chOff x="3066" y="1107"/>
            <a:chExt cx="2250" cy="1419"/>
          </a:xfrm>
        </p:grpSpPr>
        <p:sp>
          <p:nvSpPr>
            <p:cNvPr id="5" name="Freeform 5"/>
            <p:cNvSpPr>
              <a:spLocks/>
            </p:cNvSpPr>
            <p:nvPr/>
          </p:nvSpPr>
          <p:spPr bwMode="auto">
            <a:xfrm>
              <a:off x="3066" y="1107"/>
              <a:ext cx="2250" cy="1409"/>
            </a:xfrm>
            <a:custGeom>
              <a:avLst/>
              <a:gdLst/>
              <a:ahLst/>
              <a:cxnLst>
                <a:cxn ang="0">
                  <a:pos x="0" y="624"/>
                </a:cxn>
                <a:cxn ang="0">
                  <a:pos x="219" y="321"/>
                </a:cxn>
                <a:cxn ang="0">
                  <a:pos x="529" y="35"/>
                </a:cxn>
                <a:cxn ang="0">
                  <a:pos x="1551" y="111"/>
                </a:cxn>
                <a:cxn ang="0">
                  <a:pos x="1968" y="483"/>
                </a:cxn>
                <a:cxn ang="0">
                  <a:pos x="2199" y="906"/>
                </a:cxn>
                <a:cxn ang="0">
                  <a:pos x="1659" y="1314"/>
                </a:cxn>
                <a:cxn ang="0">
                  <a:pos x="993" y="1386"/>
                </a:cxn>
                <a:cxn ang="0">
                  <a:pos x="465" y="1356"/>
                </a:cxn>
                <a:cxn ang="0">
                  <a:pos x="102" y="1068"/>
                </a:cxn>
                <a:cxn ang="0">
                  <a:pos x="0" y="624"/>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 name="Freeform 6"/>
            <p:cNvSpPr>
              <a:spLocks/>
            </p:cNvSpPr>
            <p:nvPr/>
          </p:nvSpPr>
          <p:spPr bwMode="auto">
            <a:xfrm>
              <a:off x="3402" y="1656"/>
              <a:ext cx="342" cy="186"/>
            </a:xfrm>
            <a:custGeom>
              <a:avLst/>
              <a:gdLst/>
              <a:ahLst/>
              <a:cxnLst>
                <a:cxn ang="0">
                  <a:pos x="0" y="186"/>
                </a:cxn>
                <a:cxn ang="0">
                  <a:pos x="342" y="0"/>
                </a:cxn>
              </a:cxnLst>
              <a:rect l="0" t="0" r="r" b="b"/>
              <a:pathLst>
                <a:path w="342" h="186">
                  <a:moveTo>
                    <a:pt x="0" y="186"/>
                  </a:moveTo>
                  <a:lnTo>
                    <a:pt x="342"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 name="Oval 7"/>
            <p:cNvSpPr>
              <a:spLocks noChangeArrowheads="1"/>
            </p:cNvSpPr>
            <p:nvPr/>
          </p:nvSpPr>
          <p:spPr bwMode="auto">
            <a:xfrm>
              <a:off x="3142" y="1898"/>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 name="Line 8"/>
            <p:cNvSpPr>
              <a:spLocks noChangeShapeType="1"/>
            </p:cNvSpPr>
            <p:nvPr/>
          </p:nvSpPr>
          <p:spPr bwMode="auto">
            <a:xfrm>
              <a:off x="3142"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Line 9"/>
            <p:cNvSpPr>
              <a:spLocks noChangeShapeType="1"/>
            </p:cNvSpPr>
            <p:nvPr/>
          </p:nvSpPr>
          <p:spPr bwMode="auto">
            <a:xfrm>
              <a:off x="3455"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Rectangle 10"/>
            <p:cNvSpPr>
              <a:spLocks noChangeArrowheads="1"/>
            </p:cNvSpPr>
            <p:nvPr/>
          </p:nvSpPr>
          <p:spPr bwMode="auto">
            <a:xfrm>
              <a:off x="3142" y="1891"/>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1" name="Oval 11"/>
            <p:cNvSpPr>
              <a:spLocks noChangeArrowheads="1"/>
            </p:cNvSpPr>
            <p:nvPr/>
          </p:nvSpPr>
          <p:spPr bwMode="auto">
            <a:xfrm>
              <a:off x="3139" y="1832"/>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Oval 12"/>
            <p:cNvSpPr>
              <a:spLocks noChangeArrowheads="1"/>
            </p:cNvSpPr>
            <p:nvPr/>
          </p:nvSpPr>
          <p:spPr bwMode="auto">
            <a:xfrm>
              <a:off x="3616" y="228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13"/>
            <p:cNvSpPr>
              <a:spLocks noChangeShapeType="1"/>
            </p:cNvSpPr>
            <p:nvPr/>
          </p:nvSpPr>
          <p:spPr bwMode="auto">
            <a:xfrm>
              <a:off x="3616"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Line 14"/>
            <p:cNvSpPr>
              <a:spLocks noChangeShapeType="1"/>
            </p:cNvSpPr>
            <p:nvPr/>
          </p:nvSpPr>
          <p:spPr bwMode="auto">
            <a:xfrm>
              <a:off x="3929"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Rectangle 15"/>
            <p:cNvSpPr>
              <a:spLocks noChangeArrowheads="1"/>
            </p:cNvSpPr>
            <p:nvPr/>
          </p:nvSpPr>
          <p:spPr bwMode="auto">
            <a:xfrm>
              <a:off x="3616" y="227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6" name="Oval 16"/>
            <p:cNvSpPr>
              <a:spLocks noChangeArrowheads="1"/>
            </p:cNvSpPr>
            <p:nvPr/>
          </p:nvSpPr>
          <p:spPr bwMode="auto">
            <a:xfrm>
              <a:off x="3613" y="221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Oval 17"/>
            <p:cNvSpPr>
              <a:spLocks noChangeArrowheads="1"/>
            </p:cNvSpPr>
            <p:nvPr/>
          </p:nvSpPr>
          <p:spPr bwMode="auto">
            <a:xfrm>
              <a:off x="3612" y="159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Line 18"/>
            <p:cNvSpPr>
              <a:spLocks noChangeShapeType="1"/>
            </p:cNvSpPr>
            <p:nvPr/>
          </p:nvSpPr>
          <p:spPr bwMode="auto">
            <a:xfrm>
              <a:off x="3612"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Line 19"/>
            <p:cNvSpPr>
              <a:spLocks noChangeShapeType="1"/>
            </p:cNvSpPr>
            <p:nvPr/>
          </p:nvSpPr>
          <p:spPr bwMode="auto">
            <a:xfrm>
              <a:off x="3925"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Rectangle 20"/>
            <p:cNvSpPr>
              <a:spLocks noChangeArrowheads="1"/>
            </p:cNvSpPr>
            <p:nvPr/>
          </p:nvSpPr>
          <p:spPr bwMode="auto">
            <a:xfrm>
              <a:off x="3612" y="158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21" name="Oval 21"/>
            <p:cNvSpPr>
              <a:spLocks noChangeArrowheads="1"/>
            </p:cNvSpPr>
            <p:nvPr/>
          </p:nvSpPr>
          <p:spPr bwMode="auto">
            <a:xfrm>
              <a:off x="3609" y="152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 name="Oval 22"/>
            <p:cNvSpPr>
              <a:spLocks noChangeArrowheads="1"/>
            </p:cNvSpPr>
            <p:nvPr/>
          </p:nvSpPr>
          <p:spPr bwMode="auto">
            <a:xfrm>
              <a:off x="4295" y="1591"/>
              <a:ext cx="312"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 name="Line 23"/>
            <p:cNvSpPr>
              <a:spLocks noChangeShapeType="1"/>
            </p:cNvSpPr>
            <p:nvPr/>
          </p:nvSpPr>
          <p:spPr bwMode="auto">
            <a:xfrm>
              <a:off x="4295"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 name="Line 24"/>
            <p:cNvSpPr>
              <a:spLocks noChangeShapeType="1"/>
            </p:cNvSpPr>
            <p:nvPr/>
          </p:nvSpPr>
          <p:spPr bwMode="auto">
            <a:xfrm>
              <a:off x="4607"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Rectangle 25"/>
            <p:cNvSpPr>
              <a:spLocks noChangeArrowheads="1"/>
            </p:cNvSpPr>
            <p:nvPr/>
          </p:nvSpPr>
          <p:spPr bwMode="auto">
            <a:xfrm>
              <a:off x="4295" y="1584"/>
              <a:ext cx="309"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26" name="Oval 26"/>
            <p:cNvSpPr>
              <a:spLocks noChangeArrowheads="1"/>
            </p:cNvSpPr>
            <p:nvPr/>
          </p:nvSpPr>
          <p:spPr bwMode="auto">
            <a:xfrm>
              <a:off x="4298" y="1528"/>
              <a:ext cx="312"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Oval 27"/>
            <p:cNvSpPr>
              <a:spLocks noChangeArrowheads="1"/>
            </p:cNvSpPr>
            <p:nvPr/>
          </p:nvSpPr>
          <p:spPr bwMode="auto">
            <a:xfrm>
              <a:off x="4305" y="228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Line 28"/>
            <p:cNvSpPr>
              <a:spLocks noChangeShapeType="1"/>
            </p:cNvSpPr>
            <p:nvPr/>
          </p:nvSpPr>
          <p:spPr bwMode="auto">
            <a:xfrm>
              <a:off x="4305"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Line 29"/>
            <p:cNvSpPr>
              <a:spLocks noChangeShapeType="1"/>
            </p:cNvSpPr>
            <p:nvPr/>
          </p:nvSpPr>
          <p:spPr bwMode="auto">
            <a:xfrm>
              <a:off x="4618"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Rectangle 30"/>
            <p:cNvSpPr>
              <a:spLocks noChangeArrowheads="1"/>
            </p:cNvSpPr>
            <p:nvPr/>
          </p:nvSpPr>
          <p:spPr bwMode="auto">
            <a:xfrm>
              <a:off x="4305" y="227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31" name="Oval 31"/>
            <p:cNvSpPr>
              <a:spLocks noChangeArrowheads="1"/>
            </p:cNvSpPr>
            <p:nvPr/>
          </p:nvSpPr>
          <p:spPr bwMode="auto">
            <a:xfrm>
              <a:off x="4302" y="221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Oval 32"/>
            <p:cNvSpPr>
              <a:spLocks noChangeArrowheads="1"/>
            </p:cNvSpPr>
            <p:nvPr/>
          </p:nvSpPr>
          <p:spPr bwMode="auto">
            <a:xfrm>
              <a:off x="4870" y="1941"/>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 name="Line 33"/>
            <p:cNvSpPr>
              <a:spLocks noChangeShapeType="1"/>
            </p:cNvSpPr>
            <p:nvPr/>
          </p:nvSpPr>
          <p:spPr bwMode="auto">
            <a:xfrm>
              <a:off x="4870"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Line 34"/>
            <p:cNvSpPr>
              <a:spLocks noChangeShapeType="1"/>
            </p:cNvSpPr>
            <p:nvPr/>
          </p:nvSpPr>
          <p:spPr bwMode="auto">
            <a:xfrm>
              <a:off x="5183"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Rectangle 35"/>
            <p:cNvSpPr>
              <a:spLocks noChangeArrowheads="1"/>
            </p:cNvSpPr>
            <p:nvPr/>
          </p:nvSpPr>
          <p:spPr bwMode="auto">
            <a:xfrm>
              <a:off x="4870" y="1934"/>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36" name="Oval 36"/>
            <p:cNvSpPr>
              <a:spLocks noChangeArrowheads="1"/>
            </p:cNvSpPr>
            <p:nvPr/>
          </p:nvSpPr>
          <p:spPr bwMode="auto">
            <a:xfrm>
              <a:off x="4867" y="1875"/>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Freeform 37"/>
            <p:cNvSpPr>
              <a:spLocks/>
            </p:cNvSpPr>
            <p:nvPr/>
          </p:nvSpPr>
          <p:spPr bwMode="auto">
            <a:xfrm>
              <a:off x="4461" y="1683"/>
              <a:ext cx="1" cy="522"/>
            </a:xfrm>
            <a:custGeom>
              <a:avLst/>
              <a:gdLst/>
              <a:ahLst/>
              <a:cxnLst>
                <a:cxn ang="0">
                  <a:pos x="0" y="0"/>
                </a:cxn>
                <a:cxn ang="0">
                  <a:pos x="0" y="522"/>
                </a:cxn>
              </a:cxnLst>
              <a:rect l="0" t="0" r="r" b="b"/>
              <a:pathLst>
                <a:path w="1" h="522">
                  <a:moveTo>
                    <a:pt x="0" y="0"/>
                  </a:moveTo>
                  <a:lnTo>
                    <a:pt x="0" y="522"/>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Freeform 38"/>
            <p:cNvSpPr>
              <a:spLocks/>
            </p:cNvSpPr>
            <p:nvPr/>
          </p:nvSpPr>
          <p:spPr bwMode="auto">
            <a:xfrm>
              <a:off x="3768" y="1689"/>
              <a:ext cx="1" cy="537"/>
            </a:xfrm>
            <a:custGeom>
              <a:avLst/>
              <a:gdLst/>
              <a:ahLst/>
              <a:cxnLst>
                <a:cxn ang="0">
                  <a:pos x="0" y="0"/>
                </a:cxn>
                <a:cxn ang="0">
                  <a:pos x="0" y="537"/>
                </a:cxn>
              </a:cxnLst>
              <a:rect l="0" t="0" r="r" b="b"/>
              <a:pathLst>
                <a:path w="1" h="537">
                  <a:moveTo>
                    <a:pt x="0" y="0"/>
                  </a:moveTo>
                  <a:lnTo>
                    <a:pt x="0" y="537"/>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Freeform 39"/>
            <p:cNvSpPr>
              <a:spLocks/>
            </p:cNvSpPr>
            <p:nvPr/>
          </p:nvSpPr>
          <p:spPr bwMode="auto">
            <a:xfrm>
              <a:off x="3933" y="1674"/>
              <a:ext cx="504" cy="600"/>
            </a:xfrm>
            <a:custGeom>
              <a:avLst/>
              <a:gdLst/>
              <a:ahLst/>
              <a:cxnLst>
                <a:cxn ang="0">
                  <a:pos x="0" y="174"/>
                </a:cxn>
                <a:cxn ang="0">
                  <a:pos x="378" y="0"/>
                </a:cxn>
              </a:cxnLst>
              <a:rect l="0" t="0" r="r" b="b"/>
              <a:pathLst>
                <a:path w="378" h="174">
                  <a:moveTo>
                    <a:pt x="0" y="174"/>
                  </a:moveTo>
                  <a:lnTo>
                    <a:pt x="378"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Freeform 40"/>
            <p:cNvSpPr>
              <a:spLocks/>
            </p:cNvSpPr>
            <p:nvPr/>
          </p:nvSpPr>
          <p:spPr bwMode="auto">
            <a:xfrm>
              <a:off x="4620" y="2022"/>
              <a:ext cx="366" cy="270"/>
            </a:xfrm>
            <a:custGeom>
              <a:avLst/>
              <a:gdLst/>
              <a:ahLst/>
              <a:cxnLst>
                <a:cxn ang="0">
                  <a:pos x="0" y="270"/>
                </a:cxn>
                <a:cxn ang="0">
                  <a:pos x="366" y="0"/>
                </a:cxn>
              </a:cxnLst>
              <a:rect l="0" t="0" r="r" b="b"/>
              <a:pathLst>
                <a:path w="366" h="270">
                  <a:moveTo>
                    <a:pt x="0" y="270"/>
                  </a:moveTo>
                  <a:lnTo>
                    <a:pt x="366"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Freeform 41"/>
            <p:cNvSpPr>
              <a:spLocks/>
            </p:cNvSpPr>
            <p:nvPr/>
          </p:nvSpPr>
          <p:spPr bwMode="auto">
            <a:xfrm>
              <a:off x="3939" y="230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Freeform 42"/>
            <p:cNvSpPr>
              <a:spLocks/>
            </p:cNvSpPr>
            <p:nvPr/>
          </p:nvSpPr>
          <p:spPr bwMode="auto">
            <a:xfrm>
              <a:off x="3348" y="1980"/>
              <a:ext cx="276" cy="264"/>
            </a:xfrm>
            <a:custGeom>
              <a:avLst/>
              <a:gdLst/>
              <a:ahLst/>
              <a:cxnLst>
                <a:cxn ang="0">
                  <a:pos x="276" y="264"/>
                </a:cxn>
                <a:cxn ang="0">
                  <a:pos x="0" y="0"/>
                </a:cxn>
              </a:cxnLst>
              <a:rect l="0" t="0" r="r" b="b"/>
              <a:pathLst>
                <a:path w="276" h="264">
                  <a:moveTo>
                    <a:pt x="276" y="264"/>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 name="Freeform 43"/>
            <p:cNvSpPr>
              <a:spLocks/>
            </p:cNvSpPr>
            <p:nvPr/>
          </p:nvSpPr>
          <p:spPr bwMode="auto">
            <a:xfrm>
              <a:off x="3933" y="161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 name="Freeform 44"/>
            <p:cNvSpPr>
              <a:spLocks/>
            </p:cNvSpPr>
            <p:nvPr/>
          </p:nvSpPr>
          <p:spPr bwMode="auto">
            <a:xfrm>
              <a:off x="4608" y="1611"/>
              <a:ext cx="396" cy="267"/>
            </a:xfrm>
            <a:custGeom>
              <a:avLst/>
              <a:gdLst/>
              <a:ahLst/>
              <a:cxnLst>
                <a:cxn ang="0">
                  <a:pos x="396" y="267"/>
                </a:cxn>
                <a:cxn ang="0">
                  <a:pos x="0" y="0"/>
                </a:cxn>
              </a:cxnLst>
              <a:rect l="0" t="0" r="r" b="b"/>
              <a:pathLst>
                <a:path w="396" h="267">
                  <a:moveTo>
                    <a:pt x="396" y="267"/>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Freeform 45"/>
            <p:cNvSpPr>
              <a:spLocks/>
            </p:cNvSpPr>
            <p:nvPr/>
          </p:nvSpPr>
          <p:spPr bwMode="auto">
            <a:xfrm>
              <a:off x="3291" y="1182"/>
              <a:ext cx="1110" cy="645"/>
            </a:xfrm>
            <a:custGeom>
              <a:avLst/>
              <a:gdLst/>
              <a:ahLst/>
              <a:cxnLst>
                <a:cxn ang="0">
                  <a:pos x="1110" y="342"/>
                </a:cxn>
                <a:cxn ang="0">
                  <a:pos x="0" y="645"/>
                </a:cxn>
              </a:cxnLst>
              <a:rect l="0" t="0" r="r" b="b"/>
              <a:pathLst>
                <a:path w="1110" h="645">
                  <a:moveTo>
                    <a:pt x="1110" y="342"/>
                  </a:moveTo>
                  <a:cubicBezTo>
                    <a:pt x="1104" y="0"/>
                    <a:pt x="21" y="63"/>
                    <a:pt x="0" y="645"/>
                  </a:cubicBez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6" name="Group 46"/>
            <p:cNvGrpSpPr>
              <a:grpSpLocks/>
            </p:cNvGrpSpPr>
            <p:nvPr/>
          </p:nvGrpSpPr>
          <p:grpSpPr bwMode="auto">
            <a:xfrm>
              <a:off x="3178" y="1806"/>
              <a:ext cx="233" cy="252"/>
              <a:chOff x="2941" y="2451"/>
              <a:chExt cx="236" cy="252"/>
            </a:xfrm>
          </p:grpSpPr>
          <p:sp>
            <p:nvSpPr>
              <p:cNvPr id="72" name="Rectangle 47"/>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3" name="Text Box 48"/>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A</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47" name="Group 49"/>
            <p:cNvGrpSpPr>
              <a:grpSpLocks/>
            </p:cNvGrpSpPr>
            <p:nvPr/>
          </p:nvGrpSpPr>
          <p:grpSpPr bwMode="auto">
            <a:xfrm>
              <a:off x="4356" y="2190"/>
              <a:ext cx="215" cy="252"/>
              <a:chOff x="2949" y="2451"/>
              <a:chExt cx="218" cy="252"/>
            </a:xfrm>
          </p:grpSpPr>
          <p:sp>
            <p:nvSpPr>
              <p:cNvPr id="70" name="Rectangle 50"/>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1" name="Text Box 51"/>
              <p:cNvSpPr txBox="1">
                <a:spLocks noChangeArrowheads="1"/>
              </p:cNvSpPr>
              <p:nvPr/>
            </p:nvSpPr>
            <p:spPr bwMode="auto">
              <a:xfrm>
                <a:off x="2949" y="2451"/>
                <a:ext cx="218"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E</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48" name="Group 52"/>
            <p:cNvGrpSpPr>
              <a:grpSpLocks/>
            </p:cNvGrpSpPr>
            <p:nvPr/>
          </p:nvGrpSpPr>
          <p:grpSpPr bwMode="auto">
            <a:xfrm>
              <a:off x="3667" y="2187"/>
              <a:ext cx="233" cy="252"/>
              <a:chOff x="2941" y="2451"/>
              <a:chExt cx="236" cy="252"/>
            </a:xfrm>
          </p:grpSpPr>
          <p:sp>
            <p:nvSpPr>
              <p:cNvPr id="68" name="Rectangle 53"/>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9" name="Text Box 54"/>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49" name="Group 55"/>
            <p:cNvGrpSpPr>
              <a:grpSpLocks/>
            </p:cNvGrpSpPr>
            <p:nvPr/>
          </p:nvGrpSpPr>
          <p:grpSpPr bwMode="auto">
            <a:xfrm>
              <a:off x="4346" y="1500"/>
              <a:ext cx="224" cy="252"/>
              <a:chOff x="2945" y="2451"/>
              <a:chExt cx="227" cy="252"/>
            </a:xfrm>
          </p:grpSpPr>
          <p:sp>
            <p:nvSpPr>
              <p:cNvPr id="66" name="Rectangle 5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7" name="Text Box 57"/>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C</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50" name="Group 58"/>
            <p:cNvGrpSpPr>
              <a:grpSpLocks/>
            </p:cNvGrpSpPr>
            <p:nvPr/>
          </p:nvGrpSpPr>
          <p:grpSpPr bwMode="auto">
            <a:xfrm>
              <a:off x="3662" y="1500"/>
              <a:ext cx="224" cy="252"/>
              <a:chOff x="2945" y="2451"/>
              <a:chExt cx="227" cy="252"/>
            </a:xfrm>
          </p:grpSpPr>
          <p:sp>
            <p:nvSpPr>
              <p:cNvPr id="64" name="Rectangle 59"/>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5" name="Text Box 60"/>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B</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51" name="Group 61"/>
            <p:cNvGrpSpPr>
              <a:grpSpLocks/>
            </p:cNvGrpSpPr>
            <p:nvPr/>
          </p:nvGrpSpPr>
          <p:grpSpPr bwMode="auto">
            <a:xfrm>
              <a:off x="4933" y="1848"/>
              <a:ext cx="206" cy="252"/>
              <a:chOff x="2953" y="2451"/>
              <a:chExt cx="209" cy="252"/>
            </a:xfrm>
          </p:grpSpPr>
          <p:sp>
            <p:nvSpPr>
              <p:cNvPr id="62" name="Rectangle 6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3" name="Text Box 63"/>
              <p:cNvSpPr txBox="1">
                <a:spLocks noChangeArrowheads="1"/>
              </p:cNvSpPr>
              <p:nvPr/>
            </p:nvSpPr>
            <p:spPr bwMode="auto">
              <a:xfrm>
                <a:off x="2953" y="2451"/>
                <a:ext cx="209"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ysClr val="windowText" lastClr="000000"/>
                    </a:solidFill>
                    <a:effectLst/>
                    <a:uLnTx/>
                    <a:uFillTx/>
                    <a:latin typeface="Times New Roman" pitchFamily="18" charset="0"/>
                  </a:rPr>
                  <a:t>F</a:t>
                </a:r>
                <a:endParaRPr kumimoji="0" lang="en-US" altLang="zh-CN" sz="1800" b="0" i="0" u="none" strike="noStrike" kern="0" cap="none" spc="0" normalizeH="0" baseline="0" noProof="0" dirty="0" smtClean="0">
                  <a:ln>
                    <a:noFill/>
                  </a:ln>
                  <a:solidFill>
                    <a:sysClr val="windowText" lastClr="000000"/>
                  </a:solidFill>
                  <a:effectLst/>
                  <a:uLnTx/>
                  <a:uFillTx/>
                  <a:latin typeface="Times New Roman" pitchFamily="18" charset="0"/>
                </a:endParaRPr>
              </a:p>
            </p:txBody>
          </p:sp>
        </p:grpSp>
        <p:sp>
          <p:nvSpPr>
            <p:cNvPr id="52" name="Text Box 64"/>
            <p:cNvSpPr txBox="1">
              <a:spLocks noChangeArrowheads="1"/>
            </p:cNvSpPr>
            <p:nvPr/>
          </p:nvSpPr>
          <p:spPr bwMode="auto">
            <a:xfrm>
              <a:off x="3401" y="1627"/>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53" name="Text Box 65"/>
            <p:cNvSpPr txBox="1">
              <a:spLocks noChangeArrowheads="1"/>
            </p:cNvSpPr>
            <p:nvPr/>
          </p:nvSpPr>
          <p:spPr bwMode="auto">
            <a:xfrm>
              <a:off x="3749" y="1846"/>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54" name="Text Box 66"/>
            <p:cNvSpPr txBox="1">
              <a:spLocks noChangeArrowheads="1"/>
            </p:cNvSpPr>
            <p:nvPr/>
          </p:nvSpPr>
          <p:spPr bwMode="auto">
            <a:xfrm>
              <a:off x="3314" y="205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55" name="Text Box 67"/>
            <p:cNvSpPr txBox="1">
              <a:spLocks noChangeArrowheads="1"/>
            </p:cNvSpPr>
            <p:nvPr/>
          </p:nvSpPr>
          <p:spPr bwMode="auto">
            <a:xfrm>
              <a:off x="4133" y="193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56" name="Text Box 68"/>
            <p:cNvSpPr txBox="1">
              <a:spLocks noChangeArrowheads="1"/>
            </p:cNvSpPr>
            <p:nvPr/>
          </p:nvSpPr>
          <p:spPr bwMode="auto">
            <a:xfrm>
              <a:off x="4070" y="2293"/>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57" name="Text Box 69"/>
            <p:cNvSpPr txBox="1">
              <a:spLocks noChangeArrowheads="1"/>
            </p:cNvSpPr>
            <p:nvPr/>
          </p:nvSpPr>
          <p:spPr bwMode="auto">
            <a:xfrm>
              <a:off x="4430" y="186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58" name="Text Box 70"/>
            <p:cNvSpPr txBox="1">
              <a:spLocks noChangeArrowheads="1"/>
            </p:cNvSpPr>
            <p:nvPr/>
          </p:nvSpPr>
          <p:spPr bwMode="auto">
            <a:xfrm>
              <a:off x="4790" y="2128"/>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59" name="Text Box 71"/>
            <p:cNvSpPr txBox="1">
              <a:spLocks noChangeArrowheads="1"/>
            </p:cNvSpPr>
            <p:nvPr/>
          </p:nvSpPr>
          <p:spPr bwMode="auto">
            <a:xfrm>
              <a:off x="4763" y="159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sp>
          <p:nvSpPr>
            <p:cNvPr id="60" name="Text Box 72"/>
            <p:cNvSpPr txBox="1">
              <a:spLocks noChangeArrowheads="1"/>
            </p:cNvSpPr>
            <p:nvPr/>
          </p:nvSpPr>
          <p:spPr bwMode="auto">
            <a:xfrm>
              <a:off x="4028" y="144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61" name="Text Box 73"/>
            <p:cNvSpPr txBox="1">
              <a:spLocks noChangeArrowheads="1"/>
            </p:cNvSpPr>
            <p:nvPr/>
          </p:nvSpPr>
          <p:spPr bwMode="auto">
            <a:xfrm>
              <a:off x="3677" y="117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grpSp>
      <p:sp>
        <p:nvSpPr>
          <p:cNvPr id="137" name="Text Box 3"/>
          <p:cNvSpPr txBox="1">
            <a:spLocks noChangeArrowheads="1"/>
          </p:cNvSpPr>
          <p:nvPr/>
        </p:nvSpPr>
        <p:spPr bwMode="auto">
          <a:xfrm>
            <a:off x="670086" y="1727208"/>
            <a:ext cx="772968" cy="2246769"/>
          </a:xfrm>
          <a:prstGeom prst="rect">
            <a:avLst/>
          </a:prstGeom>
          <a:noFill/>
          <a:ln w="9525">
            <a:noFill/>
            <a:miter lim="800000"/>
            <a:headEnd/>
            <a:tailEnd/>
          </a:ln>
          <a:effectLst/>
        </p:spPr>
        <p:txBody>
          <a:bodyPr wrap="none">
            <a:spAutoFit/>
          </a:bodyPr>
          <a:lstStyle/>
          <a:p>
            <a:pPr algn="r"/>
            <a:r>
              <a:rPr lang="en-US" altLang="zh-CN" sz="2000">
                <a:ea typeface="宋体" pitchFamily="2" charset="-122"/>
              </a:rPr>
              <a:t>Step</a:t>
            </a:r>
          </a:p>
          <a:p>
            <a:pPr algn="r"/>
            <a:r>
              <a:rPr lang="en-US" altLang="zh-CN" sz="2000">
                <a:ea typeface="宋体" pitchFamily="2" charset="-122"/>
              </a:rPr>
              <a:t>0</a:t>
            </a:r>
          </a:p>
          <a:p>
            <a:pPr algn="r"/>
            <a:r>
              <a:rPr lang="en-US" altLang="zh-CN" sz="2000">
                <a:ea typeface="宋体" pitchFamily="2" charset="-122"/>
              </a:rPr>
              <a:t>1</a:t>
            </a:r>
          </a:p>
          <a:p>
            <a:pPr algn="r"/>
            <a:r>
              <a:rPr lang="en-US" altLang="zh-CN" sz="2000">
                <a:ea typeface="宋体" pitchFamily="2" charset="-122"/>
              </a:rPr>
              <a:t>2</a:t>
            </a:r>
          </a:p>
          <a:p>
            <a:pPr algn="r"/>
            <a:r>
              <a:rPr lang="en-US" altLang="zh-CN" sz="2000">
                <a:ea typeface="宋体" pitchFamily="2" charset="-122"/>
              </a:rPr>
              <a:t>3</a:t>
            </a:r>
          </a:p>
          <a:p>
            <a:pPr algn="r"/>
            <a:r>
              <a:rPr lang="en-US" altLang="zh-CN" sz="2000">
                <a:ea typeface="宋体" pitchFamily="2" charset="-122"/>
              </a:rPr>
              <a:t>4</a:t>
            </a:r>
          </a:p>
          <a:p>
            <a:pPr algn="r"/>
            <a:r>
              <a:rPr lang="en-US" altLang="zh-CN" sz="2000">
                <a:ea typeface="宋体" pitchFamily="2" charset="-122"/>
              </a:rPr>
              <a:t>5</a:t>
            </a:r>
          </a:p>
        </p:txBody>
      </p:sp>
      <p:sp>
        <p:nvSpPr>
          <p:cNvPr id="138" name="Text Box 4"/>
          <p:cNvSpPr txBox="1">
            <a:spLocks noChangeArrowheads="1"/>
          </p:cNvSpPr>
          <p:nvPr/>
        </p:nvSpPr>
        <p:spPr bwMode="auto">
          <a:xfrm>
            <a:off x="1545207" y="1736733"/>
            <a:ext cx="1221808" cy="2246769"/>
          </a:xfrm>
          <a:prstGeom prst="rect">
            <a:avLst/>
          </a:prstGeom>
          <a:noFill/>
          <a:ln w="9525">
            <a:noFill/>
            <a:miter lim="800000"/>
            <a:headEnd/>
            <a:tailEnd/>
          </a:ln>
          <a:effectLst/>
        </p:spPr>
        <p:txBody>
          <a:bodyPr wrap="none">
            <a:spAutoFit/>
          </a:bodyPr>
          <a:lstStyle/>
          <a:p>
            <a:pPr algn="r"/>
            <a:r>
              <a:rPr lang="en-US" altLang="zh-CN" sz="2000" dirty="0">
                <a:ea typeface="宋体" pitchFamily="2" charset="-122"/>
              </a:rPr>
              <a:t>start N'</a:t>
            </a:r>
          </a:p>
          <a:p>
            <a:pPr algn="r"/>
            <a:r>
              <a:rPr lang="en-US" altLang="zh-CN" sz="2000" dirty="0">
                <a:ea typeface="宋体" pitchFamily="2" charset="-122"/>
              </a:rPr>
              <a:t>A</a:t>
            </a:r>
          </a:p>
          <a:p>
            <a:pPr algn="r"/>
            <a:r>
              <a:rPr lang="en-US" altLang="zh-CN" sz="2000" dirty="0">
                <a:ea typeface="宋体" pitchFamily="2" charset="-122"/>
              </a:rPr>
              <a:t>AD</a:t>
            </a:r>
          </a:p>
          <a:p>
            <a:pPr algn="r"/>
            <a:r>
              <a:rPr lang="en-US" altLang="zh-CN" sz="2000" dirty="0">
                <a:ea typeface="宋体" pitchFamily="2" charset="-122"/>
              </a:rPr>
              <a:t>ADE</a:t>
            </a:r>
          </a:p>
          <a:p>
            <a:pPr algn="r"/>
            <a:r>
              <a:rPr lang="en-US" altLang="zh-CN" sz="2000" dirty="0">
                <a:ea typeface="宋体" pitchFamily="2" charset="-122"/>
              </a:rPr>
              <a:t>ADEB</a:t>
            </a:r>
          </a:p>
          <a:p>
            <a:pPr algn="r"/>
            <a:r>
              <a:rPr lang="en-US" altLang="zh-CN" sz="2000" dirty="0">
                <a:ea typeface="宋体" pitchFamily="2" charset="-122"/>
              </a:rPr>
              <a:t>ADEBC</a:t>
            </a:r>
          </a:p>
          <a:p>
            <a:pPr algn="r"/>
            <a:r>
              <a:rPr lang="en-US" altLang="zh-CN" sz="2000" dirty="0">
                <a:ea typeface="宋体" pitchFamily="2" charset="-122"/>
              </a:rPr>
              <a:t>ADEBCF</a:t>
            </a:r>
          </a:p>
        </p:txBody>
      </p:sp>
      <p:sp>
        <p:nvSpPr>
          <p:cNvPr id="139" name="Text Box 5"/>
          <p:cNvSpPr txBox="1">
            <a:spLocks noChangeArrowheads="1"/>
          </p:cNvSpPr>
          <p:nvPr/>
        </p:nvSpPr>
        <p:spPr bwMode="auto">
          <a:xfrm>
            <a:off x="2711353" y="1717683"/>
            <a:ext cx="1455847" cy="1323439"/>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D(B),p(B)</a:t>
            </a:r>
          </a:p>
          <a:p>
            <a:pPr algn="r"/>
            <a:r>
              <a:rPr lang="en-US" altLang="zh-CN" sz="2000">
                <a:ea typeface="宋体" pitchFamily="2" charset="-122"/>
              </a:rPr>
              <a:t>2,A</a:t>
            </a:r>
          </a:p>
          <a:p>
            <a:pPr algn="r"/>
            <a:r>
              <a:rPr lang="en-US" altLang="zh-CN" sz="2000">
                <a:ea typeface="宋体" pitchFamily="2" charset="-122"/>
              </a:rPr>
              <a:t>2,A</a:t>
            </a:r>
          </a:p>
          <a:p>
            <a:pPr algn="r"/>
            <a:r>
              <a:rPr lang="en-US" altLang="zh-CN" sz="2000">
                <a:ea typeface="宋体" pitchFamily="2" charset="-122"/>
              </a:rPr>
              <a:t>2,A</a:t>
            </a:r>
          </a:p>
        </p:txBody>
      </p:sp>
      <p:sp>
        <p:nvSpPr>
          <p:cNvPr id="140" name="Text Box 6"/>
          <p:cNvSpPr txBox="1">
            <a:spLocks noChangeArrowheads="1"/>
          </p:cNvSpPr>
          <p:nvPr/>
        </p:nvSpPr>
        <p:spPr bwMode="auto">
          <a:xfrm>
            <a:off x="3986051" y="1722439"/>
            <a:ext cx="1462259" cy="1631216"/>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D(C),p(C)</a:t>
            </a:r>
          </a:p>
          <a:p>
            <a:pPr algn="r"/>
            <a:r>
              <a:rPr lang="en-US" altLang="zh-CN" sz="2000">
                <a:ea typeface="宋体" pitchFamily="2" charset="-122"/>
              </a:rPr>
              <a:t>5,A</a:t>
            </a:r>
          </a:p>
          <a:p>
            <a:pPr algn="r"/>
            <a:r>
              <a:rPr lang="en-US" altLang="zh-CN" sz="2000">
                <a:ea typeface="宋体" pitchFamily="2" charset="-122"/>
              </a:rPr>
              <a:t>4,D</a:t>
            </a:r>
          </a:p>
          <a:p>
            <a:pPr algn="r"/>
            <a:r>
              <a:rPr lang="en-US" altLang="zh-CN" sz="2000">
                <a:ea typeface="宋体" pitchFamily="2" charset="-122"/>
              </a:rPr>
              <a:t>3,E</a:t>
            </a:r>
          </a:p>
          <a:p>
            <a:pPr algn="r"/>
            <a:r>
              <a:rPr lang="en-US" altLang="zh-CN" sz="2000">
                <a:ea typeface="宋体" pitchFamily="2" charset="-122"/>
              </a:rPr>
              <a:t>3,E</a:t>
            </a:r>
          </a:p>
        </p:txBody>
      </p:sp>
      <p:sp>
        <p:nvSpPr>
          <p:cNvPr id="141" name="Text Box 7"/>
          <p:cNvSpPr txBox="1">
            <a:spLocks noChangeArrowheads="1"/>
          </p:cNvSpPr>
          <p:nvPr/>
        </p:nvSpPr>
        <p:spPr bwMode="auto">
          <a:xfrm>
            <a:off x="5227139" y="1717676"/>
            <a:ext cx="1497525" cy="707886"/>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D(D),p(D)</a:t>
            </a:r>
          </a:p>
          <a:p>
            <a:pPr algn="r"/>
            <a:r>
              <a:rPr lang="en-US" altLang="zh-CN" sz="2000">
                <a:ea typeface="宋体" pitchFamily="2" charset="-122"/>
              </a:rPr>
              <a:t>1,A</a:t>
            </a:r>
          </a:p>
        </p:txBody>
      </p:sp>
      <p:sp>
        <p:nvSpPr>
          <p:cNvPr id="142" name="Text Box 8"/>
          <p:cNvSpPr txBox="1">
            <a:spLocks noChangeArrowheads="1"/>
          </p:cNvSpPr>
          <p:nvPr/>
        </p:nvSpPr>
        <p:spPr bwMode="auto">
          <a:xfrm>
            <a:off x="6593071" y="1722446"/>
            <a:ext cx="1426993" cy="1015663"/>
          </a:xfrm>
          <a:prstGeom prst="rect">
            <a:avLst/>
          </a:prstGeom>
          <a:noFill/>
          <a:ln w="9525">
            <a:noFill/>
            <a:miter lim="800000"/>
            <a:headEnd/>
            <a:tailEnd/>
          </a:ln>
          <a:effectLst/>
        </p:spPr>
        <p:txBody>
          <a:bodyPr wrap="none">
            <a:spAutoFit/>
          </a:bodyPr>
          <a:lstStyle/>
          <a:p>
            <a:pPr algn="r"/>
            <a:r>
              <a:rPr lang="en-US" altLang="zh-CN" sz="2000" dirty="0">
                <a:ea typeface="宋体" pitchFamily="2" charset="-122"/>
              </a:rPr>
              <a:t>D(E),p(E)</a:t>
            </a:r>
          </a:p>
          <a:p>
            <a:pPr algn="r"/>
            <a:r>
              <a:rPr lang="en-US" altLang="zh-CN" sz="2000" dirty="0">
                <a:ea typeface="宋体" pitchFamily="2" charset="-122"/>
              </a:rPr>
              <a:t>infinity</a:t>
            </a:r>
          </a:p>
          <a:p>
            <a:pPr algn="r"/>
            <a:r>
              <a:rPr lang="en-US" altLang="zh-CN" sz="2000" dirty="0">
                <a:ea typeface="宋体" pitchFamily="2" charset="-122"/>
              </a:rPr>
              <a:t>2,D</a:t>
            </a:r>
          </a:p>
        </p:txBody>
      </p:sp>
      <p:sp>
        <p:nvSpPr>
          <p:cNvPr id="143" name="Text Box 9"/>
          <p:cNvSpPr txBox="1">
            <a:spLocks noChangeArrowheads="1"/>
          </p:cNvSpPr>
          <p:nvPr/>
        </p:nvSpPr>
        <p:spPr bwMode="auto">
          <a:xfrm>
            <a:off x="7874463" y="1736726"/>
            <a:ext cx="1398139" cy="1938992"/>
          </a:xfrm>
          <a:prstGeom prst="rect">
            <a:avLst/>
          </a:prstGeom>
          <a:noFill/>
          <a:ln w="9525">
            <a:noFill/>
            <a:miter lim="800000"/>
            <a:headEnd/>
            <a:tailEnd/>
          </a:ln>
          <a:effectLst/>
        </p:spPr>
        <p:txBody>
          <a:bodyPr wrap="none">
            <a:spAutoFit/>
          </a:bodyPr>
          <a:lstStyle/>
          <a:p>
            <a:pPr algn="r"/>
            <a:r>
              <a:rPr lang="en-US" altLang="zh-CN" sz="2000">
                <a:ea typeface="宋体" pitchFamily="2" charset="-122"/>
              </a:rPr>
              <a:t>D(F),p(F)</a:t>
            </a:r>
          </a:p>
          <a:p>
            <a:pPr algn="r"/>
            <a:r>
              <a:rPr lang="en-US" altLang="zh-CN" sz="2000">
                <a:ea typeface="宋体" pitchFamily="2" charset="-122"/>
              </a:rPr>
              <a:t>infinity</a:t>
            </a:r>
          </a:p>
          <a:p>
            <a:pPr algn="r"/>
            <a:r>
              <a:rPr lang="en-US" altLang="zh-CN" sz="2000">
                <a:ea typeface="宋体" pitchFamily="2" charset="-122"/>
              </a:rPr>
              <a:t>infinity</a:t>
            </a:r>
          </a:p>
          <a:p>
            <a:pPr algn="r"/>
            <a:r>
              <a:rPr lang="en-US" altLang="zh-CN" sz="2000">
                <a:ea typeface="宋体" pitchFamily="2" charset="-122"/>
              </a:rPr>
              <a:t>4,E</a:t>
            </a:r>
          </a:p>
          <a:p>
            <a:pPr algn="r"/>
            <a:r>
              <a:rPr lang="en-US" altLang="zh-CN" sz="2000">
                <a:ea typeface="宋体" pitchFamily="2" charset="-122"/>
              </a:rPr>
              <a:t>4,E</a:t>
            </a:r>
          </a:p>
          <a:p>
            <a:pPr algn="r"/>
            <a:r>
              <a:rPr lang="en-US" altLang="zh-CN" sz="2000">
                <a:ea typeface="宋体" pitchFamily="2" charset="-122"/>
              </a:rPr>
              <a:t>4,E</a:t>
            </a:r>
          </a:p>
        </p:txBody>
      </p:sp>
      <p:sp>
        <p:nvSpPr>
          <p:cNvPr id="144" name="Line 10"/>
          <p:cNvSpPr>
            <a:spLocks noChangeShapeType="1"/>
          </p:cNvSpPr>
          <p:nvPr/>
        </p:nvSpPr>
        <p:spPr bwMode="auto">
          <a:xfrm>
            <a:off x="858844" y="2078038"/>
            <a:ext cx="8505825" cy="9525"/>
          </a:xfrm>
          <a:prstGeom prst="line">
            <a:avLst/>
          </a:prstGeom>
          <a:noFill/>
          <a:ln w="28575">
            <a:solidFill>
              <a:schemeClr val="accent2"/>
            </a:solidFill>
            <a:round/>
            <a:headEnd/>
            <a:tailEnd/>
          </a:ln>
          <a:effectLst/>
        </p:spPr>
        <p:txBody>
          <a:bodyPr wrap="none" anchor="ctr"/>
          <a:lstStyle/>
          <a:p>
            <a:endParaRPr lang="zh-CN" altLang="en-US"/>
          </a:p>
        </p:txBody>
      </p:sp>
      <p:sp>
        <p:nvSpPr>
          <p:cNvPr id="145" name="Line 11"/>
          <p:cNvSpPr>
            <a:spLocks noChangeShapeType="1"/>
          </p:cNvSpPr>
          <p:nvPr/>
        </p:nvSpPr>
        <p:spPr bwMode="auto">
          <a:xfrm>
            <a:off x="1016001" y="2382838"/>
            <a:ext cx="8296275" cy="0"/>
          </a:xfrm>
          <a:prstGeom prst="line">
            <a:avLst/>
          </a:prstGeom>
          <a:noFill/>
          <a:ln w="19050">
            <a:solidFill>
              <a:schemeClr val="accent2"/>
            </a:solidFill>
            <a:round/>
            <a:headEnd/>
            <a:tailEnd/>
          </a:ln>
          <a:effectLst/>
        </p:spPr>
        <p:txBody>
          <a:bodyPr wrap="none" anchor="ctr"/>
          <a:lstStyle/>
          <a:p>
            <a:endParaRPr lang="zh-CN" altLang="en-US"/>
          </a:p>
        </p:txBody>
      </p:sp>
      <p:sp>
        <p:nvSpPr>
          <p:cNvPr id="146" name="Line 12"/>
          <p:cNvSpPr>
            <a:spLocks noChangeShapeType="1"/>
          </p:cNvSpPr>
          <p:nvPr/>
        </p:nvSpPr>
        <p:spPr bwMode="auto">
          <a:xfrm>
            <a:off x="1035051" y="2678113"/>
            <a:ext cx="8267700" cy="4762"/>
          </a:xfrm>
          <a:prstGeom prst="line">
            <a:avLst/>
          </a:prstGeom>
          <a:noFill/>
          <a:ln w="19050">
            <a:solidFill>
              <a:schemeClr val="accent2"/>
            </a:solidFill>
            <a:round/>
            <a:headEnd/>
            <a:tailEnd/>
          </a:ln>
          <a:effectLst/>
        </p:spPr>
        <p:txBody>
          <a:bodyPr wrap="none" anchor="ctr"/>
          <a:lstStyle/>
          <a:p>
            <a:endParaRPr lang="zh-CN" altLang="en-US"/>
          </a:p>
        </p:txBody>
      </p:sp>
      <p:sp>
        <p:nvSpPr>
          <p:cNvPr id="147" name="Line 13"/>
          <p:cNvSpPr>
            <a:spLocks noChangeShapeType="1"/>
          </p:cNvSpPr>
          <p:nvPr/>
        </p:nvSpPr>
        <p:spPr bwMode="auto">
          <a:xfrm>
            <a:off x="1044576" y="2987683"/>
            <a:ext cx="8253413" cy="9525"/>
          </a:xfrm>
          <a:prstGeom prst="line">
            <a:avLst/>
          </a:prstGeom>
          <a:noFill/>
          <a:ln w="19050">
            <a:solidFill>
              <a:schemeClr val="accent2"/>
            </a:solidFill>
            <a:round/>
            <a:headEnd/>
            <a:tailEnd/>
          </a:ln>
          <a:effectLst/>
        </p:spPr>
        <p:txBody>
          <a:bodyPr wrap="none" anchor="ctr"/>
          <a:lstStyle/>
          <a:p>
            <a:endParaRPr lang="zh-CN" altLang="en-US"/>
          </a:p>
        </p:txBody>
      </p:sp>
      <p:sp>
        <p:nvSpPr>
          <p:cNvPr id="148" name="Line 14"/>
          <p:cNvSpPr>
            <a:spLocks noChangeShapeType="1"/>
          </p:cNvSpPr>
          <p:nvPr/>
        </p:nvSpPr>
        <p:spPr bwMode="auto">
          <a:xfrm>
            <a:off x="1054102" y="3292483"/>
            <a:ext cx="8267700" cy="9525"/>
          </a:xfrm>
          <a:prstGeom prst="line">
            <a:avLst/>
          </a:prstGeom>
          <a:noFill/>
          <a:ln w="19050">
            <a:solidFill>
              <a:schemeClr val="accent2"/>
            </a:solidFill>
            <a:round/>
            <a:headEnd/>
            <a:tailEnd/>
          </a:ln>
          <a:effectLst/>
        </p:spPr>
        <p:txBody>
          <a:bodyPr wrap="none" anchor="ctr"/>
          <a:lstStyle/>
          <a:p>
            <a:endParaRPr lang="zh-CN" altLang="en-US"/>
          </a:p>
        </p:txBody>
      </p:sp>
      <p:sp>
        <p:nvSpPr>
          <p:cNvPr id="149" name="Line 15"/>
          <p:cNvSpPr>
            <a:spLocks noChangeShapeType="1"/>
          </p:cNvSpPr>
          <p:nvPr/>
        </p:nvSpPr>
        <p:spPr bwMode="auto">
          <a:xfrm>
            <a:off x="1068393" y="3606801"/>
            <a:ext cx="8262937" cy="4763"/>
          </a:xfrm>
          <a:prstGeom prst="line">
            <a:avLst/>
          </a:prstGeom>
          <a:noFill/>
          <a:ln w="19050">
            <a:solidFill>
              <a:schemeClr val="accent2"/>
            </a:solidFill>
            <a:round/>
            <a:headEnd/>
            <a:tailEnd/>
          </a:ln>
          <a:effectLst/>
        </p:spPr>
        <p:txBody>
          <a:bodyPr wrap="none" anchor="ctr"/>
          <a:lstStyle/>
          <a:p>
            <a:endParaRPr lang="zh-CN" altLang="en-US"/>
          </a:p>
        </p:txBody>
      </p:sp>
      <p:sp>
        <p:nvSpPr>
          <p:cNvPr id="87" name="Line 85"/>
          <p:cNvSpPr>
            <a:spLocks noChangeShapeType="1"/>
          </p:cNvSpPr>
          <p:nvPr/>
        </p:nvSpPr>
        <p:spPr bwMode="auto">
          <a:xfrm>
            <a:off x="9078913" y="5997583"/>
            <a:ext cx="447675" cy="447675"/>
          </a:xfrm>
          <a:prstGeom prst="line">
            <a:avLst/>
          </a:prstGeom>
          <a:noFill/>
          <a:ln w="38100">
            <a:solidFill>
              <a:srgbClr val="00B050"/>
            </a:solidFill>
            <a:round/>
            <a:headEnd/>
            <a:tailEnd/>
          </a:ln>
          <a:effectLst/>
        </p:spPr>
        <p:txBody>
          <a:bodyPr wrap="none" anchor="ctr"/>
          <a:lstStyle/>
          <a:p>
            <a:endParaRPr lang="zh-CN" altLang="en-US"/>
          </a:p>
        </p:txBody>
      </p:sp>
      <p:sp>
        <p:nvSpPr>
          <p:cNvPr id="88" name="Line 87"/>
          <p:cNvSpPr>
            <a:spLocks noChangeShapeType="1"/>
          </p:cNvSpPr>
          <p:nvPr/>
        </p:nvSpPr>
        <p:spPr bwMode="auto">
          <a:xfrm flipV="1">
            <a:off x="9174163" y="5540383"/>
            <a:ext cx="495300" cy="257175"/>
          </a:xfrm>
          <a:prstGeom prst="line">
            <a:avLst/>
          </a:prstGeom>
          <a:noFill/>
          <a:ln w="38100">
            <a:solidFill>
              <a:srgbClr val="00B050"/>
            </a:solidFill>
            <a:round/>
            <a:headEnd/>
            <a:tailEnd/>
          </a:ln>
          <a:effectLst/>
        </p:spPr>
        <p:txBody>
          <a:bodyPr wrap="none" anchor="ctr"/>
          <a:lstStyle/>
          <a:p>
            <a:endParaRPr lang="zh-CN" altLang="en-US"/>
          </a:p>
        </p:txBody>
      </p:sp>
      <p:sp>
        <p:nvSpPr>
          <p:cNvPr id="89" name="Line 86"/>
          <p:cNvSpPr>
            <a:spLocks noChangeShapeType="1"/>
          </p:cNvSpPr>
          <p:nvPr/>
        </p:nvSpPr>
        <p:spPr bwMode="auto">
          <a:xfrm flipV="1">
            <a:off x="10009193" y="6518283"/>
            <a:ext cx="581025" cy="9525"/>
          </a:xfrm>
          <a:prstGeom prst="line">
            <a:avLst/>
          </a:prstGeom>
          <a:noFill/>
          <a:ln w="38100">
            <a:solidFill>
              <a:srgbClr val="00B050"/>
            </a:solidFill>
            <a:round/>
            <a:headEnd/>
            <a:tailEnd/>
          </a:ln>
          <a:effectLst/>
        </p:spPr>
        <p:txBody>
          <a:bodyPr wrap="none" anchor="ctr"/>
          <a:lstStyle/>
          <a:p>
            <a:endParaRPr lang="zh-CN" altLang="en-US"/>
          </a:p>
        </p:txBody>
      </p:sp>
      <p:sp>
        <p:nvSpPr>
          <p:cNvPr id="90" name="Line 88"/>
          <p:cNvSpPr>
            <a:spLocks noChangeShapeType="1"/>
          </p:cNvSpPr>
          <p:nvPr/>
        </p:nvSpPr>
        <p:spPr bwMode="auto">
          <a:xfrm flipV="1">
            <a:off x="10828339" y="5527683"/>
            <a:ext cx="0" cy="847725"/>
          </a:xfrm>
          <a:prstGeom prst="line">
            <a:avLst/>
          </a:prstGeom>
          <a:noFill/>
          <a:ln w="38100">
            <a:solidFill>
              <a:srgbClr val="00B050"/>
            </a:solidFill>
            <a:round/>
            <a:headEnd/>
            <a:tailEnd/>
          </a:ln>
          <a:effectLst/>
        </p:spPr>
        <p:txBody>
          <a:bodyPr wrap="none" anchor="ctr"/>
          <a:lstStyle/>
          <a:p>
            <a:endParaRPr lang="zh-CN" altLang="en-US"/>
          </a:p>
        </p:txBody>
      </p:sp>
      <p:sp>
        <p:nvSpPr>
          <p:cNvPr id="91" name="Line 89"/>
          <p:cNvSpPr>
            <a:spLocks noChangeShapeType="1"/>
          </p:cNvSpPr>
          <p:nvPr/>
        </p:nvSpPr>
        <p:spPr bwMode="auto">
          <a:xfrm flipV="1">
            <a:off x="11095039" y="6061083"/>
            <a:ext cx="609600" cy="447675"/>
          </a:xfrm>
          <a:prstGeom prst="line">
            <a:avLst/>
          </a:prstGeom>
          <a:noFill/>
          <a:ln w="38100">
            <a:solidFill>
              <a:srgbClr val="00B050"/>
            </a:solidFill>
            <a:round/>
            <a:headEnd/>
            <a:tailEnd/>
          </a:ln>
          <a:effectLst/>
        </p:spPr>
        <p:txBody>
          <a:bodyPr wrap="none" anchor="ctr"/>
          <a:lstStyle/>
          <a:p>
            <a:endParaRPr lang="zh-CN" altLang="en-US"/>
          </a:p>
        </p:txBody>
      </p:sp>
      <p:sp>
        <p:nvSpPr>
          <p:cNvPr id="106" name="Rectangle 101"/>
          <p:cNvSpPr>
            <a:spLocks noChangeArrowheads="1"/>
          </p:cNvSpPr>
          <p:nvPr/>
        </p:nvSpPr>
        <p:spPr bwMode="auto">
          <a:xfrm>
            <a:off x="11487156" y="57626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07" name="Rectangle 101"/>
          <p:cNvSpPr>
            <a:spLocks noChangeArrowheads="1"/>
          </p:cNvSpPr>
          <p:nvPr/>
        </p:nvSpPr>
        <p:spPr bwMode="auto">
          <a:xfrm>
            <a:off x="8756656" y="56991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08" name="Rectangle 101"/>
          <p:cNvSpPr>
            <a:spLocks noChangeArrowheads="1"/>
          </p:cNvSpPr>
          <p:nvPr/>
        </p:nvSpPr>
        <p:spPr bwMode="auto">
          <a:xfrm>
            <a:off x="9505956" y="52292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09" name="Rectangle 101"/>
          <p:cNvSpPr>
            <a:spLocks noChangeArrowheads="1"/>
          </p:cNvSpPr>
          <p:nvPr/>
        </p:nvSpPr>
        <p:spPr bwMode="auto">
          <a:xfrm>
            <a:off x="9531356" y="63087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10" name="Rectangle 101"/>
          <p:cNvSpPr>
            <a:spLocks noChangeArrowheads="1"/>
          </p:cNvSpPr>
          <p:nvPr/>
        </p:nvSpPr>
        <p:spPr bwMode="auto">
          <a:xfrm>
            <a:off x="10623556" y="63214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11" name="Rectangle 101"/>
          <p:cNvSpPr>
            <a:spLocks noChangeArrowheads="1"/>
          </p:cNvSpPr>
          <p:nvPr/>
        </p:nvSpPr>
        <p:spPr bwMode="auto">
          <a:xfrm>
            <a:off x="10598156" y="5241933"/>
            <a:ext cx="468313" cy="320675"/>
          </a:xfrm>
          <a:prstGeom prst="rect">
            <a:avLst/>
          </a:prstGeom>
          <a:noFill/>
          <a:ln w="28575">
            <a:solidFill>
              <a:srgbClr val="00B050"/>
            </a:solidFill>
            <a:miter lim="800000"/>
            <a:headEnd/>
            <a:tailEnd/>
          </a:ln>
          <a:effectLst/>
        </p:spPr>
        <p:txBody>
          <a:bodyPr wrap="none" anchor="ctr"/>
          <a:lstStyle/>
          <a:p>
            <a:endParaRPr lang="zh-CN" altLang="en-US"/>
          </a:p>
        </p:txBody>
      </p:sp>
      <p:sp>
        <p:nvSpPr>
          <p:cNvPr id="112" name="TextBox 111"/>
          <p:cNvSpPr txBox="1"/>
          <p:nvPr/>
        </p:nvSpPr>
        <p:spPr>
          <a:xfrm>
            <a:off x="736600" y="4597404"/>
            <a:ext cx="9142413" cy="661716"/>
          </a:xfrm>
          <a:prstGeom prst="rect">
            <a:avLst/>
          </a:prstGeom>
          <a:noFill/>
        </p:spPr>
        <p:txBody>
          <a:bodyPr lIns="121917" tIns="60958" rIns="121917" bIns="60958">
            <a:spAutoFit/>
          </a:bodyPr>
          <a:lstStyle/>
          <a:p>
            <a:pPr>
              <a:defRPr/>
            </a:pPr>
            <a:r>
              <a:rPr lang="en-US" altLang="zh-CN" sz="3500" dirty="0" smtClean="0">
                <a:solidFill>
                  <a:srgbClr val="00B050"/>
                </a:solidFill>
                <a:latin typeface="+mn-lt"/>
              </a:rPr>
              <a:t>resulting forwarding table at A:</a:t>
            </a:r>
          </a:p>
        </p:txBody>
      </p:sp>
      <p:grpSp>
        <p:nvGrpSpPr>
          <p:cNvPr id="99" name="Group 119"/>
          <p:cNvGrpSpPr>
            <a:grpSpLocks/>
          </p:cNvGrpSpPr>
          <p:nvPr/>
        </p:nvGrpSpPr>
        <p:grpSpPr bwMode="auto">
          <a:xfrm>
            <a:off x="9702800" y="2424113"/>
            <a:ext cx="2489200" cy="2312988"/>
            <a:chOff x="3478" y="2337"/>
            <a:chExt cx="1568" cy="1457"/>
          </a:xfrm>
        </p:grpSpPr>
        <p:sp>
          <p:nvSpPr>
            <p:cNvPr id="100" name="Line 103"/>
            <p:cNvSpPr>
              <a:spLocks noChangeShapeType="1"/>
            </p:cNvSpPr>
            <p:nvPr/>
          </p:nvSpPr>
          <p:spPr bwMode="auto">
            <a:xfrm>
              <a:off x="4371" y="2472"/>
              <a:ext cx="8" cy="1322"/>
            </a:xfrm>
            <a:prstGeom prst="line">
              <a:avLst/>
            </a:prstGeom>
            <a:noFill/>
            <a:ln w="9525">
              <a:solidFill>
                <a:schemeClr val="tx1"/>
              </a:solidFill>
              <a:round/>
              <a:headEnd/>
              <a:tailEnd/>
            </a:ln>
            <a:effectLst/>
          </p:spPr>
          <p:txBody>
            <a:bodyPr wrap="none"/>
            <a:lstStyle/>
            <a:p>
              <a:endParaRPr lang="zh-CN" altLang="en-US">
                <a:solidFill>
                  <a:srgbClr val="00B050"/>
                </a:solidFill>
              </a:endParaRPr>
            </a:p>
          </p:txBody>
        </p:sp>
        <p:sp>
          <p:nvSpPr>
            <p:cNvPr id="101" name="Line 104"/>
            <p:cNvSpPr>
              <a:spLocks noChangeShapeType="1"/>
            </p:cNvSpPr>
            <p:nvPr/>
          </p:nvSpPr>
          <p:spPr bwMode="auto">
            <a:xfrm>
              <a:off x="3576" y="2650"/>
              <a:ext cx="1363" cy="0"/>
            </a:xfrm>
            <a:prstGeom prst="line">
              <a:avLst/>
            </a:prstGeom>
            <a:noFill/>
            <a:ln w="9525">
              <a:solidFill>
                <a:schemeClr val="tx1"/>
              </a:solidFill>
              <a:round/>
              <a:headEnd/>
              <a:tailEnd/>
            </a:ln>
            <a:effectLst/>
          </p:spPr>
          <p:txBody>
            <a:bodyPr wrap="none"/>
            <a:lstStyle/>
            <a:p>
              <a:endParaRPr lang="zh-CN" altLang="en-US">
                <a:solidFill>
                  <a:srgbClr val="00B050"/>
                </a:solidFill>
              </a:endParaRPr>
            </a:p>
          </p:txBody>
        </p:sp>
        <p:sp>
          <p:nvSpPr>
            <p:cNvPr id="102" name="Text Box 105"/>
            <p:cNvSpPr txBox="1">
              <a:spLocks noChangeArrowheads="1"/>
            </p:cNvSpPr>
            <p:nvPr/>
          </p:nvSpPr>
          <p:spPr bwMode="auto">
            <a:xfrm>
              <a:off x="4102" y="2629"/>
              <a:ext cx="216" cy="233"/>
            </a:xfrm>
            <a:prstGeom prst="rect">
              <a:avLst/>
            </a:prstGeom>
            <a:noFill/>
            <a:ln w="9525">
              <a:noFill/>
              <a:miter lim="800000"/>
              <a:headEnd/>
              <a:tailEnd/>
            </a:ln>
            <a:effectLst/>
          </p:spPr>
          <p:txBody>
            <a:bodyPr wrap="none">
              <a:spAutoFit/>
            </a:bodyPr>
            <a:lstStyle/>
            <a:p>
              <a:r>
                <a:rPr lang="en-US" altLang="zh-CN" dirty="0">
                  <a:solidFill>
                    <a:srgbClr val="00B050"/>
                  </a:solidFill>
                </a:rPr>
                <a:t>B</a:t>
              </a:r>
            </a:p>
          </p:txBody>
        </p:sp>
        <p:sp>
          <p:nvSpPr>
            <p:cNvPr id="103" name="Text Box 106"/>
            <p:cNvSpPr txBox="1">
              <a:spLocks noChangeArrowheads="1"/>
            </p:cNvSpPr>
            <p:nvPr/>
          </p:nvSpPr>
          <p:spPr bwMode="auto">
            <a:xfrm>
              <a:off x="4095" y="2816"/>
              <a:ext cx="228" cy="233"/>
            </a:xfrm>
            <a:prstGeom prst="rect">
              <a:avLst/>
            </a:prstGeom>
            <a:noFill/>
            <a:ln w="9525">
              <a:noFill/>
              <a:miter lim="800000"/>
              <a:headEnd/>
              <a:tailEnd/>
            </a:ln>
            <a:effectLst/>
          </p:spPr>
          <p:txBody>
            <a:bodyPr wrap="none">
              <a:spAutoFit/>
            </a:bodyPr>
            <a:lstStyle/>
            <a:p>
              <a:r>
                <a:rPr lang="en-US" altLang="zh-CN" dirty="0">
                  <a:solidFill>
                    <a:srgbClr val="00B050"/>
                  </a:solidFill>
                </a:rPr>
                <a:t>D</a:t>
              </a:r>
            </a:p>
          </p:txBody>
        </p:sp>
        <p:sp>
          <p:nvSpPr>
            <p:cNvPr id="104" name="Text Box 107"/>
            <p:cNvSpPr txBox="1">
              <a:spLocks noChangeArrowheads="1"/>
            </p:cNvSpPr>
            <p:nvPr/>
          </p:nvSpPr>
          <p:spPr bwMode="auto">
            <a:xfrm>
              <a:off x="4109" y="3051"/>
              <a:ext cx="208" cy="233"/>
            </a:xfrm>
            <a:prstGeom prst="rect">
              <a:avLst/>
            </a:prstGeom>
            <a:noFill/>
            <a:ln w="9525">
              <a:noFill/>
              <a:miter lim="800000"/>
              <a:headEnd/>
              <a:tailEnd/>
            </a:ln>
            <a:effectLst/>
          </p:spPr>
          <p:txBody>
            <a:bodyPr wrap="none">
              <a:spAutoFit/>
            </a:bodyPr>
            <a:lstStyle/>
            <a:p>
              <a:r>
                <a:rPr lang="en-US" altLang="zh-CN">
                  <a:solidFill>
                    <a:srgbClr val="00B050"/>
                  </a:solidFill>
                </a:rPr>
                <a:t>E</a:t>
              </a:r>
            </a:p>
          </p:txBody>
        </p:sp>
        <p:sp>
          <p:nvSpPr>
            <p:cNvPr id="105" name="Text Box 108"/>
            <p:cNvSpPr txBox="1">
              <a:spLocks noChangeArrowheads="1"/>
            </p:cNvSpPr>
            <p:nvPr/>
          </p:nvSpPr>
          <p:spPr bwMode="auto">
            <a:xfrm>
              <a:off x="4094" y="3286"/>
              <a:ext cx="218" cy="233"/>
            </a:xfrm>
            <a:prstGeom prst="rect">
              <a:avLst/>
            </a:prstGeom>
            <a:noFill/>
            <a:ln w="9525">
              <a:noFill/>
              <a:miter lim="800000"/>
              <a:headEnd/>
              <a:tailEnd/>
            </a:ln>
            <a:effectLst/>
          </p:spPr>
          <p:txBody>
            <a:bodyPr wrap="none">
              <a:spAutoFit/>
            </a:bodyPr>
            <a:lstStyle/>
            <a:p>
              <a:r>
                <a:rPr lang="en-US" altLang="zh-CN">
                  <a:solidFill>
                    <a:srgbClr val="00B050"/>
                  </a:solidFill>
                </a:rPr>
                <a:t>C</a:t>
              </a:r>
            </a:p>
          </p:txBody>
        </p:sp>
        <p:sp>
          <p:nvSpPr>
            <p:cNvPr id="113" name="Text Box 109"/>
            <p:cNvSpPr txBox="1">
              <a:spLocks noChangeArrowheads="1"/>
            </p:cNvSpPr>
            <p:nvPr/>
          </p:nvSpPr>
          <p:spPr bwMode="auto">
            <a:xfrm>
              <a:off x="4103" y="3512"/>
              <a:ext cx="200" cy="233"/>
            </a:xfrm>
            <a:prstGeom prst="rect">
              <a:avLst/>
            </a:prstGeom>
            <a:noFill/>
            <a:ln w="9525">
              <a:noFill/>
              <a:miter lim="800000"/>
              <a:headEnd/>
              <a:tailEnd/>
            </a:ln>
            <a:effectLst/>
          </p:spPr>
          <p:txBody>
            <a:bodyPr wrap="none">
              <a:spAutoFit/>
            </a:bodyPr>
            <a:lstStyle/>
            <a:p>
              <a:r>
                <a:rPr lang="en-US" altLang="zh-CN">
                  <a:solidFill>
                    <a:srgbClr val="00B050"/>
                  </a:solidFill>
                </a:rPr>
                <a:t>F</a:t>
              </a:r>
            </a:p>
          </p:txBody>
        </p:sp>
        <p:sp>
          <p:nvSpPr>
            <p:cNvPr id="114" name="Text Box 110"/>
            <p:cNvSpPr txBox="1">
              <a:spLocks noChangeArrowheads="1"/>
            </p:cNvSpPr>
            <p:nvPr/>
          </p:nvSpPr>
          <p:spPr bwMode="auto">
            <a:xfrm>
              <a:off x="4467" y="2613"/>
              <a:ext cx="551" cy="233"/>
            </a:xfrm>
            <a:prstGeom prst="rect">
              <a:avLst/>
            </a:prstGeom>
            <a:noFill/>
            <a:ln w="9525">
              <a:noFill/>
              <a:miter lim="800000"/>
              <a:headEnd/>
              <a:tailEnd/>
            </a:ln>
            <a:effectLst/>
          </p:spPr>
          <p:txBody>
            <a:bodyPr wrap="none">
              <a:spAutoFit/>
            </a:bodyPr>
            <a:lstStyle/>
            <a:p>
              <a:r>
                <a:rPr lang="en-US" altLang="zh-CN">
                  <a:solidFill>
                    <a:srgbClr val="00B050"/>
                  </a:solidFill>
                </a:rPr>
                <a:t>(A, B)</a:t>
              </a:r>
            </a:p>
          </p:txBody>
        </p:sp>
        <p:sp>
          <p:nvSpPr>
            <p:cNvPr id="115" name="Text Box 111"/>
            <p:cNvSpPr txBox="1">
              <a:spLocks noChangeArrowheads="1"/>
            </p:cNvSpPr>
            <p:nvPr/>
          </p:nvSpPr>
          <p:spPr bwMode="auto">
            <a:xfrm>
              <a:off x="4468" y="2815"/>
              <a:ext cx="563" cy="233"/>
            </a:xfrm>
            <a:prstGeom prst="rect">
              <a:avLst/>
            </a:prstGeom>
            <a:noFill/>
            <a:ln w="9525">
              <a:noFill/>
              <a:miter lim="800000"/>
              <a:headEnd/>
              <a:tailEnd/>
            </a:ln>
            <a:effectLst/>
          </p:spPr>
          <p:txBody>
            <a:bodyPr wrap="none">
              <a:spAutoFit/>
            </a:bodyPr>
            <a:lstStyle/>
            <a:p>
              <a:r>
                <a:rPr lang="en-US" altLang="zh-CN" dirty="0">
                  <a:solidFill>
                    <a:srgbClr val="00B050"/>
                  </a:solidFill>
                </a:rPr>
                <a:t>(A, D)</a:t>
              </a:r>
            </a:p>
          </p:txBody>
        </p:sp>
        <p:sp>
          <p:nvSpPr>
            <p:cNvPr id="116" name="Text Box 112"/>
            <p:cNvSpPr txBox="1">
              <a:spLocks noChangeArrowheads="1"/>
            </p:cNvSpPr>
            <p:nvPr/>
          </p:nvSpPr>
          <p:spPr bwMode="auto">
            <a:xfrm>
              <a:off x="4467" y="3066"/>
              <a:ext cx="563" cy="233"/>
            </a:xfrm>
            <a:prstGeom prst="rect">
              <a:avLst/>
            </a:prstGeom>
            <a:noFill/>
            <a:ln w="9525">
              <a:noFill/>
              <a:miter lim="800000"/>
              <a:headEnd/>
              <a:tailEnd/>
            </a:ln>
            <a:effectLst/>
          </p:spPr>
          <p:txBody>
            <a:bodyPr wrap="none">
              <a:spAutoFit/>
            </a:bodyPr>
            <a:lstStyle/>
            <a:p>
              <a:r>
                <a:rPr lang="en-US" altLang="zh-CN" dirty="0">
                  <a:solidFill>
                    <a:srgbClr val="00B050"/>
                  </a:solidFill>
                </a:rPr>
                <a:t>(A, D)</a:t>
              </a:r>
            </a:p>
          </p:txBody>
        </p:sp>
        <p:sp>
          <p:nvSpPr>
            <p:cNvPr id="117" name="Text Box 113"/>
            <p:cNvSpPr txBox="1">
              <a:spLocks noChangeArrowheads="1"/>
            </p:cNvSpPr>
            <p:nvPr/>
          </p:nvSpPr>
          <p:spPr bwMode="auto">
            <a:xfrm>
              <a:off x="4483" y="3284"/>
              <a:ext cx="563" cy="233"/>
            </a:xfrm>
            <a:prstGeom prst="rect">
              <a:avLst/>
            </a:prstGeom>
            <a:noFill/>
            <a:ln w="9525">
              <a:noFill/>
              <a:miter lim="800000"/>
              <a:headEnd/>
              <a:tailEnd/>
            </a:ln>
            <a:effectLst/>
          </p:spPr>
          <p:txBody>
            <a:bodyPr wrap="none">
              <a:spAutoFit/>
            </a:bodyPr>
            <a:lstStyle/>
            <a:p>
              <a:r>
                <a:rPr lang="en-US" altLang="zh-CN">
                  <a:solidFill>
                    <a:srgbClr val="00B050"/>
                  </a:solidFill>
                </a:rPr>
                <a:t>(A, D)</a:t>
              </a:r>
            </a:p>
          </p:txBody>
        </p:sp>
        <p:sp>
          <p:nvSpPr>
            <p:cNvPr id="118" name="Text Box 114"/>
            <p:cNvSpPr txBox="1">
              <a:spLocks noChangeArrowheads="1"/>
            </p:cNvSpPr>
            <p:nvPr/>
          </p:nvSpPr>
          <p:spPr bwMode="auto">
            <a:xfrm>
              <a:off x="4473" y="3518"/>
              <a:ext cx="563" cy="233"/>
            </a:xfrm>
            <a:prstGeom prst="rect">
              <a:avLst/>
            </a:prstGeom>
            <a:noFill/>
            <a:ln w="9525">
              <a:noFill/>
              <a:miter lim="800000"/>
              <a:headEnd/>
              <a:tailEnd/>
            </a:ln>
            <a:effectLst/>
          </p:spPr>
          <p:txBody>
            <a:bodyPr wrap="none">
              <a:spAutoFit/>
            </a:bodyPr>
            <a:lstStyle/>
            <a:p>
              <a:r>
                <a:rPr lang="en-US" altLang="zh-CN">
                  <a:solidFill>
                    <a:srgbClr val="00B050"/>
                  </a:solidFill>
                </a:rPr>
                <a:t>(A, D)</a:t>
              </a:r>
            </a:p>
          </p:txBody>
        </p:sp>
        <p:sp>
          <p:nvSpPr>
            <p:cNvPr id="119" name="Text Box 115"/>
            <p:cNvSpPr txBox="1">
              <a:spLocks noChangeArrowheads="1"/>
            </p:cNvSpPr>
            <p:nvPr/>
          </p:nvSpPr>
          <p:spPr bwMode="auto">
            <a:xfrm>
              <a:off x="3478" y="2337"/>
              <a:ext cx="924" cy="233"/>
            </a:xfrm>
            <a:prstGeom prst="rect">
              <a:avLst/>
            </a:prstGeom>
            <a:noFill/>
            <a:ln w="9525">
              <a:noFill/>
              <a:miter lim="800000"/>
              <a:headEnd/>
              <a:tailEnd/>
            </a:ln>
            <a:effectLst/>
          </p:spPr>
          <p:txBody>
            <a:bodyPr wrap="none">
              <a:spAutoFit/>
            </a:bodyPr>
            <a:lstStyle/>
            <a:p>
              <a:r>
                <a:rPr lang="en-US" altLang="zh-CN" dirty="0">
                  <a:solidFill>
                    <a:srgbClr val="00B050"/>
                  </a:solidFill>
                </a:rPr>
                <a:t>destination</a:t>
              </a:r>
            </a:p>
          </p:txBody>
        </p:sp>
        <p:sp>
          <p:nvSpPr>
            <p:cNvPr id="120" name="Text Box 116"/>
            <p:cNvSpPr txBox="1">
              <a:spLocks noChangeArrowheads="1"/>
            </p:cNvSpPr>
            <p:nvPr/>
          </p:nvSpPr>
          <p:spPr bwMode="auto">
            <a:xfrm>
              <a:off x="4451" y="2360"/>
              <a:ext cx="375" cy="233"/>
            </a:xfrm>
            <a:prstGeom prst="rect">
              <a:avLst/>
            </a:prstGeom>
            <a:noFill/>
            <a:ln w="9525">
              <a:noFill/>
              <a:miter lim="800000"/>
              <a:headEnd/>
              <a:tailEnd/>
            </a:ln>
            <a:effectLst/>
          </p:spPr>
          <p:txBody>
            <a:bodyPr wrap="none">
              <a:spAutoFit/>
            </a:bodyPr>
            <a:lstStyle/>
            <a:p>
              <a:r>
                <a:rPr lang="en-US" altLang="zh-CN">
                  <a:solidFill>
                    <a:srgbClr val="00B050"/>
                  </a:solidFill>
                </a:rPr>
                <a:t>link</a:t>
              </a: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 y="2590208"/>
            <a:ext cx="12192000" cy="1144323"/>
          </a:xfrm>
          <a:prstGeom prst="rect">
            <a:avLst/>
          </a:prstGeom>
          <a:noFill/>
          <a:ln w="9525">
            <a:noFill/>
            <a:miter lim="800000"/>
            <a:headEnd/>
            <a:tailEnd/>
          </a:ln>
        </p:spPr>
        <p:txBody>
          <a:bodyPr lIns="121917" tIns="60958" rIns="121917" bIns="60958" anchor="ctr"/>
          <a:lstStyle/>
          <a:p>
            <a:pPr algn="ctr"/>
            <a:r>
              <a:rPr lang="en-US" altLang="zh-CN" sz="5900" b="1" dirty="0" smtClean="0">
                <a:solidFill>
                  <a:schemeClr val="tx2"/>
                </a:solidFill>
                <a:latin typeface="Verdana" pitchFamily="34" charset="0"/>
              </a:rPr>
              <a:t>what if no global view?</a:t>
            </a:r>
            <a:endParaRPr lang="en-US" altLang="zh-CN" sz="5900" b="1" dirty="0">
              <a:solidFill>
                <a:schemeClr val="tx2"/>
              </a:solidFill>
              <a:latin typeface="Verdana"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8620125" y="4608519"/>
            <a:ext cx="3571875" cy="2252663"/>
            <a:chOff x="3066" y="1107"/>
            <a:chExt cx="2250" cy="1419"/>
          </a:xfrm>
        </p:grpSpPr>
        <p:sp>
          <p:nvSpPr>
            <p:cNvPr id="75" name="Freeform 5"/>
            <p:cNvSpPr>
              <a:spLocks/>
            </p:cNvSpPr>
            <p:nvPr/>
          </p:nvSpPr>
          <p:spPr bwMode="auto">
            <a:xfrm>
              <a:off x="3066" y="1107"/>
              <a:ext cx="2250" cy="1409"/>
            </a:xfrm>
            <a:custGeom>
              <a:avLst/>
              <a:gdLst/>
              <a:ahLst/>
              <a:cxnLst>
                <a:cxn ang="0">
                  <a:pos x="0" y="624"/>
                </a:cxn>
                <a:cxn ang="0">
                  <a:pos x="219" y="321"/>
                </a:cxn>
                <a:cxn ang="0">
                  <a:pos x="529" y="35"/>
                </a:cxn>
                <a:cxn ang="0">
                  <a:pos x="1551" y="111"/>
                </a:cxn>
                <a:cxn ang="0">
                  <a:pos x="1968" y="483"/>
                </a:cxn>
                <a:cxn ang="0">
                  <a:pos x="2199" y="906"/>
                </a:cxn>
                <a:cxn ang="0">
                  <a:pos x="1659" y="1314"/>
                </a:cxn>
                <a:cxn ang="0">
                  <a:pos x="993" y="1386"/>
                </a:cxn>
                <a:cxn ang="0">
                  <a:pos x="465" y="1356"/>
                </a:cxn>
                <a:cxn ang="0">
                  <a:pos x="102" y="1068"/>
                </a:cxn>
                <a:cxn ang="0">
                  <a:pos x="0" y="624"/>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Freeform 6"/>
            <p:cNvSpPr>
              <a:spLocks/>
            </p:cNvSpPr>
            <p:nvPr/>
          </p:nvSpPr>
          <p:spPr bwMode="auto">
            <a:xfrm>
              <a:off x="3402" y="1656"/>
              <a:ext cx="342" cy="186"/>
            </a:xfrm>
            <a:custGeom>
              <a:avLst/>
              <a:gdLst/>
              <a:ahLst/>
              <a:cxnLst>
                <a:cxn ang="0">
                  <a:pos x="0" y="186"/>
                </a:cxn>
                <a:cxn ang="0">
                  <a:pos x="342" y="0"/>
                </a:cxn>
              </a:cxnLst>
              <a:rect l="0" t="0" r="r" b="b"/>
              <a:pathLst>
                <a:path w="342" h="186">
                  <a:moveTo>
                    <a:pt x="0" y="186"/>
                  </a:moveTo>
                  <a:lnTo>
                    <a:pt x="342"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Oval 7"/>
            <p:cNvSpPr>
              <a:spLocks noChangeArrowheads="1"/>
            </p:cNvSpPr>
            <p:nvPr/>
          </p:nvSpPr>
          <p:spPr bwMode="auto">
            <a:xfrm>
              <a:off x="3142" y="1898"/>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Line 8"/>
            <p:cNvSpPr>
              <a:spLocks noChangeShapeType="1"/>
            </p:cNvSpPr>
            <p:nvPr/>
          </p:nvSpPr>
          <p:spPr bwMode="auto">
            <a:xfrm>
              <a:off x="3142"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Line 9"/>
            <p:cNvSpPr>
              <a:spLocks noChangeShapeType="1"/>
            </p:cNvSpPr>
            <p:nvPr/>
          </p:nvSpPr>
          <p:spPr bwMode="auto">
            <a:xfrm>
              <a:off x="3455"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Rectangle 10"/>
            <p:cNvSpPr>
              <a:spLocks noChangeArrowheads="1"/>
            </p:cNvSpPr>
            <p:nvPr/>
          </p:nvSpPr>
          <p:spPr bwMode="auto">
            <a:xfrm>
              <a:off x="3142" y="1891"/>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1" name="Oval 11"/>
            <p:cNvSpPr>
              <a:spLocks noChangeArrowheads="1"/>
            </p:cNvSpPr>
            <p:nvPr/>
          </p:nvSpPr>
          <p:spPr bwMode="auto">
            <a:xfrm>
              <a:off x="3139" y="1832"/>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2" name="Oval 12"/>
            <p:cNvSpPr>
              <a:spLocks noChangeArrowheads="1"/>
            </p:cNvSpPr>
            <p:nvPr/>
          </p:nvSpPr>
          <p:spPr bwMode="auto">
            <a:xfrm>
              <a:off x="3616" y="228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3" name="Line 13"/>
            <p:cNvSpPr>
              <a:spLocks noChangeShapeType="1"/>
            </p:cNvSpPr>
            <p:nvPr/>
          </p:nvSpPr>
          <p:spPr bwMode="auto">
            <a:xfrm>
              <a:off x="3616"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Line 14"/>
            <p:cNvSpPr>
              <a:spLocks noChangeShapeType="1"/>
            </p:cNvSpPr>
            <p:nvPr/>
          </p:nvSpPr>
          <p:spPr bwMode="auto">
            <a:xfrm>
              <a:off x="3929"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Rectangle 15"/>
            <p:cNvSpPr>
              <a:spLocks noChangeArrowheads="1"/>
            </p:cNvSpPr>
            <p:nvPr/>
          </p:nvSpPr>
          <p:spPr bwMode="auto">
            <a:xfrm>
              <a:off x="3616" y="227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6" name="Oval 16"/>
            <p:cNvSpPr>
              <a:spLocks noChangeArrowheads="1"/>
            </p:cNvSpPr>
            <p:nvPr/>
          </p:nvSpPr>
          <p:spPr bwMode="auto">
            <a:xfrm>
              <a:off x="3613" y="221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
            <p:cNvSpPr>
              <a:spLocks noChangeArrowheads="1"/>
            </p:cNvSpPr>
            <p:nvPr/>
          </p:nvSpPr>
          <p:spPr bwMode="auto">
            <a:xfrm>
              <a:off x="3612" y="159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8" name="Line 18"/>
            <p:cNvSpPr>
              <a:spLocks noChangeShapeType="1"/>
            </p:cNvSpPr>
            <p:nvPr/>
          </p:nvSpPr>
          <p:spPr bwMode="auto">
            <a:xfrm>
              <a:off x="3612"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9" name="Line 19"/>
            <p:cNvSpPr>
              <a:spLocks noChangeShapeType="1"/>
            </p:cNvSpPr>
            <p:nvPr/>
          </p:nvSpPr>
          <p:spPr bwMode="auto">
            <a:xfrm>
              <a:off x="3925"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Rectangle 20"/>
            <p:cNvSpPr>
              <a:spLocks noChangeArrowheads="1"/>
            </p:cNvSpPr>
            <p:nvPr/>
          </p:nvSpPr>
          <p:spPr bwMode="auto">
            <a:xfrm>
              <a:off x="3612" y="158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1" name="Oval 21"/>
            <p:cNvSpPr>
              <a:spLocks noChangeArrowheads="1"/>
            </p:cNvSpPr>
            <p:nvPr/>
          </p:nvSpPr>
          <p:spPr bwMode="auto">
            <a:xfrm>
              <a:off x="3609" y="152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Oval 22"/>
            <p:cNvSpPr>
              <a:spLocks noChangeArrowheads="1"/>
            </p:cNvSpPr>
            <p:nvPr/>
          </p:nvSpPr>
          <p:spPr bwMode="auto">
            <a:xfrm>
              <a:off x="4295" y="1591"/>
              <a:ext cx="312"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3" name="Line 23"/>
            <p:cNvSpPr>
              <a:spLocks noChangeShapeType="1"/>
            </p:cNvSpPr>
            <p:nvPr/>
          </p:nvSpPr>
          <p:spPr bwMode="auto">
            <a:xfrm>
              <a:off x="4295"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Line 24"/>
            <p:cNvSpPr>
              <a:spLocks noChangeShapeType="1"/>
            </p:cNvSpPr>
            <p:nvPr/>
          </p:nvSpPr>
          <p:spPr bwMode="auto">
            <a:xfrm>
              <a:off x="4607"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Rectangle 25"/>
            <p:cNvSpPr>
              <a:spLocks noChangeArrowheads="1"/>
            </p:cNvSpPr>
            <p:nvPr/>
          </p:nvSpPr>
          <p:spPr bwMode="auto">
            <a:xfrm>
              <a:off x="4295" y="1584"/>
              <a:ext cx="309"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6" name="Oval 26"/>
            <p:cNvSpPr>
              <a:spLocks noChangeArrowheads="1"/>
            </p:cNvSpPr>
            <p:nvPr/>
          </p:nvSpPr>
          <p:spPr bwMode="auto">
            <a:xfrm>
              <a:off x="4298" y="1528"/>
              <a:ext cx="312"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27"/>
            <p:cNvSpPr>
              <a:spLocks noChangeArrowheads="1"/>
            </p:cNvSpPr>
            <p:nvPr/>
          </p:nvSpPr>
          <p:spPr bwMode="auto">
            <a:xfrm>
              <a:off x="4305" y="228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Line 28"/>
            <p:cNvSpPr>
              <a:spLocks noChangeShapeType="1"/>
            </p:cNvSpPr>
            <p:nvPr/>
          </p:nvSpPr>
          <p:spPr bwMode="auto">
            <a:xfrm>
              <a:off x="4305"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Line 29"/>
            <p:cNvSpPr>
              <a:spLocks noChangeShapeType="1"/>
            </p:cNvSpPr>
            <p:nvPr/>
          </p:nvSpPr>
          <p:spPr bwMode="auto">
            <a:xfrm>
              <a:off x="4618"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Rectangle 30"/>
            <p:cNvSpPr>
              <a:spLocks noChangeArrowheads="1"/>
            </p:cNvSpPr>
            <p:nvPr/>
          </p:nvSpPr>
          <p:spPr bwMode="auto">
            <a:xfrm>
              <a:off x="4305" y="227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1" name="Oval 31"/>
            <p:cNvSpPr>
              <a:spLocks noChangeArrowheads="1"/>
            </p:cNvSpPr>
            <p:nvPr/>
          </p:nvSpPr>
          <p:spPr bwMode="auto">
            <a:xfrm>
              <a:off x="4302" y="221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Oval 32"/>
            <p:cNvSpPr>
              <a:spLocks noChangeArrowheads="1"/>
            </p:cNvSpPr>
            <p:nvPr/>
          </p:nvSpPr>
          <p:spPr bwMode="auto">
            <a:xfrm>
              <a:off x="4870" y="1941"/>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3" name="Line 33"/>
            <p:cNvSpPr>
              <a:spLocks noChangeShapeType="1"/>
            </p:cNvSpPr>
            <p:nvPr/>
          </p:nvSpPr>
          <p:spPr bwMode="auto">
            <a:xfrm>
              <a:off x="4870"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4" name="Line 34"/>
            <p:cNvSpPr>
              <a:spLocks noChangeShapeType="1"/>
            </p:cNvSpPr>
            <p:nvPr/>
          </p:nvSpPr>
          <p:spPr bwMode="auto">
            <a:xfrm>
              <a:off x="5183"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Rectangle 35"/>
            <p:cNvSpPr>
              <a:spLocks noChangeArrowheads="1"/>
            </p:cNvSpPr>
            <p:nvPr/>
          </p:nvSpPr>
          <p:spPr bwMode="auto">
            <a:xfrm>
              <a:off x="4870" y="1934"/>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6" name="Oval 36"/>
            <p:cNvSpPr>
              <a:spLocks noChangeArrowheads="1"/>
            </p:cNvSpPr>
            <p:nvPr/>
          </p:nvSpPr>
          <p:spPr bwMode="auto">
            <a:xfrm>
              <a:off x="4867" y="1875"/>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Freeform 37"/>
            <p:cNvSpPr>
              <a:spLocks/>
            </p:cNvSpPr>
            <p:nvPr/>
          </p:nvSpPr>
          <p:spPr bwMode="auto">
            <a:xfrm>
              <a:off x="4461" y="1683"/>
              <a:ext cx="1" cy="522"/>
            </a:xfrm>
            <a:custGeom>
              <a:avLst/>
              <a:gdLst/>
              <a:ahLst/>
              <a:cxnLst>
                <a:cxn ang="0">
                  <a:pos x="0" y="0"/>
                </a:cxn>
                <a:cxn ang="0">
                  <a:pos x="0" y="522"/>
                </a:cxn>
              </a:cxnLst>
              <a:rect l="0" t="0" r="r" b="b"/>
              <a:pathLst>
                <a:path w="1" h="522">
                  <a:moveTo>
                    <a:pt x="0" y="0"/>
                  </a:moveTo>
                  <a:lnTo>
                    <a:pt x="0" y="522"/>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Freeform 38"/>
            <p:cNvSpPr>
              <a:spLocks/>
            </p:cNvSpPr>
            <p:nvPr/>
          </p:nvSpPr>
          <p:spPr bwMode="auto">
            <a:xfrm>
              <a:off x="3768" y="1689"/>
              <a:ext cx="1" cy="537"/>
            </a:xfrm>
            <a:custGeom>
              <a:avLst/>
              <a:gdLst/>
              <a:ahLst/>
              <a:cxnLst>
                <a:cxn ang="0">
                  <a:pos x="0" y="0"/>
                </a:cxn>
                <a:cxn ang="0">
                  <a:pos x="0" y="537"/>
                </a:cxn>
              </a:cxnLst>
              <a:rect l="0" t="0" r="r" b="b"/>
              <a:pathLst>
                <a:path w="1" h="537">
                  <a:moveTo>
                    <a:pt x="0" y="0"/>
                  </a:moveTo>
                  <a:lnTo>
                    <a:pt x="0" y="537"/>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 name="Freeform 39"/>
            <p:cNvSpPr>
              <a:spLocks/>
            </p:cNvSpPr>
            <p:nvPr/>
          </p:nvSpPr>
          <p:spPr bwMode="auto">
            <a:xfrm>
              <a:off x="3933" y="1674"/>
              <a:ext cx="504" cy="600"/>
            </a:xfrm>
            <a:custGeom>
              <a:avLst/>
              <a:gdLst/>
              <a:ahLst/>
              <a:cxnLst>
                <a:cxn ang="0">
                  <a:pos x="0" y="174"/>
                </a:cxn>
                <a:cxn ang="0">
                  <a:pos x="378" y="0"/>
                </a:cxn>
              </a:cxnLst>
              <a:rect l="0" t="0" r="r" b="b"/>
              <a:pathLst>
                <a:path w="378" h="174">
                  <a:moveTo>
                    <a:pt x="0" y="174"/>
                  </a:moveTo>
                  <a:lnTo>
                    <a:pt x="378"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Freeform 40"/>
            <p:cNvSpPr>
              <a:spLocks/>
            </p:cNvSpPr>
            <p:nvPr/>
          </p:nvSpPr>
          <p:spPr bwMode="auto">
            <a:xfrm>
              <a:off x="4620" y="2022"/>
              <a:ext cx="366" cy="270"/>
            </a:xfrm>
            <a:custGeom>
              <a:avLst/>
              <a:gdLst/>
              <a:ahLst/>
              <a:cxnLst>
                <a:cxn ang="0">
                  <a:pos x="0" y="270"/>
                </a:cxn>
                <a:cxn ang="0">
                  <a:pos x="366" y="0"/>
                </a:cxn>
              </a:cxnLst>
              <a:rect l="0" t="0" r="r" b="b"/>
              <a:pathLst>
                <a:path w="366" h="270">
                  <a:moveTo>
                    <a:pt x="0" y="270"/>
                  </a:moveTo>
                  <a:lnTo>
                    <a:pt x="366"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Freeform 41"/>
            <p:cNvSpPr>
              <a:spLocks/>
            </p:cNvSpPr>
            <p:nvPr/>
          </p:nvSpPr>
          <p:spPr bwMode="auto">
            <a:xfrm>
              <a:off x="3939" y="230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42"/>
            <p:cNvSpPr>
              <a:spLocks/>
            </p:cNvSpPr>
            <p:nvPr/>
          </p:nvSpPr>
          <p:spPr bwMode="auto">
            <a:xfrm>
              <a:off x="3348" y="1980"/>
              <a:ext cx="276" cy="264"/>
            </a:xfrm>
            <a:custGeom>
              <a:avLst/>
              <a:gdLst/>
              <a:ahLst/>
              <a:cxnLst>
                <a:cxn ang="0">
                  <a:pos x="276" y="264"/>
                </a:cxn>
                <a:cxn ang="0">
                  <a:pos x="0" y="0"/>
                </a:cxn>
              </a:cxnLst>
              <a:rect l="0" t="0" r="r" b="b"/>
              <a:pathLst>
                <a:path w="276" h="264">
                  <a:moveTo>
                    <a:pt x="276" y="264"/>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43"/>
            <p:cNvSpPr>
              <a:spLocks/>
            </p:cNvSpPr>
            <p:nvPr/>
          </p:nvSpPr>
          <p:spPr bwMode="auto">
            <a:xfrm>
              <a:off x="3933" y="161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Freeform 44"/>
            <p:cNvSpPr>
              <a:spLocks/>
            </p:cNvSpPr>
            <p:nvPr/>
          </p:nvSpPr>
          <p:spPr bwMode="auto">
            <a:xfrm>
              <a:off x="4608" y="1611"/>
              <a:ext cx="396" cy="267"/>
            </a:xfrm>
            <a:custGeom>
              <a:avLst/>
              <a:gdLst/>
              <a:ahLst/>
              <a:cxnLst>
                <a:cxn ang="0">
                  <a:pos x="396" y="267"/>
                </a:cxn>
                <a:cxn ang="0">
                  <a:pos x="0" y="0"/>
                </a:cxn>
              </a:cxnLst>
              <a:rect l="0" t="0" r="r" b="b"/>
              <a:pathLst>
                <a:path w="396" h="267">
                  <a:moveTo>
                    <a:pt x="396" y="267"/>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Freeform 45"/>
            <p:cNvSpPr>
              <a:spLocks/>
            </p:cNvSpPr>
            <p:nvPr/>
          </p:nvSpPr>
          <p:spPr bwMode="auto">
            <a:xfrm>
              <a:off x="3291" y="1182"/>
              <a:ext cx="1110" cy="645"/>
            </a:xfrm>
            <a:custGeom>
              <a:avLst/>
              <a:gdLst/>
              <a:ahLst/>
              <a:cxnLst>
                <a:cxn ang="0">
                  <a:pos x="1110" y="342"/>
                </a:cxn>
                <a:cxn ang="0">
                  <a:pos x="0" y="645"/>
                </a:cxn>
              </a:cxnLst>
              <a:rect l="0" t="0" r="r" b="b"/>
              <a:pathLst>
                <a:path w="1110" h="645">
                  <a:moveTo>
                    <a:pt x="1110" y="342"/>
                  </a:moveTo>
                  <a:cubicBezTo>
                    <a:pt x="1104" y="0"/>
                    <a:pt x="21" y="63"/>
                    <a:pt x="0" y="645"/>
                  </a:cubicBez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 name="Group 46"/>
            <p:cNvGrpSpPr>
              <a:grpSpLocks/>
            </p:cNvGrpSpPr>
            <p:nvPr/>
          </p:nvGrpSpPr>
          <p:grpSpPr bwMode="auto">
            <a:xfrm>
              <a:off x="3178" y="1806"/>
              <a:ext cx="233" cy="252"/>
              <a:chOff x="2941" y="2451"/>
              <a:chExt cx="236" cy="252"/>
            </a:xfrm>
          </p:grpSpPr>
          <p:sp>
            <p:nvSpPr>
              <p:cNvPr id="142" name="Rectangle 47"/>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48"/>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A</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6" name="Group 49"/>
            <p:cNvGrpSpPr>
              <a:grpSpLocks/>
            </p:cNvGrpSpPr>
            <p:nvPr/>
          </p:nvGrpSpPr>
          <p:grpSpPr bwMode="auto">
            <a:xfrm>
              <a:off x="4356" y="2190"/>
              <a:ext cx="215" cy="252"/>
              <a:chOff x="2949" y="2451"/>
              <a:chExt cx="218" cy="252"/>
            </a:xfrm>
          </p:grpSpPr>
          <p:sp>
            <p:nvSpPr>
              <p:cNvPr id="140" name="Rectangle 50"/>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Text Box 51"/>
              <p:cNvSpPr txBox="1">
                <a:spLocks noChangeArrowheads="1"/>
              </p:cNvSpPr>
              <p:nvPr/>
            </p:nvSpPr>
            <p:spPr bwMode="auto">
              <a:xfrm>
                <a:off x="2949" y="2451"/>
                <a:ext cx="218"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E</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7" name="Group 52"/>
            <p:cNvGrpSpPr>
              <a:grpSpLocks/>
            </p:cNvGrpSpPr>
            <p:nvPr/>
          </p:nvGrpSpPr>
          <p:grpSpPr bwMode="auto">
            <a:xfrm>
              <a:off x="3667" y="2187"/>
              <a:ext cx="233" cy="252"/>
              <a:chOff x="2941" y="2451"/>
              <a:chExt cx="236" cy="252"/>
            </a:xfrm>
          </p:grpSpPr>
          <p:sp>
            <p:nvSpPr>
              <p:cNvPr id="138" name="Rectangle 53"/>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Text Box 54"/>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8" name="Group 55"/>
            <p:cNvGrpSpPr>
              <a:grpSpLocks/>
            </p:cNvGrpSpPr>
            <p:nvPr/>
          </p:nvGrpSpPr>
          <p:grpSpPr bwMode="auto">
            <a:xfrm>
              <a:off x="4346" y="1500"/>
              <a:ext cx="224" cy="252"/>
              <a:chOff x="2945" y="2451"/>
              <a:chExt cx="227" cy="252"/>
            </a:xfrm>
          </p:grpSpPr>
          <p:sp>
            <p:nvSpPr>
              <p:cNvPr id="136" name="Rectangle 5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Text Box 57"/>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C</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9" name="Group 58"/>
            <p:cNvGrpSpPr>
              <a:grpSpLocks/>
            </p:cNvGrpSpPr>
            <p:nvPr/>
          </p:nvGrpSpPr>
          <p:grpSpPr bwMode="auto">
            <a:xfrm>
              <a:off x="3662" y="1500"/>
              <a:ext cx="224" cy="252"/>
              <a:chOff x="2945" y="2451"/>
              <a:chExt cx="227" cy="252"/>
            </a:xfrm>
          </p:grpSpPr>
          <p:sp>
            <p:nvSpPr>
              <p:cNvPr id="134" name="Rectangle 59"/>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60"/>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B</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10" name="Group 61"/>
            <p:cNvGrpSpPr>
              <a:grpSpLocks/>
            </p:cNvGrpSpPr>
            <p:nvPr/>
          </p:nvGrpSpPr>
          <p:grpSpPr bwMode="auto">
            <a:xfrm>
              <a:off x="4933" y="1848"/>
              <a:ext cx="206" cy="252"/>
              <a:chOff x="2953" y="2451"/>
              <a:chExt cx="209" cy="252"/>
            </a:xfrm>
          </p:grpSpPr>
          <p:sp>
            <p:nvSpPr>
              <p:cNvPr id="132" name="Rectangle 6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 name="Text Box 63"/>
              <p:cNvSpPr txBox="1">
                <a:spLocks noChangeArrowheads="1"/>
              </p:cNvSpPr>
              <p:nvPr/>
            </p:nvSpPr>
            <p:spPr bwMode="auto">
              <a:xfrm>
                <a:off x="2953" y="2451"/>
                <a:ext cx="209"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F</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sp>
          <p:nvSpPr>
            <p:cNvPr id="122" name="Text Box 64"/>
            <p:cNvSpPr txBox="1">
              <a:spLocks noChangeArrowheads="1"/>
            </p:cNvSpPr>
            <p:nvPr/>
          </p:nvSpPr>
          <p:spPr bwMode="auto">
            <a:xfrm>
              <a:off x="3401" y="1627"/>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3" name="Text Box 65"/>
            <p:cNvSpPr txBox="1">
              <a:spLocks noChangeArrowheads="1"/>
            </p:cNvSpPr>
            <p:nvPr/>
          </p:nvSpPr>
          <p:spPr bwMode="auto">
            <a:xfrm>
              <a:off x="3749" y="1846"/>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4" name="Text Box 66"/>
            <p:cNvSpPr txBox="1">
              <a:spLocks noChangeArrowheads="1"/>
            </p:cNvSpPr>
            <p:nvPr/>
          </p:nvSpPr>
          <p:spPr bwMode="auto">
            <a:xfrm>
              <a:off x="3314" y="205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5" name="Text Box 67"/>
            <p:cNvSpPr txBox="1">
              <a:spLocks noChangeArrowheads="1"/>
            </p:cNvSpPr>
            <p:nvPr/>
          </p:nvSpPr>
          <p:spPr bwMode="auto">
            <a:xfrm>
              <a:off x="4133" y="193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26" name="Text Box 68"/>
            <p:cNvSpPr txBox="1">
              <a:spLocks noChangeArrowheads="1"/>
            </p:cNvSpPr>
            <p:nvPr/>
          </p:nvSpPr>
          <p:spPr bwMode="auto">
            <a:xfrm>
              <a:off x="4070" y="2293"/>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7" name="Text Box 69"/>
            <p:cNvSpPr txBox="1">
              <a:spLocks noChangeArrowheads="1"/>
            </p:cNvSpPr>
            <p:nvPr/>
          </p:nvSpPr>
          <p:spPr bwMode="auto">
            <a:xfrm>
              <a:off x="4430" y="186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8" name="Text Box 70"/>
            <p:cNvSpPr txBox="1">
              <a:spLocks noChangeArrowheads="1"/>
            </p:cNvSpPr>
            <p:nvPr/>
          </p:nvSpPr>
          <p:spPr bwMode="auto">
            <a:xfrm>
              <a:off x="4790" y="2128"/>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9" name="Text Box 71"/>
            <p:cNvSpPr txBox="1">
              <a:spLocks noChangeArrowheads="1"/>
            </p:cNvSpPr>
            <p:nvPr/>
          </p:nvSpPr>
          <p:spPr bwMode="auto">
            <a:xfrm>
              <a:off x="4763" y="159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sp>
          <p:nvSpPr>
            <p:cNvPr id="130" name="Text Box 72"/>
            <p:cNvSpPr txBox="1">
              <a:spLocks noChangeArrowheads="1"/>
            </p:cNvSpPr>
            <p:nvPr/>
          </p:nvSpPr>
          <p:spPr bwMode="auto">
            <a:xfrm>
              <a:off x="4028" y="144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31" name="Text Box 73"/>
            <p:cNvSpPr txBox="1">
              <a:spLocks noChangeArrowheads="1"/>
            </p:cNvSpPr>
            <p:nvPr/>
          </p:nvSpPr>
          <p:spPr bwMode="auto">
            <a:xfrm>
              <a:off x="3677" y="117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grpSp>
      <p:sp>
        <p:nvSpPr>
          <p:cNvPr id="2" name="标题 1"/>
          <p:cNvSpPr>
            <a:spLocks noGrp="1"/>
          </p:cNvSpPr>
          <p:nvPr>
            <p:ph type="title"/>
          </p:nvPr>
        </p:nvSpPr>
        <p:spPr/>
        <p:txBody>
          <a:bodyPr/>
          <a:lstStyle/>
          <a:p>
            <a:r>
              <a:rPr lang="en-US" altLang="zh-CN" dirty="0" smtClean="0">
                <a:solidFill>
                  <a:srgbClr val="00B0F0"/>
                </a:solidFill>
              </a:rPr>
              <a:t>Route Computation</a:t>
            </a:r>
            <a:endParaRPr lang="zh-CN" altLang="en-US" dirty="0">
              <a:solidFill>
                <a:srgbClr val="00B0F0"/>
              </a:solidFill>
            </a:endParaRPr>
          </a:p>
        </p:txBody>
      </p:sp>
      <p:sp>
        <p:nvSpPr>
          <p:cNvPr id="3" name="内容占位符 2"/>
          <p:cNvSpPr>
            <a:spLocks noGrp="1"/>
          </p:cNvSpPr>
          <p:nvPr>
            <p:ph idx="1"/>
          </p:nvPr>
        </p:nvSpPr>
        <p:spPr/>
        <p:txBody>
          <a:bodyPr/>
          <a:lstStyle/>
          <a:p>
            <a:r>
              <a:rPr lang="en-US" altLang="zh-CN" dirty="0" smtClean="0">
                <a:solidFill>
                  <a:srgbClr val="00B0F0"/>
                </a:solidFill>
              </a:rPr>
              <a:t>Distance-vector algorithms</a:t>
            </a:r>
          </a:p>
          <a:p>
            <a:pPr>
              <a:buNone/>
            </a:pPr>
            <a:r>
              <a:rPr lang="en-US" altLang="zh-CN" dirty="0" smtClean="0"/>
              <a:t>	each router knows direct neighbors       &amp; link costs to neighbors;</a:t>
            </a:r>
          </a:p>
          <a:p>
            <a:pPr>
              <a:buNone/>
            </a:pPr>
            <a:r>
              <a:rPr lang="en-US" altLang="zh-CN" dirty="0" smtClean="0"/>
              <a:t>	independently calculate shortest path to each destination through                 an iterative process based on               neighbors’ distances to </a:t>
            </a:r>
            <a:r>
              <a:rPr lang="en-US" altLang="zh-CN" dirty="0" err="1" smtClean="0"/>
              <a:t>dest</a:t>
            </a:r>
            <a:r>
              <a:rPr lang="en-US" altLang="zh-CN" dirty="0" smtClean="0"/>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 y="2129932"/>
            <a:ext cx="12192000" cy="1471272"/>
          </a:xfrm>
        </p:spPr>
        <p:txBody>
          <a:bodyPr/>
          <a:lstStyle/>
          <a:p>
            <a:pPr algn="l" eaLnBrk="1" hangingPunct="1"/>
            <a:r>
              <a:rPr lang="en-US" altLang="zh-CN" sz="7200" dirty="0" smtClean="0">
                <a:solidFill>
                  <a:schemeClr val="bg1"/>
                </a:solidFill>
              </a:rPr>
              <a:t>Secure </a:t>
            </a:r>
            <a:r>
              <a:rPr lang="en-US" altLang="zh-CN" sz="7200" dirty="0" smtClean="0"/>
              <a:t>Routing </a:t>
            </a:r>
            <a:r>
              <a:rPr lang="en-US" altLang="zh-CN" sz="7200" dirty="0" smtClean="0">
                <a:solidFill>
                  <a:schemeClr val="bg1"/>
                </a:solidFill>
              </a:rPr>
              <a:t>and</a:t>
            </a:r>
            <a:r>
              <a:rPr lang="en-US" altLang="zh-CN" sz="7200" dirty="0" smtClean="0"/>
              <a:t> Forwarding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8620125" y="4608519"/>
            <a:ext cx="3571875" cy="2252663"/>
            <a:chOff x="3066" y="1107"/>
            <a:chExt cx="2250" cy="1419"/>
          </a:xfrm>
        </p:grpSpPr>
        <p:sp>
          <p:nvSpPr>
            <p:cNvPr id="75" name="Freeform 5"/>
            <p:cNvSpPr>
              <a:spLocks/>
            </p:cNvSpPr>
            <p:nvPr/>
          </p:nvSpPr>
          <p:spPr bwMode="auto">
            <a:xfrm>
              <a:off x="3066" y="1107"/>
              <a:ext cx="2250" cy="1409"/>
            </a:xfrm>
            <a:custGeom>
              <a:avLst/>
              <a:gdLst/>
              <a:ahLst/>
              <a:cxnLst>
                <a:cxn ang="0">
                  <a:pos x="0" y="624"/>
                </a:cxn>
                <a:cxn ang="0">
                  <a:pos x="219" y="321"/>
                </a:cxn>
                <a:cxn ang="0">
                  <a:pos x="529" y="35"/>
                </a:cxn>
                <a:cxn ang="0">
                  <a:pos x="1551" y="111"/>
                </a:cxn>
                <a:cxn ang="0">
                  <a:pos x="1968" y="483"/>
                </a:cxn>
                <a:cxn ang="0">
                  <a:pos x="2199" y="906"/>
                </a:cxn>
                <a:cxn ang="0">
                  <a:pos x="1659" y="1314"/>
                </a:cxn>
                <a:cxn ang="0">
                  <a:pos x="993" y="1386"/>
                </a:cxn>
                <a:cxn ang="0">
                  <a:pos x="465" y="1356"/>
                </a:cxn>
                <a:cxn ang="0">
                  <a:pos x="102" y="1068"/>
                </a:cxn>
                <a:cxn ang="0">
                  <a:pos x="0" y="624"/>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Freeform 6"/>
            <p:cNvSpPr>
              <a:spLocks/>
            </p:cNvSpPr>
            <p:nvPr/>
          </p:nvSpPr>
          <p:spPr bwMode="auto">
            <a:xfrm>
              <a:off x="3402" y="1656"/>
              <a:ext cx="342" cy="186"/>
            </a:xfrm>
            <a:custGeom>
              <a:avLst/>
              <a:gdLst/>
              <a:ahLst/>
              <a:cxnLst>
                <a:cxn ang="0">
                  <a:pos x="0" y="186"/>
                </a:cxn>
                <a:cxn ang="0">
                  <a:pos x="342" y="0"/>
                </a:cxn>
              </a:cxnLst>
              <a:rect l="0" t="0" r="r" b="b"/>
              <a:pathLst>
                <a:path w="342" h="186">
                  <a:moveTo>
                    <a:pt x="0" y="186"/>
                  </a:moveTo>
                  <a:lnTo>
                    <a:pt x="342"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Oval 7"/>
            <p:cNvSpPr>
              <a:spLocks noChangeArrowheads="1"/>
            </p:cNvSpPr>
            <p:nvPr/>
          </p:nvSpPr>
          <p:spPr bwMode="auto">
            <a:xfrm>
              <a:off x="3142" y="1898"/>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Line 8"/>
            <p:cNvSpPr>
              <a:spLocks noChangeShapeType="1"/>
            </p:cNvSpPr>
            <p:nvPr/>
          </p:nvSpPr>
          <p:spPr bwMode="auto">
            <a:xfrm>
              <a:off x="3142"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Line 9"/>
            <p:cNvSpPr>
              <a:spLocks noChangeShapeType="1"/>
            </p:cNvSpPr>
            <p:nvPr/>
          </p:nvSpPr>
          <p:spPr bwMode="auto">
            <a:xfrm>
              <a:off x="3455"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Rectangle 10"/>
            <p:cNvSpPr>
              <a:spLocks noChangeArrowheads="1"/>
            </p:cNvSpPr>
            <p:nvPr/>
          </p:nvSpPr>
          <p:spPr bwMode="auto">
            <a:xfrm>
              <a:off x="3142" y="1891"/>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1" name="Oval 11"/>
            <p:cNvSpPr>
              <a:spLocks noChangeArrowheads="1"/>
            </p:cNvSpPr>
            <p:nvPr/>
          </p:nvSpPr>
          <p:spPr bwMode="auto">
            <a:xfrm>
              <a:off x="3139" y="1832"/>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2" name="Oval 12"/>
            <p:cNvSpPr>
              <a:spLocks noChangeArrowheads="1"/>
            </p:cNvSpPr>
            <p:nvPr/>
          </p:nvSpPr>
          <p:spPr bwMode="auto">
            <a:xfrm>
              <a:off x="3616" y="228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3" name="Line 13"/>
            <p:cNvSpPr>
              <a:spLocks noChangeShapeType="1"/>
            </p:cNvSpPr>
            <p:nvPr/>
          </p:nvSpPr>
          <p:spPr bwMode="auto">
            <a:xfrm>
              <a:off x="3616"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Line 14"/>
            <p:cNvSpPr>
              <a:spLocks noChangeShapeType="1"/>
            </p:cNvSpPr>
            <p:nvPr/>
          </p:nvSpPr>
          <p:spPr bwMode="auto">
            <a:xfrm>
              <a:off x="3929"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Rectangle 15"/>
            <p:cNvSpPr>
              <a:spLocks noChangeArrowheads="1"/>
            </p:cNvSpPr>
            <p:nvPr/>
          </p:nvSpPr>
          <p:spPr bwMode="auto">
            <a:xfrm>
              <a:off x="3616" y="227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6" name="Oval 16"/>
            <p:cNvSpPr>
              <a:spLocks noChangeArrowheads="1"/>
            </p:cNvSpPr>
            <p:nvPr/>
          </p:nvSpPr>
          <p:spPr bwMode="auto">
            <a:xfrm>
              <a:off x="3613" y="221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
            <p:cNvSpPr>
              <a:spLocks noChangeArrowheads="1"/>
            </p:cNvSpPr>
            <p:nvPr/>
          </p:nvSpPr>
          <p:spPr bwMode="auto">
            <a:xfrm>
              <a:off x="3612" y="159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8" name="Line 18"/>
            <p:cNvSpPr>
              <a:spLocks noChangeShapeType="1"/>
            </p:cNvSpPr>
            <p:nvPr/>
          </p:nvSpPr>
          <p:spPr bwMode="auto">
            <a:xfrm>
              <a:off x="3612"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9" name="Line 19"/>
            <p:cNvSpPr>
              <a:spLocks noChangeShapeType="1"/>
            </p:cNvSpPr>
            <p:nvPr/>
          </p:nvSpPr>
          <p:spPr bwMode="auto">
            <a:xfrm>
              <a:off x="3925"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Rectangle 20"/>
            <p:cNvSpPr>
              <a:spLocks noChangeArrowheads="1"/>
            </p:cNvSpPr>
            <p:nvPr/>
          </p:nvSpPr>
          <p:spPr bwMode="auto">
            <a:xfrm>
              <a:off x="3612" y="158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1" name="Oval 21"/>
            <p:cNvSpPr>
              <a:spLocks noChangeArrowheads="1"/>
            </p:cNvSpPr>
            <p:nvPr/>
          </p:nvSpPr>
          <p:spPr bwMode="auto">
            <a:xfrm>
              <a:off x="3609" y="152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Oval 22"/>
            <p:cNvSpPr>
              <a:spLocks noChangeArrowheads="1"/>
            </p:cNvSpPr>
            <p:nvPr/>
          </p:nvSpPr>
          <p:spPr bwMode="auto">
            <a:xfrm>
              <a:off x="4295" y="1591"/>
              <a:ext cx="312"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3" name="Line 23"/>
            <p:cNvSpPr>
              <a:spLocks noChangeShapeType="1"/>
            </p:cNvSpPr>
            <p:nvPr/>
          </p:nvSpPr>
          <p:spPr bwMode="auto">
            <a:xfrm>
              <a:off x="4295"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Line 24"/>
            <p:cNvSpPr>
              <a:spLocks noChangeShapeType="1"/>
            </p:cNvSpPr>
            <p:nvPr/>
          </p:nvSpPr>
          <p:spPr bwMode="auto">
            <a:xfrm>
              <a:off x="4607"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Rectangle 25"/>
            <p:cNvSpPr>
              <a:spLocks noChangeArrowheads="1"/>
            </p:cNvSpPr>
            <p:nvPr/>
          </p:nvSpPr>
          <p:spPr bwMode="auto">
            <a:xfrm>
              <a:off x="4295" y="1584"/>
              <a:ext cx="309"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6" name="Oval 26"/>
            <p:cNvSpPr>
              <a:spLocks noChangeArrowheads="1"/>
            </p:cNvSpPr>
            <p:nvPr/>
          </p:nvSpPr>
          <p:spPr bwMode="auto">
            <a:xfrm>
              <a:off x="4298" y="1528"/>
              <a:ext cx="312"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27"/>
            <p:cNvSpPr>
              <a:spLocks noChangeArrowheads="1"/>
            </p:cNvSpPr>
            <p:nvPr/>
          </p:nvSpPr>
          <p:spPr bwMode="auto">
            <a:xfrm>
              <a:off x="4305" y="228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Line 28"/>
            <p:cNvSpPr>
              <a:spLocks noChangeShapeType="1"/>
            </p:cNvSpPr>
            <p:nvPr/>
          </p:nvSpPr>
          <p:spPr bwMode="auto">
            <a:xfrm>
              <a:off x="4305"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Line 29"/>
            <p:cNvSpPr>
              <a:spLocks noChangeShapeType="1"/>
            </p:cNvSpPr>
            <p:nvPr/>
          </p:nvSpPr>
          <p:spPr bwMode="auto">
            <a:xfrm>
              <a:off x="4618"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Rectangle 30"/>
            <p:cNvSpPr>
              <a:spLocks noChangeArrowheads="1"/>
            </p:cNvSpPr>
            <p:nvPr/>
          </p:nvSpPr>
          <p:spPr bwMode="auto">
            <a:xfrm>
              <a:off x="4305" y="227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1" name="Oval 31"/>
            <p:cNvSpPr>
              <a:spLocks noChangeArrowheads="1"/>
            </p:cNvSpPr>
            <p:nvPr/>
          </p:nvSpPr>
          <p:spPr bwMode="auto">
            <a:xfrm>
              <a:off x="4302" y="221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Oval 32"/>
            <p:cNvSpPr>
              <a:spLocks noChangeArrowheads="1"/>
            </p:cNvSpPr>
            <p:nvPr/>
          </p:nvSpPr>
          <p:spPr bwMode="auto">
            <a:xfrm>
              <a:off x="4870" y="1941"/>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3" name="Line 33"/>
            <p:cNvSpPr>
              <a:spLocks noChangeShapeType="1"/>
            </p:cNvSpPr>
            <p:nvPr/>
          </p:nvSpPr>
          <p:spPr bwMode="auto">
            <a:xfrm>
              <a:off x="4870"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4" name="Line 34"/>
            <p:cNvSpPr>
              <a:spLocks noChangeShapeType="1"/>
            </p:cNvSpPr>
            <p:nvPr/>
          </p:nvSpPr>
          <p:spPr bwMode="auto">
            <a:xfrm>
              <a:off x="5183"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Rectangle 35"/>
            <p:cNvSpPr>
              <a:spLocks noChangeArrowheads="1"/>
            </p:cNvSpPr>
            <p:nvPr/>
          </p:nvSpPr>
          <p:spPr bwMode="auto">
            <a:xfrm>
              <a:off x="4870" y="1934"/>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6" name="Oval 36"/>
            <p:cNvSpPr>
              <a:spLocks noChangeArrowheads="1"/>
            </p:cNvSpPr>
            <p:nvPr/>
          </p:nvSpPr>
          <p:spPr bwMode="auto">
            <a:xfrm>
              <a:off x="4867" y="1875"/>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Freeform 37"/>
            <p:cNvSpPr>
              <a:spLocks/>
            </p:cNvSpPr>
            <p:nvPr/>
          </p:nvSpPr>
          <p:spPr bwMode="auto">
            <a:xfrm>
              <a:off x="4461" y="1683"/>
              <a:ext cx="1" cy="522"/>
            </a:xfrm>
            <a:custGeom>
              <a:avLst/>
              <a:gdLst/>
              <a:ahLst/>
              <a:cxnLst>
                <a:cxn ang="0">
                  <a:pos x="0" y="0"/>
                </a:cxn>
                <a:cxn ang="0">
                  <a:pos x="0" y="522"/>
                </a:cxn>
              </a:cxnLst>
              <a:rect l="0" t="0" r="r" b="b"/>
              <a:pathLst>
                <a:path w="1" h="522">
                  <a:moveTo>
                    <a:pt x="0" y="0"/>
                  </a:moveTo>
                  <a:lnTo>
                    <a:pt x="0" y="522"/>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Freeform 38"/>
            <p:cNvSpPr>
              <a:spLocks/>
            </p:cNvSpPr>
            <p:nvPr/>
          </p:nvSpPr>
          <p:spPr bwMode="auto">
            <a:xfrm>
              <a:off x="3768" y="1689"/>
              <a:ext cx="1" cy="537"/>
            </a:xfrm>
            <a:custGeom>
              <a:avLst/>
              <a:gdLst/>
              <a:ahLst/>
              <a:cxnLst>
                <a:cxn ang="0">
                  <a:pos x="0" y="0"/>
                </a:cxn>
                <a:cxn ang="0">
                  <a:pos x="0" y="537"/>
                </a:cxn>
              </a:cxnLst>
              <a:rect l="0" t="0" r="r" b="b"/>
              <a:pathLst>
                <a:path w="1" h="537">
                  <a:moveTo>
                    <a:pt x="0" y="0"/>
                  </a:moveTo>
                  <a:lnTo>
                    <a:pt x="0" y="537"/>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 name="Freeform 39"/>
            <p:cNvSpPr>
              <a:spLocks/>
            </p:cNvSpPr>
            <p:nvPr/>
          </p:nvSpPr>
          <p:spPr bwMode="auto">
            <a:xfrm>
              <a:off x="3933" y="1674"/>
              <a:ext cx="504" cy="600"/>
            </a:xfrm>
            <a:custGeom>
              <a:avLst/>
              <a:gdLst/>
              <a:ahLst/>
              <a:cxnLst>
                <a:cxn ang="0">
                  <a:pos x="0" y="174"/>
                </a:cxn>
                <a:cxn ang="0">
                  <a:pos x="378" y="0"/>
                </a:cxn>
              </a:cxnLst>
              <a:rect l="0" t="0" r="r" b="b"/>
              <a:pathLst>
                <a:path w="378" h="174">
                  <a:moveTo>
                    <a:pt x="0" y="174"/>
                  </a:moveTo>
                  <a:lnTo>
                    <a:pt x="378"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Freeform 40"/>
            <p:cNvSpPr>
              <a:spLocks/>
            </p:cNvSpPr>
            <p:nvPr/>
          </p:nvSpPr>
          <p:spPr bwMode="auto">
            <a:xfrm>
              <a:off x="4620" y="2022"/>
              <a:ext cx="366" cy="270"/>
            </a:xfrm>
            <a:custGeom>
              <a:avLst/>
              <a:gdLst/>
              <a:ahLst/>
              <a:cxnLst>
                <a:cxn ang="0">
                  <a:pos x="0" y="270"/>
                </a:cxn>
                <a:cxn ang="0">
                  <a:pos x="366" y="0"/>
                </a:cxn>
              </a:cxnLst>
              <a:rect l="0" t="0" r="r" b="b"/>
              <a:pathLst>
                <a:path w="366" h="270">
                  <a:moveTo>
                    <a:pt x="0" y="270"/>
                  </a:moveTo>
                  <a:lnTo>
                    <a:pt x="366"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Freeform 41"/>
            <p:cNvSpPr>
              <a:spLocks/>
            </p:cNvSpPr>
            <p:nvPr/>
          </p:nvSpPr>
          <p:spPr bwMode="auto">
            <a:xfrm>
              <a:off x="3939" y="230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42"/>
            <p:cNvSpPr>
              <a:spLocks/>
            </p:cNvSpPr>
            <p:nvPr/>
          </p:nvSpPr>
          <p:spPr bwMode="auto">
            <a:xfrm>
              <a:off x="3348" y="1980"/>
              <a:ext cx="276" cy="264"/>
            </a:xfrm>
            <a:custGeom>
              <a:avLst/>
              <a:gdLst/>
              <a:ahLst/>
              <a:cxnLst>
                <a:cxn ang="0">
                  <a:pos x="276" y="264"/>
                </a:cxn>
                <a:cxn ang="0">
                  <a:pos x="0" y="0"/>
                </a:cxn>
              </a:cxnLst>
              <a:rect l="0" t="0" r="r" b="b"/>
              <a:pathLst>
                <a:path w="276" h="264">
                  <a:moveTo>
                    <a:pt x="276" y="264"/>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43"/>
            <p:cNvSpPr>
              <a:spLocks/>
            </p:cNvSpPr>
            <p:nvPr/>
          </p:nvSpPr>
          <p:spPr bwMode="auto">
            <a:xfrm>
              <a:off x="3933" y="161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Freeform 44"/>
            <p:cNvSpPr>
              <a:spLocks/>
            </p:cNvSpPr>
            <p:nvPr/>
          </p:nvSpPr>
          <p:spPr bwMode="auto">
            <a:xfrm>
              <a:off x="4608" y="1611"/>
              <a:ext cx="396" cy="267"/>
            </a:xfrm>
            <a:custGeom>
              <a:avLst/>
              <a:gdLst/>
              <a:ahLst/>
              <a:cxnLst>
                <a:cxn ang="0">
                  <a:pos x="396" y="267"/>
                </a:cxn>
                <a:cxn ang="0">
                  <a:pos x="0" y="0"/>
                </a:cxn>
              </a:cxnLst>
              <a:rect l="0" t="0" r="r" b="b"/>
              <a:pathLst>
                <a:path w="396" h="267">
                  <a:moveTo>
                    <a:pt x="396" y="267"/>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Freeform 45"/>
            <p:cNvSpPr>
              <a:spLocks/>
            </p:cNvSpPr>
            <p:nvPr/>
          </p:nvSpPr>
          <p:spPr bwMode="auto">
            <a:xfrm>
              <a:off x="3291" y="1182"/>
              <a:ext cx="1110" cy="645"/>
            </a:xfrm>
            <a:custGeom>
              <a:avLst/>
              <a:gdLst/>
              <a:ahLst/>
              <a:cxnLst>
                <a:cxn ang="0">
                  <a:pos x="1110" y="342"/>
                </a:cxn>
                <a:cxn ang="0">
                  <a:pos x="0" y="645"/>
                </a:cxn>
              </a:cxnLst>
              <a:rect l="0" t="0" r="r" b="b"/>
              <a:pathLst>
                <a:path w="1110" h="645">
                  <a:moveTo>
                    <a:pt x="1110" y="342"/>
                  </a:moveTo>
                  <a:cubicBezTo>
                    <a:pt x="1104" y="0"/>
                    <a:pt x="21" y="63"/>
                    <a:pt x="0" y="645"/>
                  </a:cubicBez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 name="Group 46"/>
            <p:cNvGrpSpPr>
              <a:grpSpLocks/>
            </p:cNvGrpSpPr>
            <p:nvPr/>
          </p:nvGrpSpPr>
          <p:grpSpPr bwMode="auto">
            <a:xfrm>
              <a:off x="3178" y="1806"/>
              <a:ext cx="233" cy="252"/>
              <a:chOff x="2941" y="2451"/>
              <a:chExt cx="236" cy="252"/>
            </a:xfrm>
          </p:grpSpPr>
          <p:sp>
            <p:nvSpPr>
              <p:cNvPr id="142" name="Rectangle 47"/>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48"/>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A</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6" name="Group 49"/>
            <p:cNvGrpSpPr>
              <a:grpSpLocks/>
            </p:cNvGrpSpPr>
            <p:nvPr/>
          </p:nvGrpSpPr>
          <p:grpSpPr bwMode="auto">
            <a:xfrm>
              <a:off x="4356" y="2190"/>
              <a:ext cx="215" cy="252"/>
              <a:chOff x="2949" y="2451"/>
              <a:chExt cx="218" cy="252"/>
            </a:xfrm>
          </p:grpSpPr>
          <p:sp>
            <p:nvSpPr>
              <p:cNvPr id="140" name="Rectangle 50"/>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Text Box 51"/>
              <p:cNvSpPr txBox="1">
                <a:spLocks noChangeArrowheads="1"/>
              </p:cNvSpPr>
              <p:nvPr/>
            </p:nvSpPr>
            <p:spPr bwMode="auto">
              <a:xfrm>
                <a:off x="2949" y="2451"/>
                <a:ext cx="218"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E</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7" name="Group 52"/>
            <p:cNvGrpSpPr>
              <a:grpSpLocks/>
            </p:cNvGrpSpPr>
            <p:nvPr/>
          </p:nvGrpSpPr>
          <p:grpSpPr bwMode="auto">
            <a:xfrm>
              <a:off x="3667" y="2187"/>
              <a:ext cx="233" cy="252"/>
              <a:chOff x="2941" y="2451"/>
              <a:chExt cx="236" cy="252"/>
            </a:xfrm>
          </p:grpSpPr>
          <p:sp>
            <p:nvSpPr>
              <p:cNvPr id="138" name="Rectangle 53"/>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Text Box 54"/>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8" name="Group 55"/>
            <p:cNvGrpSpPr>
              <a:grpSpLocks/>
            </p:cNvGrpSpPr>
            <p:nvPr/>
          </p:nvGrpSpPr>
          <p:grpSpPr bwMode="auto">
            <a:xfrm>
              <a:off x="4346" y="1500"/>
              <a:ext cx="224" cy="252"/>
              <a:chOff x="2945" y="2451"/>
              <a:chExt cx="227" cy="252"/>
            </a:xfrm>
          </p:grpSpPr>
          <p:sp>
            <p:nvSpPr>
              <p:cNvPr id="136" name="Rectangle 5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Text Box 57"/>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C</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9" name="Group 58"/>
            <p:cNvGrpSpPr>
              <a:grpSpLocks/>
            </p:cNvGrpSpPr>
            <p:nvPr/>
          </p:nvGrpSpPr>
          <p:grpSpPr bwMode="auto">
            <a:xfrm>
              <a:off x="3662" y="1500"/>
              <a:ext cx="224" cy="252"/>
              <a:chOff x="2945" y="2451"/>
              <a:chExt cx="227" cy="252"/>
            </a:xfrm>
          </p:grpSpPr>
          <p:sp>
            <p:nvSpPr>
              <p:cNvPr id="134" name="Rectangle 59"/>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60"/>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B</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10" name="Group 61"/>
            <p:cNvGrpSpPr>
              <a:grpSpLocks/>
            </p:cNvGrpSpPr>
            <p:nvPr/>
          </p:nvGrpSpPr>
          <p:grpSpPr bwMode="auto">
            <a:xfrm>
              <a:off x="4933" y="1848"/>
              <a:ext cx="206" cy="252"/>
              <a:chOff x="2953" y="2451"/>
              <a:chExt cx="209" cy="252"/>
            </a:xfrm>
          </p:grpSpPr>
          <p:sp>
            <p:nvSpPr>
              <p:cNvPr id="132" name="Rectangle 6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 name="Text Box 63"/>
              <p:cNvSpPr txBox="1">
                <a:spLocks noChangeArrowheads="1"/>
              </p:cNvSpPr>
              <p:nvPr/>
            </p:nvSpPr>
            <p:spPr bwMode="auto">
              <a:xfrm>
                <a:off x="2953" y="2451"/>
                <a:ext cx="209"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F</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sp>
          <p:nvSpPr>
            <p:cNvPr id="122" name="Text Box 64"/>
            <p:cNvSpPr txBox="1">
              <a:spLocks noChangeArrowheads="1"/>
            </p:cNvSpPr>
            <p:nvPr/>
          </p:nvSpPr>
          <p:spPr bwMode="auto">
            <a:xfrm>
              <a:off x="3401" y="1627"/>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3" name="Text Box 65"/>
            <p:cNvSpPr txBox="1">
              <a:spLocks noChangeArrowheads="1"/>
            </p:cNvSpPr>
            <p:nvPr/>
          </p:nvSpPr>
          <p:spPr bwMode="auto">
            <a:xfrm>
              <a:off x="3749" y="1846"/>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4" name="Text Box 66"/>
            <p:cNvSpPr txBox="1">
              <a:spLocks noChangeArrowheads="1"/>
            </p:cNvSpPr>
            <p:nvPr/>
          </p:nvSpPr>
          <p:spPr bwMode="auto">
            <a:xfrm>
              <a:off x="3314" y="205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5" name="Text Box 67"/>
            <p:cNvSpPr txBox="1">
              <a:spLocks noChangeArrowheads="1"/>
            </p:cNvSpPr>
            <p:nvPr/>
          </p:nvSpPr>
          <p:spPr bwMode="auto">
            <a:xfrm>
              <a:off x="4133" y="193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26" name="Text Box 68"/>
            <p:cNvSpPr txBox="1">
              <a:spLocks noChangeArrowheads="1"/>
            </p:cNvSpPr>
            <p:nvPr/>
          </p:nvSpPr>
          <p:spPr bwMode="auto">
            <a:xfrm>
              <a:off x="4070" y="2293"/>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7" name="Text Box 69"/>
            <p:cNvSpPr txBox="1">
              <a:spLocks noChangeArrowheads="1"/>
            </p:cNvSpPr>
            <p:nvPr/>
          </p:nvSpPr>
          <p:spPr bwMode="auto">
            <a:xfrm>
              <a:off x="4430" y="186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8" name="Text Box 70"/>
            <p:cNvSpPr txBox="1">
              <a:spLocks noChangeArrowheads="1"/>
            </p:cNvSpPr>
            <p:nvPr/>
          </p:nvSpPr>
          <p:spPr bwMode="auto">
            <a:xfrm>
              <a:off x="4790" y="2128"/>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9" name="Text Box 71"/>
            <p:cNvSpPr txBox="1">
              <a:spLocks noChangeArrowheads="1"/>
            </p:cNvSpPr>
            <p:nvPr/>
          </p:nvSpPr>
          <p:spPr bwMode="auto">
            <a:xfrm>
              <a:off x="4763" y="159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sp>
          <p:nvSpPr>
            <p:cNvPr id="130" name="Text Box 72"/>
            <p:cNvSpPr txBox="1">
              <a:spLocks noChangeArrowheads="1"/>
            </p:cNvSpPr>
            <p:nvPr/>
          </p:nvSpPr>
          <p:spPr bwMode="auto">
            <a:xfrm>
              <a:off x="4028" y="144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31" name="Text Box 73"/>
            <p:cNvSpPr txBox="1">
              <a:spLocks noChangeArrowheads="1"/>
            </p:cNvSpPr>
            <p:nvPr/>
          </p:nvSpPr>
          <p:spPr bwMode="auto">
            <a:xfrm>
              <a:off x="3677" y="117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grpSp>
      <p:sp>
        <p:nvSpPr>
          <p:cNvPr id="2" name="标题 1"/>
          <p:cNvSpPr>
            <a:spLocks noGrp="1"/>
          </p:cNvSpPr>
          <p:nvPr>
            <p:ph type="title"/>
          </p:nvPr>
        </p:nvSpPr>
        <p:spPr/>
        <p:txBody>
          <a:bodyPr/>
          <a:lstStyle/>
          <a:p>
            <a:r>
              <a:rPr lang="en-US" altLang="zh-CN" dirty="0" smtClean="0">
                <a:solidFill>
                  <a:srgbClr val="00B0F0"/>
                </a:solidFill>
              </a:rPr>
              <a:t>Bellman-Ford</a:t>
            </a:r>
            <a:endParaRPr lang="zh-CN" altLang="en-US" dirty="0">
              <a:solidFill>
                <a:srgbClr val="00B0F0"/>
              </a:solidFill>
            </a:endParaRPr>
          </a:p>
        </p:txBody>
      </p:sp>
      <p:sp>
        <p:nvSpPr>
          <p:cNvPr id="116" name="内容占位符 2"/>
          <p:cNvSpPr>
            <a:spLocks noGrp="1"/>
          </p:cNvSpPr>
          <p:nvPr>
            <p:ph idx="1"/>
          </p:nvPr>
        </p:nvSpPr>
        <p:spPr>
          <a:xfrm>
            <a:off x="419100" y="1422030"/>
            <a:ext cx="12277997" cy="5258170"/>
          </a:xfrm>
        </p:spPr>
        <p:txBody>
          <a:bodyPr/>
          <a:lstStyle/>
          <a:p>
            <a:pPr>
              <a:buNone/>
            </a:pPr>
            <a:r>
              <a:rPr lang="en-US" altLang="zh-CN" dirty="0" smtClean="0"/>
              <a:t>	</a:t>
            </a:r>
            <a:r>
              <a:rPr lang="en-US" altLang="zh-CN" dirty="0" err="1" smtClean="0">
                <a:solidFill>
                  <a:srgbClr val="00B0F0"/>
                </a:solidFill>
              </a:rPr>
              <a:t>D</a:t>
            </a:r>
            <a:r>
              <a:rPr lang="en-US" altLang="zh-CN" baseline="-25000" dirty="0" err="1" smtClean="0">
                <a:solidFill>
                  <a:srgbClr val="00B0F0"/>
                </a:solidFill>
              </a:rPr>
              <a:t>x</a:t>
            </a:r>
            <a:r>
              <a:rPr lang="en-US" altLang="zh-CN" dirty="0" smtClean="0">
                <a:solidFill>
                  <a:srgbClr val="00B0F0"/>
                </a:solidFill>
              </a:rPr>
              <a:t>(y) </a:t>
            </a:r>
            <a:r>
              <a:rPr lang="en-US" altLang="zh-CN" dirty="0" smtClean="0"/>
              <a:t>cost of least-cost path from x to y:</a:t>
            </a:r>
          </a:p>
          <a:p>
            <a:pPr>
              <a:buNone/>
            </a:pPr>
            <a:r>
              <a:rPr lang="en-US" altLang="zh-CN" dirty="0" smtClean="0"/>
              <a:t>	</a:t>
            </a:r>
            <a:r>
              <a:rPr lang="en-US" altLang="zh-CN" dirty="0" err="1" smtClean="0">
                <a:solidFill>
                  <a:srgbClr val="00B0F0"/>
                </a:solidFill>
              </a:rPr>
              <a:t>D</a:t>
            </a:r>
            <a:r>
              <a:rPr lang="en-US" altLang="zh-CN" baseline="-25000" dirty="0" err="1" smtClean="0">
                <a:solidFill>
                  <a:srgbClr val="00B0F0"/>
                </a:solidFill>
              </a:rPr>
              <a:t>x</a:t>
            </a:r>
            <a:r>
              <a:rPr lang="en-US" altLang="zh-CN" dirty="0" smtClean="0">
                <a:solidFill>
                  <a:srgbClr val="00B0F0"/>
                </a:solidFill>
              </a:rPr>
              <a:t>(y) = min{c(</a:t>
            </a:r>
            <a:r>
              <a:rPr lang="en-US" altLang="zh-CN" dirty="0" err="1" smtClean="0">
                <a:solidFill>
                  <a:srgbClr val="00B0F0"/>
                </a:solidFill>
              </a:rPr>
              <a:t>x,y</a:t>
            </a:r>
            <a:r>
              <a:rPr lang="en-US" altLang="zh-CN" dirty="0" smtClean="0">
                <a:solidFill>
                  <a:srgbClr val="00B0F0"/>
                </a:solidFill>
              </a:rPr>
              <a:t>) + </a:t>
            </a:r>
            <a:r>
              <a:rPr lang="en-US" altLang="zh-CN" dirty="0" err="1" smtClean="0">
                <a:solidFill>
                  <a:srgbClr val="00B0F0"/>
                </a:solidFill>
              </a:rPr>
              <a:t>D</a:t>
            </a:r>
            <a:r>
              <a:rPr lang="en-US" altLang="zh-CN" baseline="-25000" dirty="0" err="1" smtClean="0">
                <a:solidFill>
                  <a:srgbClr val="00B0F0"/>
                </a:solidFill>
              </a:rPr>
              <a:t>v</a:t>
            </a:r>
            <a:r>
              <a:rPr lang="en-US" altLang="zh-CN" dirty="0" smtClean="0">
                <a:solidFill>
                  <a:srgbClr val="00B0F0"/>
                </a:solidFill>
              </a:rPr>
              <a:t>(y)}                      			for all neighbors v of x</a:t>
            </a:r>
          </a:p>
          <a:p>
            <a:pPr>
              <a:buNone/>
            </a:pPr>
            <a:r>
              <a:rPr lang="en-US" altLang="zh-CN" dirty="0" smtClean="0"/>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p:cNvGrpSpPr>
          <p:nvPr/>
        </p:nvGrpSpPr>
        <p:grpSpPr bwMode="auto">
          <a:xfrm>
            <a:off x="8620125" y="4608519"/>
            <a:ext cx="3571875" cy="2252663"/>
            <a:chOff x="3066" y="1107"/>
            <a:chExt cx="2250" cy="1419"/>
          </a:xfrm>
        </p:grpSpPr>
        <p:sp>
          <p:nvSpPr>
            <p:cNvPr id="75" name="Freeform 5"/>
            <p:cNvSpPr>
              <a:spLocks/>
            </p:cNvSpPr>
            <p:nvPr/>
          </p:nvSpPr>
          <p:spPr bwMode="auto">
            <a:xfrm>
              <a:off x="3066" y="1107"/>
              <a:ext cx="2250" cy="1409"/>
            </a:xfrm>
            <a:custGeom>
              <a:avLst/>
              <a:gdLst/>
              <a:ahLst/>
              <a:cxnLst>
                <a:cxn ang="0">
                  <a:pos x="0" y="624"/>
                </a:cxn>
                <a:cxn ang="0">
                  <a:pos x="219" y="321"/>
                </a:cxn>
                <a:cxn ang="0">
                  <a:pos x="529" y="35"/>
                </a:cxn>
                <a:cxn ang="0">
                  <a:pos x="1551" y="111"/>
                </a:cxn>
                <a:cxn ang="0">
                  <a:pos x="1968" y="483"/>
                </a:cxn>
                <a:cxn ang="0">
                  <a:pos x="2199" y="906"/>
                </a:cxn>
                <a:cxn ang="0">
                  <a:pos x="1659" y="1314"/>
                </a:cxn>
                <a:cxn ang="0">
                  <a:pos x="993" y="1386"/>
                </a:cxn>
                <a:cxn ang="0">
                  <a:pos x="465" y="1356"/>
                </a:cxn>
                <a:cxn ang="0">
                  <a:pos x="102" y="1068"/>
                </a:cxn>
                <a:cxn ang="0">
                  <a:pos x="0" y="624"/>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Freeform 6"/>
            <p:cNvSpPr>
              <a:spLocks/>
            </p:cNvSpPr>
            <p:nvPr/>
          </p:nvSpPr>
          <p:spPr bwMode="auto">
            <a:xfrm>
              <a:off x="3402" y="1656"/>
              <a:ext cx="342" cy="186"/>
            </a:xfrm>
            <a:custGeom>
              <a:avLst/>
              <a:gdLst/>
              <a:ahLst/>
              <a:cxnLst>
                <a:cxn ang="0">
                  <a:pos x="0" y="186"/>
                </a:cxn>
                <a:cxn ang="0">
                  <a:pos x="342" y="0"/>
                </a:cxn>
              </a:cxnLst>
              <a:rect l="0" t="0" r="r" b="b"/>
              <a:pathLst>
                <a:path w="342" h="186">
                  <a:moveTo>
                    <a:pt x="0" y="186"/>
                  </a:moveTo>
                  <a:lnTo>
                    <a:pt x="342"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Oval 7"/>
            <p:cNvSpPr>
              <a:spLocks noChangeArrowheads="1"/>
            </p:cNvSpPr>
            <p:nvPr/>
          </p:nvSpPr>
          <p:spPr bwMode="auto">
            <a:xfrm>
              <a:off x="3142" y="1898"/>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Line 8"/>
            <p:cNvSpPr>
              <a:spLocks noChangeShapeType="1"/>
            </p:cNvSpPr>
            <p:nvPr/>
          </p:nvSpPr>
          <p:spPr bwMode="auto">
            <a:xfrm>
              <a:off x="3142"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Line 9"/>
            <p:cNvSpPr>
              <a:spLocks noChangeShapeType="1"/>
            </p:cNvSpPr>
            <p:nvPr/>
          </p:nvSpPr>
          <p:spPr bwMode="auto">
            <a:xfrm>
              <a:off x="3455"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Rectangle 10"/>
            <p:cNvSpPr>
              <a:spLocks noChangeArrowheads="1"/>
            </p:cNvSpPr>
            <p:nvPr/>
          </p:nvSpPr>
          <p:spPr bwMode="auto">
            <a:xfrm>
              <a:off x="3142" y="1891"/>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1" name="Oval 11"/>
            <p:cNvSpPr>
              <a:spLocks noChangeArrowheads="1"/>
            </p:cNvSpPr>
            <p:nvPr/>
          </p:nvSpPr>
          <p:spPr bwMode="auto">
            <a:xfrm>
              <a:off x="3139" y="1832"/>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2" name="Oval 12"/>
            <p:cNvSpPr>
              <a:spLocks noChangeArrowheads="1"/>
            </p:cNvSpPr>
            <p:nvPr/>
          </p:nvSpPr>
          <p:spPr bwMode="auto">
            <a:xfrm>
              <a:off x="3616" y="228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3" name="Line 13"/>
            <p:cNvSpPr>
              <a:spLocks noChangeShapeType="1"/>
            </p:cNvSpPr>
            <p:nvPr/>
          </p:nvSpPr>
          <p:spPr bwMode="auto">
            <a:xfrm>
              <a:off x="3616"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Line 14"/>
            <p:cNvSpPr>
              <a:spLocks noChangeShapeType="1"/>
            </p:cNvSpPr>
            <p:nvPr/>
          </p:nvSpPr>
          <p:spPr bwMode="auto">
            <a:xfrm>
              <a:off x="3929"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Rectangle 15"/>
            <p:cNvSpPr>
              <a:spLocks noChangeArrowheads="1"/>
            </p:cNvSpPr>
            <p:nvPr/>
          </p:nvSpPr>
          <p:spPr bwMode="auto">
            <a:xfrm>
              <a:off x="3616" y="227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6" name="Oval 16"/>
            <p:cNvSpPr>
              <a:spLocks noChangeArrowheads="1"/>
            </p:cNvSpPr>
            <p:nvPr/>
          </p:nvSpPr>
          <p:spPr bwMode="auto">
            <a:xfrm>
              <a:off x="3613" y="221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
            <p:cNvSpPr>
              <a:spLocks noChangeArrowheads="1"/>
            </p:cNvSpPr>
            <p:nvPr/>
          </p:nvSpPr>
          <p:spPr bwMode="auto">
            <a:xfrm>
              <a:off x="3612" y="159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8" name="Line 18"/>
            <p:cNvSpPr>
              <a:spLocks noChangeShapeType="1"/>
            </p:cNvSpPr>
            <p:nvPr/>
          </p:nvSpPr>
          <p:spPr bwMode="auto">
            <a:xfrm>
              <a:off x="3612"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9" name="Line 19"/>
            <p:cNvSpPr>
              <a:spLocks noChangeShapeType="1"/>
            </p:cNvSpPr>
            <p:nvPr/>
          </p:nvSpPr>
          <p:spPr bwMode="auto">
            <a:xfrm>
              <a:off x="3925"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Rectangle 20"/>
            <p:cNvSpPr>
              <a:spLocks noChangeArrowheads="1"/>
            </p:cNvSpPr>
            <p:nvPr/>
          </p:nvSpPr>
          <p:spPr bwMode="auto">
            <a:xfrm>
              <a:off x="3612" y="158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1" name="Oval 21"/>
            <p:cNvSpPr>
              <a:spLocks noChangeArrowheads="1"/>
            </p:cNvSpPr>
            <p:nvPr/>
          </p:nvSpPr>
          <p:spPr bwMode="auto">
            <a:xfrm>
              <a:off x="3609" y="152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Oval 22"/>
            <p:cNvSpPr>
              <a:spLocks noChangeArrowheads="1"/>
            </p:cNvSpPr>
            <p:nvPr/>
          </p:nvSpPr>
          <p:spPr bwMode="auto">
            <a:xfrm>
              <a:off x="4295" y="1591"/>
              <a:ext cx="312"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3" name="Line 23"/>
            <p:cNvSpPr>
              <a:spLocks noChangeShapeType="1"/>
            </p:cNvSpPr>
            <p:nvPr/>
          </p:nvSpPr>
          <p:spPr bwMode="auto">
            <a:xfrm>
              <a:off x="4295"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Line 24"/>
            <p:cNvSpPr>
              <a:spLocks noChangeShapeType="1"/>
            </p:cNvSpPr>
            <p:nvPr/>
          </p:nvSpPr>
          <p:spPr bwMode="auto">
            <a:xfrm>
              <a:off x="4607"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Rectangle 25"/>
            <p:cNvSpPr>
              <a:spLocks noChangeArrowheads="1"/>
            </p:cNvSpPr>
            <p:nvPr/>
          </p:nvSpPr>
          <p:spPr bwMode="auto">
            <a:xfrm>
              <a:off x="4295" y="1584"/>
              <a:ext cx="309"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6" name="Oval 26"/>
            <p:cNvSpPr>
              <a:spLocks noChangeArrowheads="1"/>
            </p:cNvSpPr>
            <p:nvPr/>
          </p:nvSpPr>
          <p:spPr bwMode="auto">
            <a:xfrm>
              <a:off x="4298" y="1528"/>
              <a:ext cx="312"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27"/>
            <p:cNvSpPr>
              <a:spLocks noChangeArrowheads="1"/>
            </p:cNvSpPr>
            <p:nvPr/>
          </p:nvSpPr>
          <p:spPr bwMode="auto">
            <a:xfrm>
              <a:off x="4305" y="228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Line 28"/>
            <p:cNvSpPr>
              <a:spLocks noChangeShapeType="1"/>
            </p:cNvSpPr>
            <p:nvPr/>
          </p:nvSpPr>
          <p:spPr bwMode="auto">
            <a:xfrm>
              <a:off x="4305"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Line 29"/>
            <p:cNvSpPr>
              <a:spLocks noChangeShapeType="1"/>
            </p:cNvSpPr>
            <p:nvPr/>
          </p:nvSpPr>
          <p:spPr bwMode="auto">
            <a:xfrm>
              <a:off x="4618"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Rectangle 30"/>
            <p:cNvSpPr>
              <a:spLocks noChangeArrowheads="1"/>
            </p:cNvSpPr>
            <p:nvPr/>
          </p:nvSpPr>
          <p:spPr bwMode="auto">
            <a:xfrm>
              <a:off x="4305" y="227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1" name="Oval 31"/>
            <p:cNvSpPr>
              <a:spLocks noChangeArrowheads="1"/>
            </p:cNvSpPr>
            <p:nvPr/>
          </p:nvSpPr>
          <p:spPr bwMode="auto">
            <a:xfrm>
              <a:off x="4302" y="221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Oval 32"/>
            <p:cNvSpPr>
              <a:spLocks noChangeArrowheads="1"/>
            </p:cNvSpPr>
            <p:nvPr/>
          </p:nvSpPr>
          <p:spPr bwMode="auto">
            <a:xfrm>
              <a:off x="4870" y="1941"/>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3" name="Line 33"/>
            <p:cNvSpPr>
              <a:spLocks noChangeShapeType="1"/>
            </p:cNvSpPr>
            <p:nvPr/>
          </p:nvSpPr>
          <p:spPr bwMode="auto">
            <a:xfrm>
              <a:off x="4870"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4" name="Line 34"/>
            <p:cNvSpPr>
              <a:spLocks noChangeShapeType="1"/>
            </p:cNvSpPr>
            <p:nvPr/>
          </p:nvSpPr>
          <p:spPr bwMode="auto">
            <a:xfrm>
              <a:off x="5183"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Rectangle 35"/>
            <p:cNvSpPr>
              <a:spLocks noChangeArrowheads="1"/>
            </p:cNvSpPr>
            <p:nvPr/>
          </p:nvSpPr>
          <p:spPr bwMode="auto">
            <a:xfrm>
              <a:off x="4870" y="1934"/>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6" name="Oval 36"/>
            <p:cNvSpPr>
              <a:spLocks noChangeArrowheads="1"/>
            </p:cNvSpPr>
            <p:nvPr/>
          </p:nvSpPr>
          <p:spPr bwMode="auto">
            <a:xfrm>
              <a:off x="4867" y="1875"/>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Freeform 37"/>
            <p:cNvSpPr>
              <a:spLocks/>
            </p:cNvSpPr>
            <p:nvPr/>
          </p:nvSpPr>
          <p:spPr bwMode="auto">
            <a:xfrm>
              <a:off x="4461" y="1683"/>
              <a:ext cx="1" cy="522"/>
            </a:xfrm>
            <a:custGeom>
              <a:avLst/>
              <a:gdLst/>
              <a:ahLst/>
              <a:cxnLst>
                <a:cxn ang="0">
                  <a:pos x="0" y="0"/>
                </a:cxn>
                <a:cxn ang="0">
                  <a:pos x="0" y="522"/>
                </a:cxn>
              </a:cxnLst>
              <a:rect l="0" t="0" r="r" b="b"/>
              <a:pathLst>
                <a:path w="1" h="522">
                  <a:moveTo>
                    <a:pt x="0" y="0"/>
                  </a:moveTo>
                  <a:lnTo>
                    <a:pt x="0" y="522"/>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Freeform 38"/>
            <p:cNvSpPr>
              <a:spLocks/>
            </p:cNvSpPr>
            <p:nvPr/>
          </p:nvSpPr>
          <p:spPr bwMode="auto">
            <a:xfrm>
              <a:off x="3768" y="1689"/>
              <a:ext cx="1" cy="537"/>
            </a:xfrm>
            <a:custGeom>
              <a:avLst/>
              <a:gdLst/>
              <a:ahLst/>
              <a:cxnLst>
                <a:cxn ang="0">
                  <a:pos x="0" y="0"/>
                </a:cxn>
                <a:cxn ang="0">
                  <a:pos x="0" y="537"/>
                </a:cxn>
              </a:cxnLst>
              <a:rect l="0" t="0" r="r" b="b"/>
              <a:pathLst>
                <a:path w="1" h="537">
                  <a:moveTo>
                    <a:pt x="0" y="0"/>
                  </a:moveTo>
                  <a:lnTo>
                    <a:pt x="0" y="537"/>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 name="Freeform 39"/>
            <p:cNvSpPr>
              <a:spLocks/>
            </p:cNvSpPr>
            <p:nvPr/>
          </p:nvSpPr>
          <p:spPr bwMode="auto">
            <a:xfrm>
              <a:off x="3933" y="1674"/>
              <a:ext cx="504" cy="600"/>
            </a:xfrm>
            <a:custGeom>
              <a:avLst/>
              <a:gdLst/>
              <a:ahLst/>
              <a:cxnLst>
                <a:cxn ang="0">
                  <a:pos x="0" y="174"/>
                </a:cxn>
                <a:cxn ang="0">
                  <a:pos x="378" y="0"/>
                </a:cxn>
              </a:cxnLst>
              <a:rect l="0" t="0" r="r" b="b"/>
              <a:pathLst>
                <a:path w="378" h="174">
                  <a:moveTo>
                    <a:pt x="0" y="174"/>
                  </a:moveTo>
                  <a:lnTo>
                    <a:pt x="378"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Freeform 40"/>
            <p:cNvSpPr>
              <a:spLocks/>
            </p:cNvSpPr>
            <p:nvPr/>
          </p:nvSpPr>
          <p:spPr bwMode="auto">
            <a:xfrm>
              <a:off x="4620" y="2022"/>
              <a:ext cx="366" cy="270"/>
            </a:xfrm>
            <a:custGeom>
              <a:avLst/>
              <a:gdLst/>
              <a:ahLst/>
              <a:cxnLst>
                <a:cxn ang="0">
                  <a:pos x="0" y="270"/>
                </a:cxn>
                <a:cxn ang="0">
                  <a:pos x="366" y="0"/>
                </a:cxn>
              </a:cxnLst>
              <a:rect l="0" t="0" r="r" b="b"/>
              <a:pathLst>
                <a:path w="366" h="270">
                  <a:moveTo>
                    <a:pt x="0" y="270"/>
                  </a:moveTo>
                  <a:lnTo>
                    <a:pt x="366"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Freeform 41"/>
            <p:cNvSpPr>
              <a:spLocks/>
            </p:cNvSpPr>
            <p:nvPr/>
          </p:nvSpPr>
          <p:spPr bwMode="auto">
            <a:xfrm>
              <a:off x="3939" y="230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42"/>
            <p:cNvSpPr>
              <a:spLocks/>
            </p:cNvSpPr>
            <p:nvPr/>
          </p:nvSpPr>
          <p:spPr bwMode="auto">
            <a:xfrm>
              <a:off x="3348" y="1980"/>
              <a:ext cx="276" cy="264"/>
            </a:xfrm>
            <a:custGeom>
              <a:avLst/>
              <a:gdLst/>
              <a:ahLst/>
              <a:cxnLst>
                <a:cxn ang="0">
                  <a:pos x="276" y="264"/>
                </a:cxn>
                <a:cxn ang="0">
                  <a:pos x="0" y="0"/>
                </a:cxn>
              </a:cxnLst>
              <a:rect l="0" t="0" r="r" b="b"/>
              <a:pathLst>
                <a:path w="276" h="264">
                  <a:moveTo>
                    <a:pt x="276" y="264"/>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43"/>
            <p:cNvSpPr>
              <a:spLocks/>
            </p:cNvSpPr>
            <p:nvPr/>
          </p:nvSpPr>
          <p:spPr bwMode="auto">
            <a:xfrm>
              <a:off x="3933" y="161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Freeform 44"/>
            <p:cNvSpPr>
              <a:spLocks/>
            </p:cNvSpPr>
            <p:nvPr/>
          </p:nvSpPr>
          <p:spPr bwMode="auto">
            <a:xfrm>
              <a:off x="4608" y="1611"/>
              <a:ext cx="396" cy="267"/>
            </a:xfrm>
            <a:custGeom>
              <a:avLst/>
              <a:gdLst/>
              <a:ahLst/>
              <a:cxnLst>
                <a:cxn ang="0">
                  <a:pos x="396" y="267"/>
                </a:cxn>
                <a:cxn ang="0">
                  <a:pos x="0" y="0"/>
                </a:cxn>
              </a:cxnLst>
              <a:rect l="0" t="0" r="r" b="b"/>
              <a:pathLst>
                <a:path w="396" h="267">
                  <a:moveTo>
                    <a:pt x="396" y="267"/>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Freeform 45"/>
            <p:cNvSpPr>
              <a:spLocks/>
            </p:cNvSpPr>
            <p:nvPr/>
          </p:nvSpPr>
          <p:spPr bwMode="auto">
            <a:xfrm>
              <a:off x="3291" y="1182"/>
              <a:ext cx="1110" cy="645"/>
            </a:xfrm>
            <a:custGeom>
              <a:avLst/>
              <a:gdLst/>
              <a:ahLst/>
              <a:cxnLst>
                <a:cxn ang="0">
                  <a:pos x="1110" y="342"/>
                </a:cxn>
                <a:cxn ang="0">
                  <a:pos x="0" y="645"/>
                </a:cxn>
              </a:cxnLst>
              <a:rect l="0" t="0" r="r" b="b"/>
              <a:pathLst>
                <a:path w="1110" h="645">
                  <a:moveTo>
                    <a:pt x="1110" y="342"/>
                  </a:moveTo>
                  <a:cubicBezTo>
                    <a:pt x="1104" y="0"/>
                    <a:pt x="21" y="63"/>
                    <a:pt x="0" y="645"/>
                  </a:cubicBez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 name="Group 46"/>
            <p:cNvGrpSpPr>
              <a:grpSpLocks/>
            </p:cNvGrpSpPr>
            <p:nvPr/>
          </p:nvGrpSpPr>
          <p:grpSpPr bwMode="auto">
            <a:xfrm>
              <a:off x="3178" y="1806"/>
              <a:ext cx="233" cy="252"/>
              <a:chOff x="2941" y="2451"/>
              <a:chExt cx="236" cy="252"/>
            </a:xfrm>
          </p:grpSpPr>
          <p:sp>
            <p:nvSpPr>
              <p:cNvPr id="142" name="Rectangle 47"/>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48"/>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A</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5" name="Group 49"/>
            <p:cNvGrpSpPr>
              <a:grpSpLocks/>
            </p:cNvGrpSpPr>
            <p:nvPr/>
          </p:nvGrpSpPr>
          <p:grpSpPr bwMode="auto">
            <a:xfrm>
              <a:off x="4356" y="2190"/>
              <a:ext cx="215" cy="252"/>
              <a:chOff x="2949" y="2451"/>
              <a:chExt cx="218" cy="252"/>
            </a:xfrm>
          </p:grpSpPr>
          <p:sp>
            <p:nvSpPr>
              <p:cNvPr id="140" name="Rectangle 50"/>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Text Box 51"/>
              <p:cNvSpPr txBox="1">
                <a:spLocks noChangeArrowheads="1"/>
              </p:cNvSpPr>
              <p:nvPr/>
            </p:nvSpPr>
            <p:spPr bwMode="auto">
              <a:xfrm>
                <a:off x="2949" y="2451"/>
                <a:ext cx="218"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E</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6" name="Group 52"/>
            <p:cNvGrpSpPr>
              <a:grpSpLocks/>
            </p:cNvGrpSpPr>
            <p:nvPr/>
          </p:nvGrpSpPr>
          <p:grpSpPr bwMode="auto">
            <a:xfrm>
              <a:off x="3667" y="2187"/>
              <a:ext cx="233" cy="252"/>
              <a:chOff x="2941" y="2451"/>
              <a:chExt cx="236" cy="252"/>
            </a:xfrm>
          </p:grpSpPr>
          <p:sp>
            <p:nvSpPr>
              <p:cNvPr id="138" name="Rectangle 53"/>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Text Box 54"/>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7" name="Group 55"/>
            <p:cNvGrpSpPr>
              <a:grpSpLocks/>
            </p:cNvGrpSpPr>
            <p:nvPr/>
          </p:nvGrpSpPr>
          <p:grpSpPr bwMode="auto">
            <a:xfrm>
              <a:off x="4346" y="1500"/>
              <a:ext cx="224" cy="252"/>
              <a:chOff x="2945" y="2451"/>
              <a:chExt cx="227" cy="252"/>
            </a:xfrm>
          </p:grpSpPr>
          <p:sp>
            <p:nvSpPr>
              <p:cNvPr id="136" name="Rectangle 5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Text Box 57"/>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C</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8" name="Group 58"/>
            <p:cNvGrpSpPr>
              <a:grpSpLocks/>
            </p:cNvGrpSpPr>
            <p:nvPr/>
          </p:nvGrpSpPr>
          <p:grpSpPr bwMode="auto">
            <a:xfrm>
              <a:off x="3662" y="1500"/>
              <a:ext cx="224" cy="252"/>
              <a:chOff x="2945" y="2451"/>
              <a:chExt cx="227" cy="252"/>
            </a:xfrm>
          </p:grpSpPr>
          <p:sp>
            <p:nvSpPr>
              <p:cNvPr id="134" name="Rectangle 59"/>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60"/>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B</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9" name="Group 61"/>
            <p:cNvGrpSpPr>
              <a:grpSpLocks/>
            </p:cNvGrpSpPr>
            <p:nvPr/>
          </p:nvGrpSpPr>
          <p:grpSpPr bwMode="auto">
            <a:xfrm>
              <a:off x="4933" y="1848"/>
              <a:ext cx="206" cy="252"/>
              <a:chOff x="2953" y="2451"/>
              <a:chExt cx="209" cy="252"/>
            </a:xfrm>
          </p:grpSpPr>
          <p:sp>
            <p:nvSpPr>
              <p:cNvPr id="132" name="Rectangle 6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 name="Text Box 63"/>
              <p:cNvSpPr txBox="1">
                <a:spLocks noChangeArrowheads="1"/>
              </p:cNvSpPr>
              <p:nvPr/>
            </p:nvSpPr>
            <p:spPr bwMode="auto">
              <a:xfrm>
                <a:off x="2953" y="2451"/>
                <a:ext cx="209"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F</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sp>
          <p:nvSpPr>
            <p:cNvPr id="122" name="Text Box 64"/>
            <p:cNvSpPr txBox="1">
              <a:spLocks noChangeArrowheads="1"/>
            </p:cNvSpPr>
            <p:nvPr/>
          </p:nvSpPr>
          <p:spPr bwMode="auto">
            <a:xfrm>
              <a:off x="3401" y="1627"/>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3" name="Text Box 65"/>
            <p:cNvSpPr txBox="1">
              <a:spLocks noChangeArrowheads="1"/>
            </p:cNvSpPr>
            <p:nvPr/>
          </p:nvSpPr>
          <p:spPr bwMode="auto">
            <a:xfrm>
              <a:off x="3749" y="1846"/>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4" name="Text Box 66"/>
            <p:cNvSpPr txBox="1">
              <a:spLocks noChangeArrowheads="1"/>
            </p:cNvSpPr>
            <p:nvPr/>
          </p:nvSpPr>
          <p:spPr bwMode="auto">
            <a:xfrm>
              <a:off x="3314" y="205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5" name="Text Box 67"/>
            <p:cNvSpPr txBox="1">
              <a:spLocks noChangeArrowheads="1"/>
            </p:cNvSpPr>
            <p:nvPr/>
          </p:nvSpPr>
          <p:spPr bwMode="auto">
            <a:xfrm>
              <a:off x="4133" y="193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26" name="Text Box 68"/>
            <p:cNvSpPr txBox="1">
              <a:spLocks noChangeArrowheads="1"/>
            </p:cNvSpPr>
            <p:nvPr/>
          </p:nvSpPr>
          <p:spPr bwMode="auto">
            <a:xfrm>
              <a:off x="4070" y="2293"/>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7" name="Text Box 69"/>
            <p:cNvSpPr txBox="1">
              <a:spLocks noChangeArrowheads="1"/>
            </p:cNvSpPr>
            <p:nvPr/>
          </p:nvSpPr>
          <p:spPr bwMode="auto">
            <a:xfrm>
              <a:off x="4430" y="186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8" name="Text Box 70"/>
            <p:cNvSpPr txBox="1">
              <a:spLocks noChangeArrowheads="1"/>
            </p:cNvSpPr>
            <p:nvPr/>
          </p:nvSpPr>
          <p:spPr bwMode="auto">
            <a:xfrm>
              <a:off x="4790" y="2128"/>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9" name="Text Box 71"/>
            <p:cNvSpPr txBox="1">
              <a:spLocks noChangeArrowheads="1"/>
            </p:cNvSpPr>
            <p:nvPr/>
          </p:nvSpPr>
          <p:spPr bwMode="auto">
            <a:xfrm>
              <a:off x="4763" y="159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sp>
          <p:nvSpPr>
            <p:cNvPr id="130" name="Text Box 72"/>
            <p:cNvSpPr txBox="1">
              <a:spLocks noChangeArrowheads="1"/>
            </p:cNvSpPr>
            <p:nvPr/>
          </p:nvSpPr>
          <p:spPr bwMode="auto">
            <a:xfrm>
              <a:off x="4028" y="144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31" name="Text Box 73"/>
            <p:cNvSpPr txBox="1">
              <a:spLocks noChangeArrowheads="1"/>
            </p:cNvSpPr>
            <p:nvPr/>
          </p:nvSpPr>
          <p:spPr bwMode="auto">
            <a:xfrm>
              <a:off x="3677" y="117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grpSp>
      <p:sp>
        <p:nvSpPr>
          <p:cNvPr id="2" name="标题 1"/>
          <p:cNvSpPr>
            <a:spLocks noGrp="1"/>
          </p:cNvSpPr>
          <p:nvPr>
            <p:ph type="title"/>
          </p:nvPr>
        </p:nvSpPr>
        <p:spPr/>
        <p:txBody>
          <a:bodyPr/>
          <a:lstStyle/>
          <a:p>
            <a:r>
              <a:rPr lang="en-US" altLang="zh-CN" dirty="0" smtClean="0">
                <a:solidFill>
                  <a:schemeClr val="tx1"/>
                </a:solidFill>
              </a:rPr>
              <a:t>Bellman-Ford</a:t>
            </a:r>
            <a:endParaRPr lang="zh-CN" altLang="en-US" dirty="0">
              <a:solidFill>
                <a:schemeClr val="tx1"/>
              </a:solidFill>
            </a:endParaRPr>
          </a:p>
        </p:txBody>
      </p:sp>
      <p:sp>
        <p:nvSpPr>
          <p:cNvPr id="116" name="内容占位符 2"/>
          <p:cNvSpPr>
            <a:spLocks noGrp="1"/>
          </p:cNvSpPr>
          <p:nvPr>
            <p:ph idx="1"/>
          </p:nvPr>
        </p:nvSpPr>
        <p:spPr>
          <a:xfrm>
            <a:off x="419100" y="1422030"/>
            <a:ext cx="12277997" cy="5258170"/>
          </a:xfrm>
        </p:spPr>
        <p:txBody>
          <a:bodyPr/>
          <a:lstStyle/>
          <a:p>
            <a:pPr>
              <a:buNone/>
            </a:pPr>
            <a:r>
              <a:rPr lang="en-US" altLang="zh-CN" dirty="0" smtClean="0"/>
              <a:t>	</a:t>
            </a:r>
            <a:r>
              <a:rPr lang="en-US" altLang="zh-CN" dirty="0" err="1" smtClean="0">
                <a:solidFill>
                  <a:srgbClr val="00B0F0"/>
                </a:solidFill>
              </a:rPr>
              <a:t>D</a:t>
            </a:r>
            <a:r>
              <a:rPr lang="en-US" altLang="zh-CN" baseline="-25000" dirty="0" err="1" smtClean="0">
                <a:solidFill>
                  <a:srgbClr val="00B0F0"/>
                </a:solidFill>
              </a:rPr>
              <a:t>x</a:t>
            </a:r>
            <a:r>
              <a:rPr lang="en-US" altLang="zh-CN" dirty="0" smtClean="0">
                <a:solidFill>
                  <a:srgbClr val="00B0F0"/>
                </a:solidFill>
              </a:rPr>
              <a:t>(y) </a:t>
            </a:r>
            <a:r>
              <a:rPr lang="en-US" altLang="zh-CN" dirty="0" smtClean="0"/>
              <a:t>cost of least-cost path from x to y:</a:t>
            </a:r>
          </a:p>
          <a:p>
            <a:pPr>
              <a:buNone/>
            </a:pPr>
            <a:r>
              <a:rPr lang="en-US" altLang="zh-CN" dirty="0" smtClean="0"/>
              <a:t>	</a:t>
            </a:r>
            <a:endParaRPr lang="en-US" altLang="zh-CN" dirty="0" smtClean="0">
              <a:solidFill>
                <a:srgbClr val="00B0F0"/>
              </a:solidFill>
            </a:endParaRPr>
          </a:p>
          <a:p>
            <a:pPr>
              <a:buNone/>
            </a:pPr>
            <a:r>
              <a:rPr lang="en-US" altLang="zh-CN" dirty="0" smtClean="0"/>
              <a:t>			</a:t>
            </a:r>
          </a:p>
        </p:txBody>
      </p:sp>
      <p:grpSp>
        <p:nvGrpSpPr>
          <p:cNvPr id="146" name="Group 4"/>
          <p:cNvGrpSpPr>
            <a:grpSpLocks/>
          </p:cNvGrpSpPr>
          <p:nvPr/>
        </p:nvGrpSpPr>
        <p:grpSpPr bwMode="auto">
          <a:xfrm>
            <a:off x="1054103" y="2335220"/>
            <a:ext cx="10579100" cy="4094163"/>
            <a:chOff x="3354" y="954"/>
            <a:chExt cx="3632" cy="2579"/>
          </a:xfrm>
        </p:grpSpPr>
        <p:sp>
          <p:nvSpPr>
            <p:cNvPr id="147" name="Text Box 5"/>
            <p:cNvSpPr txBox="1">
              <a:spLocks noChangeArrowheads="1"/>
            </p:cNvSpPr>
            <p:nvPr/>
          </p:nvSpPr>
          <p:spPr bwMode="auto">
            <a:xfrm>
              <a:off x="3372" y="954"/>
              <a:ext cx="3614" cy="2579"/>
            </a:xfrm>
            <a:prstGeom prst="rect">
              <a:avLst/>
            </a:prstGeom>
            <a:noFill/>
            <a:ln w="9525">
              <a:noFill/>
              <a:miter lim="800000"/>
              <a:headEnd/>
              <a:tailEnd/>
            </a:ln>
            <a:effectLst/>
          </p:spPr>
          <p:txBody>
            <a:bodyPr wrap="square">
              <a:spAutoFit/>
            </a:bodyPr>
            <a:lstStyle/>
            <a:p>
              <a:pPr algn="ctr">
                <a:spcBef>
                  <a:spcPct val="50000"/>
                </a:spcBef>
              </a:pPr>
              <a:endParaRPr lang="en-US" altLang="zh-CN" sz="2600" dirty="0">
                <a:ea typeface="宋体" pitchFamily="2" charset="-122"/>
              </a:endParaRPr>
            </a:p>
            <a:p>
              <a:pPr>
                <a:spcBef>
                  <a:spcPct val="50000"/>
                </a:spcBef>
              </a:pPr>
              <a:r>
                <a:rPr lang="en-US" altLang="zh-CN" sz="2600" dirty="0">
                  <a:solidFill>
                    <a:srgbClr val="00B0F0"/>
                  </a:solidFill>
                  <a:ea typeface="宋体" pitchFamily="2" charset="-122"/>
                </a:rPr>
                <a:t>wait</a:t>
              </a:r>
              <a:r>
                <a:rPr lang="en-US" altLang="zh-CN" sz="2600" dirty="0">
                  <a:ea typeface="宋体" pitchFamily="2" charset="-122"/>
                </a:rPr>
                <a:t> for (change in local link cost of </a:t>
              </a:r>
              <a:r>
                <a:rPr lang="en-US" altLang="zh-CN" sz="2600" dirty="0" err="1">
                  <a:ea typeface="宋体" pitchFamily="2" charset="-122"/>
                </a:rPr>
                <a:t>msg</a:t>
              </a:r>
              <a:r>
                <a:rPr lang="en-US" altLang="zh-CN" sz="2600" dirty="0">
                  <a:ea typeface="宋体" pitchFamily="2" charset="-122"/>
                </a:rPr>
                <a:t> from neighbor)</a:t>
              </a:r>
            </a:p>
            <a:p>
              <a:pPr>
                <a:spcBef>
                  <a:spcPct val="50000"/>
                </a:spcBef>
              </a:pPr>
              <a:endParaRPr lang="en-US" altLang="zh-CN" sz="2600" dirty="0">
                <a:ea typeface="宋体" pitchFamily="2" charset="-122"/>
              </a:endParaRPr>
            </a:p>
            <a:p>
              <a:pPr>
                <a:spcBef>
                  <a:spcPct val="50000"/>
                </a:spcBef>
              </a:pPr>
              <a:r>
                <a:rPr lang="en-US" altLang="zh-CN" sz="2600" dirty="0" err="1">
                  <a:solidFill>
                    <a:srgbClr val="00B0F0"/>
                  </a:solidFill>
                  <a:ea typeface="宋体" pitchFamily="2" charset="-122"/>
                </a:rPr>
                <a:t>recompute</a:t>
              </a:r>
              <a:r>
                <a:rPr lang="en-US" altLang="zh-CN" sz="2600" dirty="0">
                  <a:ea typeface="宋体" pitchFamily="2" charset="-122"/>
                </a:rPr>
                <a:t> estimates</a:t>
              </a:r>
            </a:p>
            <a:p>
              <a:pPr>
                <a:spcBef>
                  <a:spcPct val="50000"/>
                </a:spcBef>
              </a:pPr>
              <a:endParaRPr lang="en-US" altLang="zh-CN" sz="2600" dirty="0">
                <a:ea typeface="宋体" pitchFamily="2" charset="-122"/>
              </a:endParaRPr>
            </a:p>
            <a:p>
              <a:pPr>
                <a:spcBef>
                  <a:spcPct val="50000"/>
                </a:spcBef>
              </a:pPr>
              <a:r>
                <a:rPr lang="en-US" altLang="zh-CN" sz="2600" dirty="0">
                  <a:ea typeface="宋体" pitchFamily="2" charset="-122"/>
                </a:rPr>
                <a:t>if DV to any </a:t>
              </a:r>
              <a:r>
                <a:rPr lang="en-US" altLang="zh-CN" sz="2600" dirty="0" err="1">
                  <a:ea typeface="宋体" pitchFamily="2" charset="-122"/>
                </a:rPr>
                <a:t>dest</a:t>
              </a:r>
              <a:r>
                <a:rPr lang="en-US" altLang="zh-CN" sz="2600" dirty="0">
                  <a:ea typeface="宋体" pitchFamily="2" charset="-122"/>
                </a:rPr>
                <a:t> has changed, </a:t>
              </a:r>
              <a:r>
                <a:rPr lang="en-US" altLang="zh-CN" sz="2600" dirty="0">
                  <a:solidFill>
                    <a:srgbClr val="00B0F0"/>
                  </a:solidFill>
                  <a:ea typeface="宋体" pitchFamily="2" charset="-122"/>
                </a:rPr>
                <a:t>notify</a:t>
              </a:r>
              <a:r>
                <a:rPr lang="en-US" altLang="zh-CN" sz="2600" dirty="0">
                  <a:ea typeface="宋体" pitchFamily="2" charset="-122"/>
                </a:rPr>
                <a:t> neighbors </a:t>
              </a:r>
            </a:p>
            <a:p>
              <a:pPr algn="ctr">
                <a:spcBef>
                  <a:spcPct val="50000"/>
                </a:spcBef>
              </a:pPr>
              <a:endParaRPr lang="en-US" altLang="zh-CN" sz="2600" dirty="0">
                <a:ea typeface="宋体" pitchFamily="2" charset="-122"/>
              </a:endParaRPr>
            </a:p>
          </p:txBody>
        </p:sp>
        <p:sp>
          <p:nvSpPr>
            <p:cNvPr id="148" name="Line 6"/>
            <p:cNvSpPr>
              <a:spLocks noChangeShapeType="1"/>
            </p:cNvSpPr>
            <p:nvPr/>
          </p:nvSpPr>
          <p:spPr bwMode="auto">
            <a:xfrm>
              <a:off x="4344" y="1776"/>
              <a:ext cx="0" cy="372"/>
            </a:xfrm>
            <a:prstGeom prst="line">
              <a:avLst/>
            </a:prstGeom>
            <a:noFill/>
            <a:ln w="19050">
              <a:solidFill>
                <a:schemeClr val="accent2"/>
              </a:solidFill>
              <a:round/>
              <a:headEnd/>
              <a:tailEnd type="triangle" w="med" len="med"/>
            </a:ln>
            <a:effectLst/>
          </p:spPr>
          <p:txBody>
            <a:bodyPr wrap="none" anchor="ctr"/>
            <a:lstStyle/>
            <a:p>
              <a:endParaRPr lang="zh-CN" altLang="en-US" sz="2600"/>
            </a:p>
          </p:txBody>
        </p:sp>
        <p:sp>
          <p:nvSpPr>
            <p:cNvPr id="149" name="Line 7"/>
            <p:cNvSpPr>
              <a:spLocks noChangeShapeType="1"/>
            </p:cNvSpPr>
            <p:nvPr/>
          </p:nvSpPr>
          <p:spPr bwMode="auto">
            <a:xfrm>
              <a:off x="4338" y="2418"/>
              <a:ext cx="0" cy="372"/>
            </a:xfrm>
            <a:prstGeom prst="line">
              <a:avLst/>
            </a:prstGeom>
            <a:noFill/>
            <a:ln w="19050">
              <a:solidFill>
                <a:schemeClr val="accent2"/>
              </a:solidFill>
              <a:round/>
              <a:headEnd/>
              <a:tailEnd type="triangle" w="med" len="med"/>
            </a:ln>
            <a:effectLst/>
          </p:spPr>
          <p:txBody>
            <a:bodyPr wrap="none" anchor="ctr"/>
            <a:lstStyle/>
            <a:p>
              <a:endParaRPr lang="zh-CN" altLang="en-US" sz="2600"/>
            </a:p>
          </p:txBody>
        </p:sp>
        <p:sp>
          <p:nvSpPr>
            <p:cNvPr id="150" name="Freeform 8"/>
            <p:cNvSpPr>
              <a:spLocks/>
            </p:cNvSpPr>
            <p:nvPr/>
          </p:nvSpPr>
          <p:spPr bwMode="auto">
            <a:xfrm>
              <a:off x="3354" y="1212"/>
              <a:ext cx="978" cy="2256"/>
            </a:xfrm>
            <a:custGeom>
              <a:avLst/>
              <a:gdLst/>
              <a:ahLst/>
              <a:cxnLst>
                <a:cxn ang="0">
                  <a:pos x="960" y="2010"/>
                </a:cxn>
                <a:cxn ang="0">
                  <a:pos x="961" y="2256"/>
                </a:cxn>
                <a:cxn ang="0">
                  <a:pos x="0" y="2256"/>
                </a:cxn>
                <a:cxn ang="0">
                  <a:pos x="0" y="0"/>
                </a:cxn>
                <a:cxn ang="0">
                  <a:pos x="978" y="0"/>
                </a:cxn>
                <a:cxn ang="0">
                  <a:pos x="978" y="155"/>
                </a:cxn>
              </a:cxnLst>
              <a:rect l="0" t="0" r="r" b="b"/>
              <a:pathLst>
                <a:path w="978" h="2256">
                  <a:moveTo>
                    <a:pt x="960" y="2010"/>
                  </a:moveTo>
                  <a:lnTo>
                    <a:pt x="961" y="2256"/>
                  </a:lnTo>
                  <a:lnTo>
                    <a:pt x="0" y="2256"/>
                  </a:lnTo>
                  <a:lnTo>
                    <a:pt x="0" y="0"/>
                  </a:lnTo>
                  <a:lnTo>
                    <a:pt x="978" y="0"/>
                  </a:lnTo>
                  <a:lnTo>
                    <a:pt x="978" y="155"/>
                  </a:lnTo>
                </a:path>
              </a:pathLst>
            </a:custGeom>
            <a:noFill/>
            <a:ln w="19050" cap="flat" cmpd="sng">
              <a:solidFill>
                <a:schemeClr val="accent2"/>
              </a:solidFill>
              <a:prstDash val="solid"/>
              <a:round/>
              <a:headEnd type="none" w="med" len="med"/>
              <a:tailEnd type="triangle" w="med" len="med"/>
            </a:ln>
            <a:effectLst/>
          </p:spPr>
          <p:txBody>
            <a:bodyPr wrap="none" anchor="ctr"/>
            <a:lstStyle/>
            <a:p>
              <a:endParaRPr lang="zh-CN" altLang="en-US" sz="2600"/>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p:cNvGrpSpPr>
          <p:nvPr/>
        </p:nvGrpSpPr>
        <p:grpSpPr bwMode="auto">
          <a:xfrm>
            <a:off x="8620125" y="4608519"/>
            <a:ext cx="3571875" cy="2252663"/>
            <a:chOff x="3066" y="1107"/>
            <a:chExt cx="2250" cy="1419"/>
          </a:xfrm>
        </p:grpSpPr>
        <p:sp>
          <p:nvSpPr>
            <p:cNvPr id="75" name="Freeform 5"/>
            <p:cNvSpPr>
              <a:spLocks/>
            </p:cNvSpPr>
            <p:nvPr/>
          </p:nvSpPr>
          <p:spPr bwMode="auto">
            <a:xfrm>
              <a:off x="3066" y="1107"/>
              <a:ext cx="2250" cy="1409"/>
            </a:xfrm>
            <a:custGeom>
              <a:avLst/>
              <a:gdLst/>
              <a:ahLst/>
              <a:cxnLst>
                <a:cxn ang="0">
                  <a:pos x="0" y="624"/>
                </a:cxn>
                <a:cxn ang="0">
                  <a:pos x="219" y="321"/>
                </a:cxn>
                <a:cxn ang="0">
                  <a:pos x="529" y="35"/>
                </a:cxn>
                <a:cxn ang="0">
                  <a:pos x="1551" y="111"/>
                </a:cxn>
                <a:cxn ang="0">
                  <a:pos x="1968" y="483"/>
                </a:cxn>
                <a:cxn ang="0">
                  <a:pos x="2199" y="906"/>
                </a:cxn>
                <a:cxn ang="0">
                  <a:pos x="1659" y="1314"/>
                </a:cxn>
                <a:cxn ang="0">
                  <a:pos x="993" y="1386"/>
                </a:cxn>
                <a:cxn ang="0">
                  <a:pos x="465" y="1356"/>
                </a:cxn>
                <a:cxn ang="0">
                  <a:pos x="102" y="1068"/>
                </a:cxn>
                <a:cxn ang="0">
                  <a:pos x="0" y="624"/>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CC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6" name="Freeform 6"/>
            <p:cNvSpPr>
              <a:spLocks/>
            </p:cNvSpPr>
            <p:nvPr/>
          </p:nvSpPr>
          <p:spPr bwMode="auto">
            <a:xfrm>
              <a:off x="3402" y="1656"/>
              <a:ext cx="342" cy="186"/>
            </a:xfrm>
            <a:custGeom>
              <a:avLst/>
              <a:gdLst/>
              <a:ahLst/>
              <a:cxnLst>
                <a:cxn ang="0">
                  <a:pos x="0" y="186"/>
                </a:cxn>
                <a:cxn ang="0">
                  <a:pos x="342" y="0"/>
                </a:cxn>
              </a:cxnLst>
              <a:rect l="0" t="0" r="r" b="b"/>
              <a:pathLst>
                <a:path w="342" h="186">
                  <a:moveTo>
                    <a:pt x="0" y="186"/>
                  </a:moveTo>
                  <a:lnTo>
                    <a:pt x="342"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Oval 7"/>
            <p:cNvSpPr>
              <a:spLocks noChangeArrowheads="1"/>
            </p:cNvSpPr>
            <p:nvPr/>
          </p:nvSpPr>
          <p:spPr bwMode="auto">
            <a:xfrm>
              <a:off x="3142" y="1898"/>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Line 8"/>
            <p:cNvSpPr>
              <a:spLocks noChangeShapeType="1"/>
            </p:cNvSpPr>
            <p:nvPr/>
          </p:nvSpPr>
          <p:spPr bwMode="auto">
            <a:xfrm>
              <a:off x="3142"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Line 9"/>
            <p:cNvSpPr>
              <a:spLocks noChangeShapeType="1"/>
            </p:cNvSpPr>
            <p:nvPr/>
          </p:nvSpPr>
          <p:spPr bwMode="auto">
            <a:xfrm>
              <a:off x="3455" y="1891"/>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Rectangle 10"/>
            <p:cNvSpPr>
              <a:spLocks noChangeArrowheads="1"/>
            </p:cNvSpPr>
            <p:nvPr/>
          </p:nvSpPr>
          <p:spPr bwMode="auto">
            <a:xfrm>
              <a:off x="3142" y="1891"/>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1" name="Oval 11"/>
            <p:cNvSpPr>
              <a:spLocks noChangeArrowheads="1"/>
            </p:cNvSpPr>
            <p:nvPr/>
          </p:nvSpPr>
          <p:spPr bwMode="auto">
            <a:xfrm>
              <a:off x="3139" y="1832"/>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2" name="Oval 12"/>
            <p:cNvSpPr>
              <a:spLocks noChangeArrowheads="1"/>
            </p:cNvSpPr>
            <p:nvPr/>
          </p:nvSpPr>
          <p:spPr bwMode="auto">
            <a:xfrm>
              <a:off x="3616" y="228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3" name="Line 13"/>
            <p:cNvSpPr>
              <a:spLocks noChangeShapeType="1"/>
            </p:cNvSpPr>
            <p:nvPr/>
          </p:nvSpPr>
          <p:spPr bwMode="auto">
            <a:xfrm>
              <a:off x="3616"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Line 14"/>
            <p:cNvSpPr>
              <a:spLocks noChangeShapeType="1"/>
            </p:cNvSpPr>
            <p:nvPr/>
          </p:nvSpPr>
          <p:spPr bwMode="auto">
            <a:xfrm>
              <a:off x="3929" y="227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Rectangle 15"/>
            <p:cNvSpPr>
              <a:spLocks noChangeArrowheads="1"/>
            </p:cNvSpPr>
            <p:nvPr/>
          </p:nvSpPr>
          <p:spPr bwMode="auto">
            <a:xfrm>
              <a:off x="3616" y="227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86" name="Oval 16"/>
            <p:cNvSpPr>
              <a:spLocks noChangeArrowheads="1"/>
            </p:cNvSpPr>
            <p:nvPr/>
          </p:nvSpPr>
          <p:spPr bwMode="auto">
            <a:xfrm>
              <a:off x="3613" y="221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7"/>
            <p:cNvSpPr>
              <a:spLocks noChangeArrowheads="1"/>
            </p:cNvSpPr>
            <p:nvPr/>
          </p:nvSpPr>
          <p:spPr bwMode="auto">
            <a:xfrm>
              <a:off x="3612" y="1595"/>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8" name="Line 18"/>
            <p:cNvSpPr>
              <a:spLocks noChangeShapeType="1"/>
            </p:cNvSpPr>
            <p:nvPr/>
          </p:nvSpPr>
          <p:spPr bwMode="auto">
            <a:xfrm>
              <a:off x="3612"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9" name="Line 19"/>
            <p:cNvSpPr>
              <a:spLocks noChangeShapeType="1"/>
            </p:cNvSpPr>
            <p:nvPr/>
          </p:nvSpPr>
          <p:spPr bwMode="auto">
            <a:xfrm>
              <a:off x="3925" y="1588"/>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Rectangle 20"/>
            <p:cNvSpPr>
              <a:spLocks noChangeArrowheads="1"/>
            </p:cNvSpPr>
            <p:nvPr/>
          </p:nvSpPr>
          <p:spPr bwMode="auto">
            <a:xfrm>
              <a:off x="3612" y="1588"/>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1" name="Oval 21"/>
            <p:cNvSpPr>
              <a:spLocks noChangeArrowheads="1"/>
            </p:cNvSpPr>
            <p:nvPr/>
          </p:nvSpPr>
          <p:spPr bwMode="auto">
            <a:xfrm>
              <a:off x="3609" y="1529"/>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2" name="Oval 22"/>
            <p:cNvSpPr>
              <a:spLocks noChangeArrowheads="1"/>
            </p:cNvSpPr>
            <p:nvPr/>
          </p:nvSpPr>
          <p:spPr bwMode="auto">
            <a:xfrm>
              <a:off x="4295" y="1591"/>
              <a:ext cx="312"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3" name="Line 23"/>
            <p:cNvSpPr>
              <a:spLocks noChangeShapeType="1"/>
            </p:cNvSpPr>
            <p:nvPr/>
          </p:nvSpPr>
          <p:spPr bwMode="auto">
            <a:xfrm>
              <a:off x="4295"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Line 24"/>
            <p:cNvSpPr>
              <a:spLocks noChangeShapeType="1"/>
            </p:cNvSpPr>
            <p:nvPr/>
          </p:nvSpPr>
          <p:spPr bwMode="auto">
            <a:xfrm>
              <a:off x="4607" y="158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5" name="Rectangle 25"/>
            <p:cNvSpPr>
              <a:spLocks noChangeArrowheads="1"/>
            </p:cNvSpPr>
            <p:nvPr/>
          </p:nvSpPr>
          <p:spPr bwMode="auto">
            <a:xfrm>
              <a:off x="4295" y="1584"/>
              <a:ext cx="309"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96" name="Oval 26"/>
            <p:cNvSpPr>
              <a:spLocks noChangeArrowheads="1"/>
            </p:cNvSpPr>
            <p:nvPr/>
          </p:nvSpPr>
          <p:spPr bwMode="auto">
            <a:xfrm>
              <a:off x="4298" y="1528"/>
              <a:ext cx="312"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7" name="Oval 27"/>
            <p:cNvSpPr>
              <a:spLocks noChangeArrowheads="1"/>
            </p:cNvSpPr>
            <p:nvPr/>
          </p:nvSpPr>
          <p:spPr bwMode="auto">
            <a:xfrm>
              <a:off x="4305" y="228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Line 28"/>
            <p:cNvSpPr>
              <a:spLocks noChangeShapeType="1"/>
            </p:cNvSpPr>
            <p:nvPr/>
          </p:nvSpPr>
          <p:spPr bwMode="auto">
            <a:xfrm>
              <a:off x="4305"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Line 29"/>
            <p:cNvSpPr>
              <a:spLocks noChangeShapeType="1"/>
            </p:cNvSpPr>
            <p:nvPr/>
          </p:nvSpPr>
          <p:spPr bwMode="auto">
            <a:xfrm>
              <a:off x="4618" y="227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Rectangle 30"/>
            <p:cNvSpPr>
              <a:spLocks noChangeArrowheads="1"/>
            </p:cNvSpPr>
            <p:nvPr/>
          </p:nvSpPr>
          <p:spPr bwMode="auto">
            <a:xfrm>
              <a:off x="4305" y="227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1" name="Oval 31"/>
            <p:cNvSpPr>
              <a:spLocks noChangeArrowheads="1"/>
            </p:cNvSpPr>
            <p:nvPr/>
          </p:nvSpPr>
          <p:spPr bwMode="auto">
            <a:xfrm>
              <a:off x="4302" y="221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Oval 32"/>
            <p:cNvSpPr>
              <a:spLocks noChangeArrowheads="1"/>
            </p:cNvSpPr>
            <p:nvPr/>
          </p:nvSpPr>
          <p:spPr bwMode="auto">
            <a:xfrm>
              <a:off x="4870" y="1941"/>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3" name="Line 33"/>
            <p:cNvSpPr>
              <a:spLocks noChangeShapeType="1"/>
            </p:cNvSpPr>
            <p:nvPr/>
          </p:nvSpPr>
          <p:spPr bwMode="auto">
            <a:xfrm>
              <a:off x="4870"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4" name="Line 34"/>
            <p:cNvSpPr>
              <a:spLocks noChangeShapeType="1"/>
            </p:cNvSpPr>
            <p:nvPr/>
          </p:nvSpPr>
          <p:spPr bwMode="auto">
            <a:xfrm>
              <a:off x="5183" y="1934"/>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Rectangle 35"/>
            <p:cNvSpPr>
              <a:spLocks noChangeArrowheads="1"/>
            </p:cNvSpPr>
            <p:nvPr/>
          </p:nvSpPr>
          <p:spPr bwMode="auto">
            <a:xfrm>
              <a:off x="4870" y="1934"/>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6" name="Oval 36"/>
            <p:cNvSpPr>
              <a:spLocks noChangeArrowheads="1"/>
            </p:cNvSpPr>
            <p:nvPr/>
          </p:nvSpPr>
          <p:spPr bwMode="auto">
            <a:xfrm>
              <a:off x="4867" y="1875"/>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Freeform 37"/>
            <p:cNvSpPr>
              <a:spLocks/>
            </p:cNvSpPr>
            <p:nvPr/>
          </p:nvSpPr>
          <p:spPr bwMode="auto">
            <a:xfrm>
              <a:off x="4461" y="1683"/>
              <a:ext cx="1" cy="522"/>
            </a:xfrm>
            <a:custGeom>
              <a:avLst/>
              <a:gdLst/>
              <a:ahLst/>
              <a:cxnLst>
                <a:cxn ang="0">
                  <a:pos x="0" y="0"/>
                </a:cxn>
                <a:cxn ang="0">
                  <a:pos x="0" y="522"/>
                </a:cxn>
              </a:cxnLst>
              <a:rect l="0" t="0" r="r" b="b"/>
              <a:pathLst>
                <a:path w="1" h="522">
                  <a:moveTo>
                    <a:pt x="0" y="0"/>
                  </a:moveTo>
                  <a:lnTo>
                    <a:pt x="0" y="522"/>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Freeform 38"/>
            <p:cNvSpPr>
              <a:spLocks/>
            </p:cNvSpPr>
            <p:nvPr/>
          </p:nvSpPr>
          <p:spPr bwMode="auto">
            <a:xfrm>
              <a:off x="3768" y="1689"/>
              <a:ext cx="1" cy="537"/>
            </a:xfrm>
            <a:custGeom>
              <a:avLst/>
              <a:gdLst/>
              <a:ahLst/>
              <a:cxnLst>
                <a:cxn ang="0">
                  <a:pos x="0" y="0"/>
                </a:cxn>
                <a:cxn ang="0">
                  <a:pos x="0" y="537"/>
                </a:cxn>
              </a:cxnLst>
              <a:rect l="0" t="0" r="r" b="b"/>
              <a:pathLst>
                <a:path w="1" h="537">
                  <a:moveTo>
                    <a:pt x="0" y="0"/>
                  </a:moveTo>
                  <a:lnTo>
                    <a:pt x="0" y="537"/>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9" name="Freeform 39"/>
            <p:cNvSpPr>
              <a:spLocks/>
            </p:cNvSpPr>
            <p:nvPr/>
          </p:nvSpPr>
          <p:spPr bwMode="auto">
            <a:xfrm>
              <a:off x="3933" y="1674"/>
              <a:ext cx="504" cy="600"/>
            </a:xfrm>
            <a:custGeom>
              <a:avLst/>
              <a:gdLst/>
              <a:ahLst/>
              <a:cxnLst>
                <a:cxn ang="0">
                  <a:pos x="0" y="174"/>
                </a:cxn>
                <a:cxn ang="0">
                  <a:pos x="378" y="0"/>
                </a:cxn>
              </a:cxnLst>
              <a:rect l="0" t="0" r="r" b="b"/>
              <a:pathLst>
                <a:path w="378" h="174">
                  <a:moveTo>
                    <a:pt x="0" y="174"/>
                  </a:moveTo>
                  <a:lnTo>
                    <a:pt x="378"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Freeform 40"/>
            <p:cNvSpPr>
              <a:spLocks/>
            </p:cNvSpPr>
            <p:nvPr/>
          </p:nvSpPr>
          <p:spPr bwMode="auto">
            <a:xfrm>
              <a:off x="4620" y="2022"/>
              <a:ext cx="366" cy="270"/>
            </a:xfrm>
            <a:custGeom>
              <a:avLst/>
              <a:gdLst/>
              <a:ahLst/>
              <a:cxnLst>
                <a:cxn ang="0">
                  <a:pos x="0" y="270"/>
                </a:cxn>
                <a:cxn ang="0">
                  <a:pos x="366" y="0"/>
                </a:cxn>
              </a:cxnLst>
              <a:rect l="0" t="0" r="r" b="b"/>
              <a:pathLst>
                <a:path w="366" h="270">
                  <a:moveTo>
                    <a:pt x="0" y="270"/>
                  </a:moveTo>
                  <a:lnTo>
                    <a:pt x="366"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Freeform 41"/>
            <p:cNvSpPr>
              <a:spLocks/>
            </p:cNvSpPr>
            <p:nvPr/>
          </p:nvSpPr>
          <p:spPr bwMode="auto">
            <a:xfrm>
              <a:off x="3939" y="230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42"/>
            <p:cNvSpPr>
              <a:spLocks/>
            </p:cNvSpPr>
            <p:nvPr/>
          </p:nvSpPr>
          <p:spPr bwMode="auto">
            <a:xfrm>
              <a:off x="3348" y="1980"/>
              <a:ext cx="276" cy="264"/>
            </a:xfrm>
            <a:custGeom>
              <a:avLst/>
              <a:gdLst/>
              <a:ahLst/>
              <a:cxnLst>
                <a:cxn ang="0">
                  <a:pos x="276" y="264"/>
                </a:cxn>
                <a:cxn ang="0">
                  <a:pos x="0" y="0"/>
                </a:cxn>
              </a:cxnLst>
              <a:rect l="0" t="0" r="r" b="b"/>
              <a:pathLst>
                <a:path w="276" h="264">
                  <a:moveTo>
                    <a:pt x="276" y="264"/>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43"/>
            <p:cNvSpPr>
              <a:spLocks/>
            </p:cNvSpPr>
            <p:nvPr/>
          </p:nvSpPr>
          <p:spPr bwMode="auto">
            <a:xfrm>
              <a:off x="3933" y="1614"/>
              <a:ext cx="366" cy="1"/>
            </a:xfrm>
            <a:custGeom>
              <a:avLst/>
              <a:gdLst/>
              <a:ahLst/>
              <a:cxnLst>
                <a:cxn ang="0">
                  <a:pos x="366" y="0"/>
                </a:cxn>
                <a:cxn ang="0">
                  <a:pos x="0" y="0"/>
                </a:cxn>
              </a:cxnLst>
              <a:rect l="0" t="0" r="r" b="b"/>
              <a:pathLst>
                <a:path w="366" h="1">
                  <a:moveTo>
                    <a:pt x="366" y="0"/>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Freeform 44"/>
            <p:cNvSpPr>
              <a:spLocks/>
            </p:cNvSpPr>
            <p:nvPr/>
          </p:nvSpPr>
          <p:spPr bwMode="auto">
            <a:xfrm>
              <a:off x="4608" y="1611"/>
              <a:ext cx="396" cy="267"/>
            </a:xfrm>
            <a:custGeom>
              <a:avLst/>
              <a:gdLst/>
              <a:ahLst/>
              <a:cxnLst>
                <a:cxn ang="0">
                  <a:pos x="396" y="267"/>
                </a:cxn>
                <a:cxn ang="0">
                  <a:pos x="0" y="0"/>
                </a:cxn>
              </a:cxnLst>
              <a:rect l="0" t="0" r="r" b="b"/>
              <a:pathLst>
                <a:path w="396" h="267">
                  <a:moveTo>
                    <a:pt x="396" y="267"/>
                  </a:moveTo>
                  <a:lnTo>
                    <a:pt x="0" y="0"/>
                  </a:ln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Freeform 45"/>
            <p:cNvSpPr>
              <a:spLocks/>
            </p:cNvSpPr>
            <p:nvPr/>
          </p:nvSpPr>
          <p:spPr bwMode="auto">
            <a:xfrm>
              <a:off x="3291" y="1182"/>
              <a:ext cx="1110" cy="645"/>
            </a:xfrm>
            <a:custGeom>
              <a:avLst/>
              <a:gdLst/>
              <a:ahLst/>
              <a:cxnLst>
                <a:cxn ang="0">
                  <a:pos x="1110" y="342"/>
                </a:cxn>
                <a:cxn ang="0">
                  <a:pos x="0" y="645"/>
                </a:cxn>
              </a:cxnLst>
              <a:rect l="0" t="0" r="r" b="b"/>
              <a:pathLst>
                <a:path w="1110" h="645">
                  <a:moveTo>
                    <a:pt x="1110" y="342"/>
                  </a:moveTo>
                  <a:cubicBezTo>
                    <a:pt x="1104" y="0"/>
                    <a:pt x="21" y="63"/>
                    <a:pt x="0" y="645"/>
                  </a:cubicBezTo>
                </a:path>
              </a:pathLst>
            </a:cu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 name="Group 46"/>
            <p:cNvGrpSpPr>
              <a:grpSpLocks/>
            </p:cNvGrpSpPr>
            <p:nvPr/>
          </p:nvGrpSpPr>
          <p:grpSpPr bwMode="auto">
            <a:xfrm>
              <a:off x="3178" y="1806"/>
              <a:ext cx="233" cy="252"/>
              <a:chOff x="2941" y="2451"/>
              <a:chExt cx="236" cy="252"/>
            </a:xfrm>
          </p:grpSpPr>
          <p:sp>
            <p:nvSpPr>
              <p:cNvPr id="142" name="Rectangle 47"/>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48"/>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A</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5" name="Group 49"/>
            <p:cNvGrpSpPr>
              <a:grpSpLocks/>
            </p:cNvGrpSpPr>
            <p:nvPr/>
          </p:nvGrpSpPr>
          <p:grpSpPr bwMode="auto">
            <a:xfrm>
              <a:off x="4356" y="2190"/>
              <a:ext cx="215" cy="252"/>
              <a:chOff x="2949" y="2451"/>
              <a:chExt cx="218" cy="252"/>
            </a:xfrm>
          </p:grpSpPr>
          <p:sp>
            <p:nvSpPr>
              <p:cNvPr id="140" name="Rectangle 50"/>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Text Box 51"/>
              <p:cNvSpPr txBox="1">
                <a:spLocks noChangeArrowheads="1"/>
              </p:cNvSpPr>
              <p:nvPr/>
            </p:nvSpPr>
            <p:spPr bwMode="auto">
              <a:xfrm>
                <a:off x="2949" y="2451"/>
                <a:ext cx="218"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E</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6" name="Group 52"/>
            <p:cNvGrpSpPr>
              <a:grpSpLocks/>
            </p:cNvGrpSpPr>
            <p:nvPr/>
          </p:nvGrpSpPr>
          <p:grpSpPr bwMode="auto">
            <a:xfrm>
              <a:off x="3667" y="2187"/>
              <a:ext cx="233" cy="252"/>
              <a:chOff x="2941" y="2451"/>
              <a:chExt cx="236" cy="252"/>
            </a:xfrm>
          </p:grpSpPr>
          <p:sp>
            <p:nvSpPr>
              <p:cNvPr id="138" name="Rectangle 53"/>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Text Box 54"/>
              <p:cNvSpPr txBox="1">
                <a:spLocks noChangeArrowheads="1"/>
              </p:cNvSpPr>
              <p:nvPr/>
            </p:nvSpPr>
            <p:spPr bwMode="auto">
              <a:xfrm>
                <a:off x="2941" y="2451"/>
                <a:ext cx="236"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D</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7" name="Group 55"/>
            <p:cNvGrpSpPr>
              <a:grpSpLocks/>
            </p:cNvGrpSpPr>
            <p:nvPr/>
          </p:nvGrpSpPr>
          <p:grpSpPr bwMode="auto">
            <a:xfrm>
              <a:off x="4346" y="1500"/>
              <a:ext cx="224" cy="252"/>
              <a:chOff x="2945" y="2451"/>
              <a:chExt cx="227" cy="252"/>
            </a:xfrm>
          </p:grpSpPr>
          <p:sp>
            <p:nvSpPr>
              <p:cNvPr id="136" name="Rectangle 5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Text Box 57"/>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C</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8" name="Group 58"/>
            <p:cNvGrpSpPr>
              <a:grpSpLocks/>
            </p:cNvGrpSpPr>
            <p:nvPr/>
          </p:nvGrpSpPr>
          <p:grpSpPr bwMode="auto">
            <a:xfrm>
              <a:off x="3662" y="1500"/>
              <a:ext cx="224" cy="252"/>
              <a:chOff x="2945" y="2451"/>
              <a:chExt cx="227" cy="252"/>
            </a:xfrm>
          </p:grpSpPr>
          <p:sp>
            <p:nvSpPr>
              <p:cNvPr id="134" name="Rectangle 59"/>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60"/>
              <p:cNvSpPr txBox="1">
                <a:spLocks noChangeArrowheads="1"/>
              </p:cNvSpPr>
              <p:nvPr/>
            </p:nvSpPr>
            <p:spPr bwMode="auto">
              <a:xfrm>
                <a:off x="2945" y="2451"/>
                <a:ext cx="227"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B</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grpSp>
          <p:nvGrpSpPr>
            <p:cNvPr id="9" name="Group 61"/>
            <p:cNvGrpSpPr>
              <a:grpSpLocks/>
            </p:cNvGrpSpPr>
            <p:nvPr/>
          </p:nvGrpSpPr>
          <p:grpSpPr bwMode="auto">
            <a:xfrm>
              <a:off x="4933" y="1848"/>
              <a:ext cx="206" cy="252"/>
              <a:chOff x="2953" y="2451"/>
              <a:chExt cx="209" cy="252"/>
            </a:xfrm>
          </p:grpSpPr>
          <p:sp>
            <p:nvSpPr>
              <p:cNvPr id="132" name="Rectangle 6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 name="Text Box 63"/>
              <p:cNvSpPr txBox="1">
                <a:spLocks noChangeArrowheads="1"/>
              </p:cNvSpPr>
              <p:nvPr/>
            </p:nvSpPr>
            <p:spPr bwMode="auto">
              <a:xfrm>
                <a:off x="2953" y="2451"/>
                <a:ext cx="209" cy="252"/>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ysClr val="windowText" lastClr="000000"/>
                    </a:solidFill>
                    <a:effectLst/>
                    <a:uLnTx/>
                    <a:uFillTx/>
                    <a:latin typeface="Times New Roman" pitchFamily="18" charset="0"/>
                  </a:rPr>
                  <a:t>F</a:t>
                </a:r>
                <a:endPar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endParaRPr>
              </a:p>
            </p:txBody>
          </p:sp>
        </p:grpSp>
        <p:sp>
          <p:nvSpPr>
            <p:cNvPr id="122" name="Text Box 64"/>
            <p:cNvSpPr txBox="1">
              <a:spLocks noChangeArrowheads="1"/>
            </p:cNvSpPr>
            <p:nvPr/>
          </p:nvSpPr>
          <p:spPr bwMode="auto">
            <a:xfrm>
              <a:off x="3401" y="1627"/>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3" name="Text Box 65"/>
            <p:cNvSpPr txBox="1">
              <a:spLocks noChangeArrowheads="1"/>
            </p:cNvSpPr>
            <p:nvPr/>
          </p:nvSpPr>
          <p:spPr bwMode="auto">
            <a:xfrm>
              <a:off x="3749" y="1846"/>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4" name="Text Box 66"/>
            <p:cNvSpPr txBox="1">
              <a:spLocks noChangeArrowheads="1"/>
            </p:cNvSpPr>
            <p:nvPr/>
          </p:nvSpPr>
          <p:spPr bwMode="auto">
            <a:xfrm>
              <a:off x="3314" y="205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5" name="Text Box 67"/>
            <p:cNvSpPr txBox="1">
              <a:spLocks noChangeArrowheads="1"/>
            </p:cNvSpPr>
            <p:nvPr/>
          </p:nvSpPr>
          <p:spPr bwMode="auto">
            <a:xfrm>
              <a:off x="4133" y="1939"/>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26" name="Text Box 68"/>
            <p:cNvSpPr txBox="1">
              <a:spLocks noChangeArrowheads="1"/>
            </p:cNvSpPr>
            <p:nvPr/>
          </p:nvSpPr>
          <p:spPr bwMode="auto">
            <a:xfrm>
              <a:off x="4070" y="2293"/>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7" name="Text Box 69"/>
            <p:cNvSpPr txBox="1">
              <a:spLocks noChangeArrowheads="1"/>
            </p:cNvSpPr>
            <p:nvPr/>
          </p:nvSpPr>
          <p:spPr bwMode="auto">
            <a:xfrm>
              <a:off x="4430" y="186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1</a:t>
              </a:r>
            </a:p>
          </p:txBody>
        </p:sp>
        <p:sp>
          <p:nvSpPr>
            <p:cNvPr id="128" name="Text Box 70"/>
            <p:cNvSpPr txBox="1">
              <a:spLocks noChangeArrowheads="1"/>
            </p:cNvSpPr>
            <p:nvPr/>
          </p:nvSpPr>
          <p:spPr bwMode="auto">
            <a:xfrm>
              <a:off x="4790" y="2128"/>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2</a:t>
              </a:r>
            </a:p>
          </p:txBody>
        </p:sp>
        <p:sp>
          <p:nvSpPr>
            <p:cNvPr id="129" name="Text Box 71"/>
            <p:cNvSpPr txBox="1">
              <a:spLocks noChangeArrowheads="1"/>
            </p:cNvSpPr>
            <p:nvPr/>
          </p:nvSpPr>
          <p:spPr bwMode="auto">
            <a:xfrm>
              <a:off x="4763" y="159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sp>
          <p:nvSpPr>
            <p:cNvPr id="130" name="Text Box 72"/>
            <p:cNvSpPr txBox="1">
              <a:spLocks noChangeArrowheads="1"/>
            </p:cNvSpPr>
            <p:nvPr/>
          </p:nvSpPr>
          <p:spPr bwMode="auto">
            <a:xfrm>
              <a:off x="4028" y="1441"/>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3</a:t>
              </a:r>
            </a:p>
          </p:txBody>
        </p:sp>
        <p:sp>
          <p:nvSpPr>
            <p:cNvPr id="131" name="Text Box 73"/>
            <p:cNvSpPr txBox="1">
              <a:spLocks noChangeArrowheads="1"/>
            </p:cNvSpPr>
            <p:nvPr/>
          </p:nvSpPr>
          <p:spPr bwMode="auto">
            <a:xfrm>
              <a:off x="3677" y="1174"/>
              <a:ext cx="18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imes New Roman" pitchFamily="18" charset="0"/>
                </a:rPr>
                <a:t>5</a:t>
              </a:r>
            </a:p>
          </p:txBody>
        </p:sp>
      </p:grpSp>
      <p:sp>
        <p:nvSpPr>
          <p:cNvPr id="2" name="标题 1"/>
          <p:cNvSpPr>
            <a:spLocks noGrp="1"/>
          </p:cNvSpPr>
          <p:nvPr>
            <p:ph type="title"/>
          </p:nvPr>
        </p:nvSpPr>
        <p:spPr/>
        <p:txBody>
          <a:bodyPr/>
          <a:lstStyle/>
          <a:p>
            <a:r>
              <a:rPr lang="en-US" altLang="zh-CN" dirty="0" smtClean="0">
                <a:solidFill>
                  <a:schemeClr val="tx1"/>
                </a:solidFill>
              </a:rPr>
              <a:t>Bellman-Ford</a:t>
            </a:r>
            <a:endParaRPr lang="zh-CN" altLang="en-US" dirty="0">
              <a:solidFill>
                <a:schemeClr val="tx1"/>
              </a:solidFill>
            </a:endParaRPr>
          </a:p>
        </p:txBody>
      </p:sp>
      <p:sp>
        <p:nvSpPr>
          <p:cNvPr id="116" name="内容占位符 2"/>
          <p:cNvSpPr>
            <a:spLocks noGrp="1"/>
          </p:cNvSpPr>
          <p:nvPr>
            <p:ph idx="1"/>
          </p:nvPr>
        </p:nvSpPr>
        <p:spPr>
          <a:xfrm>
            <a:off x="419100" y="1422030"/>
            <a:ext cx="12277997" cy="5258170"/>
          </a:xfrm>
        </p:spPr>
        <p:txBody>
          <a:bodyPr/>
          <a:lstStyle/>
          <a:p>
            <a:pPr>
              <a:buNone/>
            </a:pPr>
            <a:r>
              <a:rPr lang="en-US" altLang="zh-CN" dirty="0" smtClean="0"/>
              <a:t>	</a:t>
            </a:r>
            <a:r>
              <a:rPr lang="en-US" altLang="zh-CN" dirty="0" err="1" smtClean="0">
                <a:solidFill>
                  <a:srgbClr val="00B0F0"/>
                </a:solidFill>
              </a:rPr>
              <a:t>D</a:t>
            </a:r>
            <a:r>
              <a:rPr lang="en-US" altLang="zh-CN" baseline="-25000" dirty="0" err="1" smtClean="0">
                <a:solidFill>
                  <a:srgbClr val="00B0F0"/>
                </a:solidFill>
              </a:rPr>
              <a:t>x</a:t>
            </a:r>
            <a:r>
              <a:rPr lang="en-US" altLang="zh-CN" dirty="0" smtClean="0">
                <a:solidFill>
                  <a:srgbClr val="00B0F0"/>
                </a:solidFill>
              </a:rPr>
              <a:t>(y) </a:t>
            </a:r>
            <a:r>
              <a:rPr lang="en-US" altLang="zh-CN" dirty="0" smtClean="0"/>
              <a:t>cost of least-cost path from x to y:</a:t>
            </a:r>
          </a:p>
          <a:p>
            <a:pPr>
              <a:buNone/>
            </a:pPr>
            <a:r>
              <a:rPr lang="en-US" altLang="zh-CN" dirty="0" smtClean="0"/>
              <a:t>	</a:t>
            </a:r>
            <a:r>
              <a:rPr lang="en-US" altLang="zh-CN" dirty="0" err="1" smtClean="0">
                <a:solidFill>
                  <a:srgbClr val="00B0F0"/>
                </a:solidFill>
              </a:rPr>
              <a:t>D</a:t>
            </a:r>
            <a:r>
              <a:rPr lang="en-US" altLang="zh-CN" baseline="-25000" dirty="0" err="1" smtClean="0">
                <a:solidFill>
                  <a:srgbClr val="00B0F0"/>
                </a:solidFill>
              </a:rPr>
              <a:t>x</a:t>
            </a:r>
            <a:r>
              <a:rPr lang="en-US" altLang="zh-CN" dirty="0" smtClean="0">
                <a:solidFill>
                  <a:srgbClr val="00B0F0"/>
                </a:solidFill>
              </a:rPr>
              <a:t>(y) = min{c(</a:t>
            </a:r>
            <a:r>
              <a:rPr lang="en-US" altLang="zh-CN" dirty="0" err="1" smtClean="0">
                <a:solidFill>
                  <a:srgbClr val="00B0F0"/>
                </a:solidFill>
              </a:rPr>
              <a:t>x,y</a:t>
            </a:r>
            <a:r>
              <a:rPr lang="en-US" altLang="zh-CN" dirty="0" smtClean="0">
                <a:solidFill>
                  <a:srgbClr val="00B0F0"/>
                </a:solidFill>
              </a:rPr>
              <a:t>) + </a:t>
            </a:r>
            <a:r>
              <a:rPr lang="en-US" altLang="zh-CN" dirty="0" err="1" smtClean="0">
                <a:solidFill>
                  <a:srgbClr val="00B0F0"/>
                </a:solidFill>
              </a:rPr>
              <a:t>D</a:t>
            </a:r>
            <a:r>
              <a:rPr lang="en-US" altLang="zh-CN" baseline="-25000" dirty="0" err="1" smtClean="0">
                <a:solidFill>
                  <a:srgbClr val="00B0F0"/>
                </a:solidFill>
              </a:rPr>
              <a:t>v</a:t>
            </a:r>
            <a:r>
              <a:rPr lang="en-US" altLang="zh-CN" dirty="0" smtClean="0">
                <a:solidFill>
                  <a:srgbClr val="00B0F0"/>
                </a:solidFill>
              </a:rPr>
              <a:t>(y)}                      			for all neighbors v of x</a:t>
            </a:r>
          </a:p>
          <a:p>
            <a:pPr>
              <a:buNone/>
            </a:pPr>
            <a:r>
              <a:rPr lang="en-US" altLang="zh-CN" dirty="0" smtClean="0"/>
              <a:t>			</a:t>
            </a:r>
          </a:p>
        </p:txBody>
      </p:sp>
      <p:sp>
        <p:nvSpPr>
          <p:cNvPr id="74" name="Text Box 75"/>
          <p:cNvSpPr txBox="1">
            <a:spLocks noChangeArrowheads="1"/>
          </p:cNvSpPr>
          <p:nvPr/>
        </p:nvSpPr>
        <p:spPr bwMode="auto">
          <a:xfrm>
            <a:off x="984249" y="3797300"/>
            <a:ext cx="5683251" cy="2537440"/>
          </a:xfrm>
          <a:prstGeom prst="rect">
            <a:avLst/>
          </a:prstGeom>
          <a:noFill/>
          <a:ln w="9525">
            <a:noFill/>
            <a:miter lim="800000"/>
            <a:headEnd/>
            <a:tailEnd/>
          </a:ln>
          <a:effectLst/>
        </p:spPr>
        <p:txBody>
          <a:bodyPr wrap="square">
            <a:spAutoFit/>
          </a:bodyPr>
          <a:lstStyle/>
          <a:p>
            <a:r>
              <a:rPr lang="en-US" altLang="zh-CN" sz="2600" dirty="0" smtClean="0">
                <a:latin typeface="Times New Roman" pitchFamily="18" charset="0"/>
              </a:rPr>
              <a:t>D</a:t>
            </a:r>
            <a:r>
              <a:rPr lang="en-US" altLang="zh-CN" sz="2600" baseline="-25000" dirty="0" smtClean="0">
                <a:latin typeface="Times New Roman" pitchFamily="18" charset="0"/>
              </a:rPr>
              <a:t>A</a:t>
            </a:r>
            <a:r>
              <a:rPr lang="en-US" altLang="zh-CN" sz="2600" dirty="0" smtClean="0">
                <a:latin typeface="Times New Roman" pitchFamily="18" charset="0"/>
              </a:rPr>
              <a:t>(F) </a:t>
            </a:r>
            <a:r>
              <a:rPr lang="en-US" altLang="zh-CN" sz="2600" dirty="0">
                <a:latin typeface="Times New Roman" pitchFamily="18" charset="0"/>
              </a:rPr>
              <a:t>= min {</a:t>
            </a:r>
            <a:r>
              <a:rPr lang="en-US" altLang="zh-CN" sz="2600" dirty="0" smtClean="0">
                <a:latin typeface="Times New Roman" pitchFamily="18" charset="0"/>
              </a:rPr>
              <a:t>c(A,B) </a:t>
            </a:r>
            <a:r>
              <a:rPr lang="en-US" altLang="zh-CN" sz="2600" dirty="0">
                <a:latin typeface="Times New Roman" pitchFamily="18" charset="0"/>
              </a:rPr>
              <a:t>+ </a:t>
            </a:r>
            <a:r>
              <a:rPr lang="en-US" altLang="zh-CN" sz="2600" dirty="0" smtClean="0">
                <a:latin typeface="Times New Roman" pitchFamily="18" charset="0"/>
              </a:rPr>
              <a:t>D</a:t>
            </a:r>
            <a:r>
              <a:rPr lang="en-US" altLang="zh-CN" sz="2600" baseline="-25000" dirty="0" smtClean="0">
                <a:latin typeface="Times New Roman" pitchFamily="18" charset="0"/>
              </a:rPr>
              <a:t>B</a:t>
            </a:r>
            <a:r>
              <a:rPr lang="en-US" altLang="zh-CN" sz="2600" dirty="0" smtClean="0">
                <a:latin typeface="Times New Roman" pitchFamily="18" charset="0"/>
              </a:rPr>
              <a:t>(F),</a:t>
            </a:r>
            <a:endParaRPr lang="en-US" altLang="zh-CN" sz="2600" dirty="0">
              <a:latin typeface="Times New Roman" pitchFamily="18" charset="0"/>
            </a:endParaRPr>
          </a:p>
          <a:p>
            <a:r>
              <a:rPr lang="en-US" altLang="zh-CN" sz="2600" dirty="0">
                <a:latin typeface="Times New Roman" pitchFamily="18" charset="0"/>
              </a:rPr>
              <a:t>                      </a:t>
            </a:r>
            <a:r>
              <a:rPr lang="en-US" altLang="zh-CN" sz="2600" dirty="0" smtClean="0">
                <a:latin typeface="Times New Roman" pitchFamily="18" charset="0"/>
              </a:rPr>
              <a:t>c(A,D) </a:t>
            </a:r>
            <a:r>
              <a:rPr lang="en-US" altLang="zh-CN" sz="2600" dirty="0">
                <a:latin typeface="Times New Roman" pitchFamily="18" charset="0"/>
              </a:rPr>
              <a:t>+ </a:t>
            </a:r>
            <a:r>
              <a:rPr lang="en-US" altLang="zh-CN" sz="2600" dirty="0" smtClean="0">
                <a:latin typeface="Times New Roman" pitchFamily="18" charset="0"/>
              </a:rPr>
              <a:t>D</a:t>
            </a:r>
            <a:r>
              <a:rPr lang="en-US" altLang="zh-CN" sz="2600" baseline="-25000" dirty="0" smtClean="0">
                <a:latin typeface="Times New Roman" pitchFamily="18" charset="0"/>
              </a:rPr>
              <a:t>D</a:t>
            </a:r>
            <a:r>
              <a:rPr lang="en-US" altLang="zh-CN" sz="2600" dirty="0" smtClean="0">
                <a:latin typeface="Times New Roman" pitchFamily="18" charset="0"/>
              </a:rPr>
              <a:t>(F),</a:t>
            </a:r>
            <a:endParaRPr lang="en-US" altLang="zh-CN" sz="2600" dirty="0">
              <a:latin typeface="Times New Roman" pitchFamily="18" charset="0"/>
            </a:endParaRPr>
          </a:p>
          <a:p>
            <a:r>
              <a:rPr lang="en-US" altLang="zh-CN" sz="2600" dirty="0">
                <a:latin typeface="Times New Roman" pitchFamily="18" charset="0"/>
              </a:rPr>
              <a:t>                      </a:t>
            </a:r>
            <a:r>
              <a:rPr lang="en-US" altLang="zh-CN" sz="2600" dirty="0" smtClean="0">
                <a:latin typeface="Times New Roman" pitchFamily="18" charset="0"/>
              </a:rPr>
              <a:t>c(A,C) </a:t>
            </a:r>
            <a:r>
              <a:rPr lang="en-US" altLang="zh-CN" sz="2600" dirty="0">
                <a:latin typeface="Times New Roman" pitchFamily="18" charset="0"/>
              </a:rPr>
              <a:t>+ </a:t>
            </a:r>
            <a:r>
              <a:rPr lang="en-US" altLang="zh-CN" sz="2600" dirty="0" smtClean="0">
                <a:latin typeface="Times New Roman" pitchFamily="18" charset="0"/>
              </a:rPr>
              <a:t>D</a:t>
            </a:r>
            <a:r>
              <a:rPr lang="en-US" altLang="zh-CN" sz="2600" baseline="-25000" dirty="0" smtClean="0">
                <a:latin typeface="Times New Roman" pitchFamily="18" charset="0"/>
              </a:rPr>
              <a:t>C</a:t>
            </a:r>
            <a:r>
              <a:rPr lang="en-US" altLang="zh-CN" sz="2600" dirty="0" smtClean="0">
                <a:latin typeface="Times New Roman" pitchFamily="18" charset="0"/>
              </a:rPr>
              <a:t>(F) </a:t>
            </a:r>
            <a:r>
              <a:rPr lang="en-US" altLang="zh-CN" sz="2600" dirty="0">
                <a:latin typeface="Times New Roman" pitchFamily="18" charset="0"/>
              </a:rPr>
              <a:t>}</a:t>
            </a:r>
          </a:p>
          <a:p>
            <a:r>
              <a:rPr lang="en-US" altLang="zh-CN" sz="2600" dirty="0">
                <a:latin typeface="Times New Roman" pitchFamily="18" charset="0"/>
              </a:rPr>
              <a:t>         = min {2 + 5,</a:t>
            </a:r>
          </a:p>
          <a:p>
            <a:r>
              <a:rPr lang="en-US" altLang="zh-CN" sz="2600" dirty="0">
                <a:latin typeface="Times New Roman" pitchFamily="18" charset="0"/>
              </a:rPr>
              <a:t>                     1 + 3,</a:t>
            </a:r>
          </a:p>
          <a:p>
            <a:r>
              <a:rPr lang="en-US" altLang="zh-CN" sz="2600" dirty="0">
                <a:latin typeface="Times New Roman" pitchFamily="18" charset="0"/>
              </a:rPr>
              <a:t>                     5 + 3}  = 4</a:t>
            </a:r>
          </a:p>
        </p:txBody>
      </p:sp>
      <p:sp>
        <p:nvSpPr>
          <p:cNvPr id="117" name="Text Box 76"/>
          <p:cNvSpPr txBox="1">
            <a:spLocks noChangeArrowheads="1"/>
          </p:cNvSpPr>
          <p:nvPr/>
        </p:nvSpPr>
        <p:spPr bwMode="auto">
          <a:xfrm>
            <a:off x="2016130" y="6057900"/>
            <a:ext cx="5718175" cy="812530"/>
          </a:xfrm>
          <a:prstGeom prst="rect">
            <a:avLst/>
          </a:prstGeom>
          <a:noFill/>
          <a:ln w="9525">
            <a:noFill/>
            <a:miter lim="800000"/>
            <a:headEnd/>
            <a:tailEnd/>
          </a:ln>
          <a:effectLst/>
        </p:spPr>
        <p:txBody>
          <a:bodyPr wrap="square">
            <a:spAutoFit/>
          </a:bodyPr>
          <a:lstStyle/>
          <a:p>
            <a:pPr>
              <a:lnSpc>
                <a:spcPct val="90000"/>
              </a:lnSpc>
            </a:pPr>
            <a:r>
              <a:rPr lang="en-US" altLang="zh-CN" sz="2600" dirty="0" smtClean="0">
                <a:solidFill>
                  <a:srgbClr val="00B0F0"/>
                </a:solidFill>
                <a:latin typeface="Times New Roman" pitchFamily="18" charset="0"/>
              </a:rPr>
              <a:t>node </a:t>
            </a:r>
            <a:r>
              <a:rPr lang="en-US" altLang="zh-CN" sz="2600" dirty="0">
                <a:solidFill>
                  <a:srgbClr val="00B0F0"/>
                </a:solidFill>
                <a:latin typeface="Times New Roman" pitchFamily="18" charset="0"/>
              </a:rPr>
              <a:t>leading to shortest path is next hop </a:t>
            </a:r>
            <a:r>
              <a:rPr lang="en-US" altLang="zh-CN" sz="2600" dirty="0" smtClean="0">
                <a:solidFill>
                  <a:srgbClr val="00B0F0"/>
                </a:solidFill>
                <a:latin typeface="Times New Roman" pitchFamily="18" charset="0"/>
                <a:ea typeface="MS Mincho" pitchFamily="49" charset="-128"/>
                <a:sym typeface="Wingdings" pitchFamily="2" charset="2"/>
              </a:rPr>
              <a:t></a:t>
            </a:r>
            <a:r>
              <a:rPr lang="en-US" altLang="zh-CN" sz="2600" dirty="0" smtClean="0">
                <a:solidFill>
                  <a:srgbClr val="00B0F0"/>
                </a:solidFill>
                <a:latin typeface="Times New Roman" pitchFamily="18" charset="0"/>
                <a:ea typeface="MS Mincho" pitchFamily="49" charset="-128"/>
              </a:rPr>
              <a:t> </a:t>
            </a:r>
            <a:r>
              <a:rPr lang="en-US" altLang="zh-CN" sz="2600" dirty="0">
                <a:solidFill>
                  <a:srgbClr val="00B0F0"/>
                </a:solidFill>
                <a:latin typeface="Times New Roman" pitchFamily="18" charset="0"/>
                <a:ea typeface="MS Mincho" pitchFamily="49" charset="-128"/>
              </a:rPr>
              <a:t>forwarding table</a:t>
            </a:r>
          </a:p>
        </p:txBody>
      </p:sp>
      <p:sp>
        <p:nvSpPr>
          <p:cNvPr id="118" name="Freeform 77"/>
          <p:cNvSpPr>
            <a:spLocks/>
          </p:cNvSpPr>
          <p:nvPr/>
        </p:nvSpPr>
        <p:spPr bwMode="auto">
          <a:xfrm>
            <a:off x="1489076" y="4479933"/>
            <a:ext cx="1203325" cy="2022475"/>
          </a:xfrm>
          <a:custGeom>
            <a:avLst/>
            <a:gdLst/>
            <a:ahLst/>
            <a:cxnLst>
              <a:cxn ang="0">
                <a:pos x="374" y="1274"/>
              </a:cxn>
              <a:cxn ang="0">
                <a:pos x="28" y="615"/>
              </a:cxn>
              <a:cxn ang="0">
                <a:pos x="208" y="154"/>
              </a:cxn>
              <a:cxn ang="0">
                <a:pos x="758" y="0"/>
              </a:cxn>
            </a:cxnLst>
            <a:rect l="0" t="0" r="r" b="b"/>
            <a:pathLst>
              <a:path w="758" h="1274">
                <a:moveTo>
                  <a:pt x="374" y="1274"/>
                </a:moveTo>
                <a:cubicBezTo>
                  <a:pt x="215" y="1038"/>
                  <a:pt x="56" y="802"/>
                  <a:pt x="28" y="615"/>
                </a:cubicBezTo>
                <a:cubicBezTo>
                  <a:pt x="0" y="428"/>
                  <a:pt x="86" y="256"/>
                  <a:pt x="208" y="154"/>
                </a:cubicBezTo>
                <a:cubicBezTo>
                  <a:pt x="330" y="52"/>
                  <a:pt x="544" y="26"/>
                  <a:pt x="758" y="0"/>
                </a:cubicBezTo>
              </a:path>
            </a:pathLst>
          </a:custGeom>
          <a:noFill/>
          <a:ln w="19050" cmpd="sng">
            <a:solidFill>
              <a:srgbClr val="00B0F0"/>
            </a:solidFill>
            <a:round/>
            <a:headEnd type="none" w="med" len="med"/>
            <a:tailEnd type="arrow" w="med" len="me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368298" y="2590208"/>
            <a:ext cx="12915900" cy="1144323"/>
          </a:xfrm>
          <a:prstGeom prst="rect">
            <a:avLst/>
          </a:prstGeom>
          <a:noFill/>
          <a:ln w="9525">
            <a:noFill/>
            <a:miter lim="800000"/>
            <a:headEnd/>
            <a:tailEnd/>
          </a:ln>
        </p:spPr>
        <p:txBody>
          <a:bodyPr lIns="121917" tIns="60958" rIns="121917" bIns="60958" anchor="ctr"/>
          <a:lstStyle/>
          <a:p>
            <a:pPr algn="ctr"/>
            <a:r>
              <a:rPr lang="en-US" altLang="zh-CN" sz="5900" b="1" dirty="0" smtClean="0">
                <a:solidFill>
                  <a:schemeClr val="tx2"/>
                </a:solidFill>
                <a:latin typeface="Verdana" pitchFamily="34" charset="0"/>
              </a:rPr>
              <a:t>intra-domain </a:t>
            </a:r>
            <a:r>
              <a:rPr lang="en-US" altLang="zh-CN" sz="5900" b="1" dirty="0" err="1" smtClean="0">
                <a:solidFill>
                  <a:schemeClr val="tx2"/>
                </a:solidFill>
                <a:latin typeface="Verdana" pitchFamily="34" charset="0"/>
              </a:rPr>
              <a:t>vs</a:t>
            </a:r>
            <a:r>
              <a:rPr lang="en-US" altLang="zh-CN" sz="5900" b="1" dirty="0" smtClean="0">
                <a:solidFill>
                  <a:schemeClr val="tx2"/>
                </a:solidFill>
                <a:latin typeface="Verdana" pitchFamily="34" charset="0"/>
              </a:rPr>
              <a:t> inter-domain</a:t>
            </a:r>
            <a:endParaRPr lang="en-US" altLang="zh-CN" sz="5900" b="1" dirty="0">
              <a:solidFill>
                <a:schemeClr val="tx2"/>
              </a:solidFill>
              <a:latin typeface="Verdana"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Hierarchical Routing</a:t>
            </a:r>
            <a:endParaRPr lang="zh-CN" altLang="en-US" dirty="0">
              <a:solidFill>
                <a:srgbClr val="00B0F0"/>
              </a:solidFill>
            </a:endParaRPr>
          </a:p>
        </p:txBody>
      </p:sp>
      <p:pic>
        <p:nvPicPr>
          <p:cNvPr id="15" name="Picture 3" descr="hier"/>
          <p:cNvPicPr>
            <a:picLocks noChangeAspect="1" noChangeArrowheads="1"/>
          </p:cNvPicPr>
          <p:nvPr/>
        </p:nvPicPr>
        <p:blipFill>
          <a:blip r:embed="rId2"/>
          <a:srcRect/>
          <a:stretch>
            <a:fillRect/>
          </a:stretch>
        </p:blipFill>
        <p:spPr bwMode="auto">
          <a:xfrm>
            <a:off x="465139" y="2257427"/>
            <a:ext cx="7175500" cy="2949575"/>
          </a:xfrm>
          <a:prstGeom prst="rect">
            <a:avLst/>
          </a:prstGeom>
          <a:noFill/>
          <a:ln w="9525">
            <a:noFill/>
            <a:miter lim="800000"/>
            <a:headEnd/>
            <a:tailEnd/>
          </a:ln>
        </p:spPr>
      </p:pic>
      <p:grpSp>
        <p:nvGrpSpPr>
          <p:cNvPr id="16" name="Group 4"/>
          <p:cNvGrpSpPr>
            <a:grpSpLocks/>
          </p:cNvGrpSpPr>
          <p:nvPr/>
        </p:nvGrpSpPr>
        <p:grpSpPr bwMode="auto">
          <a:xfrm>
            <a:off x="4" y="1527183"/>
            <a:ext cx="7335839" cy="1998663"/>
            <a:chOff x="0" y="522"/>
            <a:chExt cx="4621" cy="1259"/>
          </a:xfrm>
        </p:grpSpPr>
        <p:sp>
          <p:nvSpPr>
            <p:cNvPr id="17" name="Text Box 5"/>
            <p:cNvSpPr txBox="1">
              <a:spLocks noChangeArrowheads="1"/>
            </p:cNvSpPr>
            <p:nvPr/>
          </p:nvSpPr>
          <p:spPr bwMode="auto">
            <a:xfrm>
              <a:off x="0" y="522"/>
              <a:ext cx="4621" cy="310"/>
            </a:xfrm>
            <a:prstGeom prst="rect">
              <a:avLst/>
            </a:prstGeom>
            <a:noFill/>
            <a:ln w="9525">
              <a:noFill/>
              <a:miter lim="800000"/>
              <a:headEnd/>
              <a:tailEnd/>
            </a:ln>
            <a:effectLst/>
          </p:spPr>
          <p:txBody>
            <a:bodyPr wrap="none">
              <a:spAutoFit/>
            </a:bodyPr>
            <a:lstStyle/>
            <a:p>
              <a:r>
                <a:rPr lang="en-US" altLang="zh-CN" sz="2600" dirty="0" smtClean="0">
                  <a:solidFill>
                    <a:srgbClr val="00B0F0"/>
                  </a:solidFill>
                  <a:ea typeface="宋体" pitchFamily="2" charset="-122"/>
                </a:rPr>
                <a:t>inter-AS </a:t>
              </a:r>
              <a:r>
                <a:rPr lang="en-US" altLang="zh-CN" sz="2600" dirty="0">
                  <a:solidFill>
                    <a:srgbClr val="00B0F0"/>
                  </a:solidFill>
                  <a:ea typeface="宋体" pitchFamily="2" charset="-122"/>
                </a:rPr>
                <a:t>border (exterior gateway) routers</a:t>
              </a:r>
            </a:p>
          </p:txBody>
        </p:sp>
        <p:sp>
          <p:nvSpPr>
            <p:cNvPr id="18" name="Freeform 6"/>
            <p:cNvSpPr>
              <a:spLocks/>
            </p:cNvSpPr>
            <p:nvPr/>
          </p:nvSpPr>
          <p:spPr bwMode="auto">
            <a:xfrm>
              <a:off x="1282" y="759"/>
              <a:ext cx="657" cy="370"/>
            </a:xfrm>
            <a:custGeom>
              <a:avLst/>
              <a:gdLst/>
              <a:ahLst/>
              <a:cxnLst>
                <a:cxn ang="0">
                  <a:pos x="732" y="0"/>
                </a:cxn>
                <a:cxn ang="0">
                  <a:pos x="325" y="305"/>
                </a:cxn>
                <a:cxn ang="0">
                  <a:pos x="293" y="137"/>
                </a:cxn>
                <a:cxn ang="0">
                  <a:pos x="0" y="420"/>
                </a:cxn>
              </a:cxnLst>
              <a:rect l="0" t="0" r="r" b="b"/>
              <a:pathLst>
                <a:path w="732" h="420">
                  <a:moveTo>
                    <a:pt x="732" y="0"/>
                  </a:moveTo>
                  <a:cubicBezTo>
                    <a:pt x="732" y="0"/>
                    <a:pt x="398" y="282"/>
                    <a:pt x="325" y="305"/>
                  </a:cubicBezTo>
                  <a:cubicBezTo>
                    <a:pt x="252" y="328"/>
                    <a:pt x="347" y="118"/>
                    <a:pt x="293" y="137"/>
                  </a:cubicBezTo>
                  <a:cubicBezTo>
                    <a:pt x="239" y="156"/>
                    <a:pt x="61" y="361"/>
                    <a:pt x="0" y="420"/>
                  </a:cubicBezTo>
                </a:path>
              </a:pathLst>
            </a:custGeom>
            <a:noFill/>
            <a:ln w="28575" cap="flat" cmpd="sng">
              <a:solidFill>
                <a:srgbClr val="00B0F0"/>
              </a:solidFill>
              <a:prstDash val="solid"/>
              <a:round/>
              <a:headEnd type="none" w="med" len="med"/>
              <a:tailEnd type="triangle" w="med" len="med"/>
            </a:ln>
            <a:effectLst/>
          </p:spPr>
          <p:txBody>
            <a:bodyPr wrap="none" anchor="ctr"/>
            <a:lstStyle/>
            <a:p>
              <a:endParaRPr lang="zh-CN" altLang="en-US"/>
            </a:p>
          </p:txBody>
        </p:sp>
        <p:sp>
          <p:nvSpPr>
            <p:cNvPr id="19" name="Freeform 7"/>
            <p:cNvSpPr>
              <a:spLocks/>
            </p:cNvSpPr>
            <p:nvPr/>
          </p:nvSpPr>
          <p:spPr bwMode="auto">
            <a:xfrm>
              <a:off x="2019" y="772"/>
              <a:ext cx="273" cy="570"/>
            </a:xfrm>
            <a:custGeom>
              <a:avLst/>
              <a:gdLst/>
              <a:ahLst/>
              <a:cxnLst>
                <a:cxn ang="0">
                  <a:pos x="273" y="0"/>
                </a:cxn>
                <a:cxn ang="0">
                  <a:pos x="207" y="554"/>
                </a:cxn>
                <a:cxn ang="0">
                  <a:pos x="109" y="249"/>
                </a:cxn>
                <a:cxn ang="0">
                  <a:pos x="0" y="762"/>
                </a:cxn>
              </a:cxnLst>
              <a:rect l="0" t="0" r="r" b="b"/>
              <a:pathLst>
                <a:path w="273" h="762">
                  <a:moveTo>
                    <a:pt x="273" y="0"/>
                  </a:moveTo>
                  <a:cubicBezTo>
                    <a:pt x="262" y="92"/>
                    <a:pt x="234" y="513"/>
                    <a:pt x="207" y="554"/>
                  </a:cubicBezTo>
                  <a:cubicBezTo>
                    <a:pt x="180" y="596"/>
                    <a:pt x="129" y="214"/>
                    <a:pt x="109" y="249"/>
                  </a:cubicBezTo>
                  <a:cubicBezTo>
                    <a:pt x="89" y="283"/>
                    <a:pt x="23" y="655"/>
                    <a:pt x="0" y="762"/>
                  </a:cubicBezTo>
                </a:path>
              </a:pathLst>
            </a:custGeom>
            <a:noFill/>
            <a:ln w="28575" cap="flat" cmpd="sng">
              <a:solidFill>
                <a:srgbClr val="00B0F0"/>
              </a:solidFill>
              <a:prstDash val="solid"/>
              <a:round/>
              <a:headEnd type="none" w="med" len="med"/>
              <a:tailEnd type="triangle" w="med" len="med"/>
            </a:ln>
            <a:effectLst/>
          </p:spPr>
          <p:txBody>
            <a:bodyPr wrap="none" anchor="ctr"/>
            <a:lstStyle/>
            <a:p>
              <a:endParaRPr lang="zh-CN" altLang="en-US"/>
            </a:p>
          </p:txBody>
        </p:sp>
        <p:sp>
          <p:nvSpPr>
            <p:cNvPr id="20" name="Freeform 8"/>
            <p:cNvSpPr>
              <a:spLocks/>
            </p:cNvSpPr>
            <p:nvPr/>
          </p:nvSpPr>
          <p:spPr bwMode="auto">
            <a:xfrm>
              <a:off x="2536" y="943"/>
              <a:ext cx="265" cy="838"/>
            </a:xfrm>
            <a:custGeom>
              <a:avLst/>
              <a:gdLst/>
              <a:ahLst/>
              <a:cxnLst>
                <a:cxn ang="0">
                  <a:pos x="0" y="0"/>
                </a:cxn>
                <a:cxn ang="0">
                  <a:pos x="66" y="554"/>
                </a:cxn>
                <a:cxn ang="0">
                  <a:pos x="164" y="249"/>
                </a:cxn>
                <a:cxn ang="0">
                  <a:pos x="265" y="1013"/>
                </a:cxn>
              </a:cxnLst>
              <a:rect l="0" t="0" r="r" b="b"/>
              <a:pathLst>
                <a:path w="265" h="1013">
                  <a:moveTo>
                    <a:pt x="0" y="0"/>
                  </a:moveTo>
                  <a:cubicBezTo>
                    <a:pt x="11" y="92"/>
                    <a:pt x="39" y="513"/>
                    <a:pt x="66" y="554"/>
                  </a:cubicBezTo>
                  <a:cubicBezTo>
                    <a:pt x="93" y="596"/>
                    <a:pt x="144" y="214"/>
                    <a:pt x="164" y="249"/>
                  </a:cubicBezTo>
                  <a:cubicBezTo>
                    <a:pt x="184" y="283"/>
                    <a:pt x="244" y="854"/>
                    <a:pt x="265" y="1013"/>
                  </a:cubicBezTo>
                </a:path>
              </a:pathLst>
            </a:custGeom>
            <a:noFill/>
            <a:ln w="28575" cap="flat" cmpd="sng">
              <a:solidFill>
                <a:srgbClr val="00B0F0"/>
              </a:solidFill>
              <a:prstDash val="solid"/>
              <a:round/>
              <a:headEnd type="none" w="med" len="med"/>
              <a:tailEnd type="triangle" w="med" len="med"/>
            </a:ln>
            <a:effectLst/>
          </p:spPr>
          <p:txBody>
            <a:bodyPr wrap="none" anchor="ctr"/>
            <a:lstStyle/>
            <a:p>
              <a:endParaRPr lang="zh-CN" altLang="en-US"/>
            </a:p>
          </p:txBody>
        </p:sp>
        <p:sp>
          <p:nvSpPr>
            <p:cNvPr id="21" name="Freeform 9"/>
            <p:cNvSpPr>
              <a:spLocks/>
            </p:cNvSpPr>
            <p:nvPr/>
          </p:nvSpPr>
          <p:spPr bwMode="auto">
            <a:xfrm>
              <a:off x="2917" y="828"/>
              <a:ext cx="769" cy="517"/>
            </a:xfrm>
            <a:custGeom>
              <a:avLst/>
              <a:gdLst/>
              <a:ahLst/>
              <a:cxnLst>
                <a:cxn ang="0">
                  <a:pos x="0" y="0"/>
                </a:cxn>
                <a:cxn ang="0">
                  <a:pos x="428" y="375"/>
                </a:cxn>
                <a:cxn ang="0">
                  <a:pos x="461" y="169"/>
                </a:cxn>
                <a:cxn ang="0">
                  <a:pos x="769" y="517"/>
                </a:cxn>
              </a:cxnLst>
              <a:rect l="0" t="0" r="r" b="b"/>
              <a:pathLst>
                <a:path w="769" h="517">
                  <a:moveTo>
                    <a:pt x="0" y="0"/>
                  </a:moveTo>
                  <a:cubicBezTo>
                    <a:pt x="71" y="62"/>
                    <a:pt x="351" y="347"/>
                    <a:pt x="428" y="375"/>
                  </a:cubicBezTo>
                  <a:cubicBezTo>
                    <a:pt x="505" y="403"/>
                    <a:pt x="404" y="145"/>
                    <a:pt x="461" y="169"/>
                  </a:cubicBezTo>
                  <a:cubicBezTo>
                    <a:pt x="518" y="192"/>
                    <a:pt x="705" y="444"/>
                    <a:pt x="769" y="517"/>
                  </a:cubicBezTo>
                </a:path>
              </a:pathLst>
            </a:custGeom>
            <a:noFill/>
            <a:ln w="28575" cap="flat" cmpd="sng">
              <a:solidFill>
                <a:srgbClr val="00B0F0"/>
              </a:solidFill>
              <a:prstDash val="solid"/>
              <a:round/>
              <a:headEnd type="none" w="med" len="med"/>
              <a:tailEnd type="triangle" w="med" len="med"/>
            </a:ln>
            <a:effectLst/>
          </p:spPr>
          <p:txBody>
            <a:bodyPr wrap="none" anchor="ctr"/>
            <a:lstStyle/>
            <a:p>
              <a:endParaRPr lang="zh-CN" altLang="en-US"/>
            </a:p>
          </p:txBody>
        </p:sp>
      </p:grpSp>
      <p:grpSp>
        <p:nvGrpSpPr>
          <p:cNvPr id="22" name="Group 11"/>
          <p:cNvGrpSpPr>
            <a:grpSpLocks/>
          </p:cNvGrpSpPr>
          <p:nvPr/>
        </p:nvGrpSpPr>
        <p:grpSpPr bwMode="auto">
          <a:xfrm>
            <a:off x="0" y="4070361"/>
            <a:ext cx="6489701" cy="1576389"/>
            <a:chOff x="0" y="2124"/>
            <a:chExt cx="4088" cy="993"/>
          </a:xfrm>
        </p:grpSpPr>
        <p:sp>
          <p:nvSpPr>
            <p:cNvPr id="23" name="Text Box 12"/>
            <p:cNvSpPr txBox="1">
              <a:spLocks noChangeArrowheads="1"/>
            </p:cNvSpPr>
            <p:nvPr/>
          </p:nvSpPr>
          <p:spPr bwMode="auto">
            <a:xfrm>
              <a:off x="0" y="2857"/>
              <a:ext cx="4088" cy="260"/>
            </a:xfrm>
            <a:prstGeom prst="rect">
              <a:avLst/>
            </a:prstGeom>
            <a:noFill/>
            <a:ln w="9525">
              <a:noFill/>
              <a:miter lim="800000"/>
              <a:headEnd/>
              <a:tailEnd/>
            </a:ln>
            <a:effectLst/>
          </p:spPr>
          <p:txBody>
            <a:bodyPr wrap="square">
              <a:spAutoFit/>
            </a:bodyPr>
            <a:lstStyle/>
            <a:p>
              <a:pPr>
                <a:lnSpc>
                  <a:spcPct val="80000"/>
                </a:lnSpc>
              </a:pPr>
              <a:r>
                <a:rPr lang="en-US" altLang="zh-CN" sz="2600" dirty="0" smtClean="0">
                  <a:solidFill>
                    <a:srgbClr val="00B0F0"/>
                  </a:solidFill>
                  <a:ea typeface="宋体" pitchFamily="2" charset="-122"/>
                </a:rPr>
                <a:t>intra-AS</a:t>
              </a:r>
              <a:r>
                <a:rPr lang="en-US" altLang="zh-CN" sz="2600" i="1" dirty="0" smtClean="0">
                  <a:solidFill>
                    <a:srgbClr val="00B0F0"/>
                  </a:solidFill>
                  <a:ea typeface="宋体" pitchFamily="2" charset="-122"/>
                </a:rPr>
                <a:t> </a:t>
              </a:r>
              <a:r>
                <a:rPr lang="en-US" altLang="zh-CN" sz="2600" i="1" dirty="0">
                  <a:solidFill>
                    <a:srgbClr val="00B0F0"/>
                  </a:solidFill>
                  <a:ea typeface="宋体" pitchFamily="2" charset="-122"/>
                </a:rPr>
                <a:t>(</a:t>
              </a:r>
              <a:r>
                <a:rPr lang="en-US" altLang="zh-CN" sz="2600" dirty="0">
                  <a:solidFill>
                    <a:srgbClr val="00B0F0"/>
                  </a:solidFill>
                  <a:ea typeface="宋体" pitchFamily="2" charset="-122"/>
                </a:rPr>
                <a:t>interior gateway) routers</a:t>
              </a:r>
            </a:p>
          </p:txBody>
        </p:sp>
        <p:sp>
          <p:nvSpPr>
            <p:cNvPr id="24" name="Line 13"/>
            <p:cNvSpPr>
              <a:spLocks noChangeShapeType="1"/>
            </p:cNvSpPr>
            <p:nvPr/>
          </p:nvSpPr>
          <p:spPr bwMode="auto">
            <a:xfrm flipV="1">
              <a:off x="407" y="2124"/>
              <a:ext cx="202" cy="724"/>
            </a:xfrm>
            <a:prstGeom prst="line">
              <a:avLst/>
            </a:prstGeom>
            <a:noFill/>
            <a:ln w="19050">
              <a:solidFill>
                <a:srgbClr val="00B0F0"/>
              </a:solidFill>
              <a:round/>
              <a:headEnd/>
              <a:tailEnd type="triangle" w="med" len="lg"/>
            </a:ln>
            <a:effectLst/>
          </p:spPr>
          <p:txBody>
            <a:bodyPr wrap="none" anchor="ctr"/>
            <a:lstStyle/>
            <a:p>
              <a:endParaRPr lang="zh-CN" altLang="en-US"/>
            </a:p>
          </p:txBody>
        </p:sp>
        <p:sp>
          <p:nvSpPr>
            <p:cNvPr id="25" name="Line 14"/>
            <p:cNvSpPr>
              <a:spLocks noChangeShapeType="1"/>
            </p:cNvSpPr>
            <p:nvPr/>
          </p:nvSpPr>
          <p:spPr bwMode="auto">
            <a:xfrm flipV="1">
              <a:off x="672" y="2506"/>
              <a:ext cx="797" cy="334"/>
            </a:xfrm>
            <a:prstGeom prst="line">
              <a:avLst/>
            </a:prstGeom>
            <a:noFill/>
            <a:ln w="19050">
              <a:solidFill>
                <a:srgbClr val="00B0F0"/>
              </a:solidFill>
              <a:round/>
              <a:headEnd/>
              <a:tailEnd type="triangle" w="med" len="lg"/>
            </a:ln>
            <a:effec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Hierarchical Routing</a:t>
            </a:r>
            <a:endParaRPr lang="zh-CN" altLang="en-US" dirty="0"/>
          </a:p>
        </p:txBody>
      </p:sp>
      <p:pic>
        <p:nvPicPr>
          <p:cNvPr id="15" name="Picture 3" descr="hier"/>
          <p:cNvPicPr>
            <a:picLocks noChangeAspect="1" noChangeArrowheads="1"/>
          </p:cNvPicPr>
          <p:nvPr/>
        </p:nvPicPr>
        <p:blipFill>
          <a:blip r:embed="rId2"/>
          <a:srcRect/>
          <a:stretch>
            <a:fillRect/>
          </a:stretch>
        </p:blipFill>
        <p:spPr bwMode="auto">
          <a:xfrm>
            <a:off x="465139" y="2257427"/>
            <a:ext cx="7175500" cy="2949575"/>
          </a:xfrm>
          <a:prstGeom prst="rect">
            <a:avLst/>
          </a:prstGeom>
          <a:noFill/>
          <a:ln w="9525">
            <a:noFill/>
            <a:miter lim="800000"/>
            <a:headEnd/>
            <a:tailEnd/>
          </a:ln>
        </p:spPr>
      </p:pic>
      <p:grpSp>
        <p:nvGrpSpPr>
          <p:cNvPr id="3" name="Group 4"/>
          <p:cNvGrpSpPr>
            <a:grpSpLocks/>
          </p:cNvGrpSpPr>
          <p:nvPr/>
        </p:nvGrpSpPr>
        <p:grpSpPr bwMode="auto">
          <a:xfrm>
            <a:off x="4" y="1527183"/>
            <a:ext cx="7335839" cy="1998663"/>
            <a:chOff x="0" y="522"/>
            <a:chExt cx="4621" cy="1259"/>
          </a:xfrm>
        </p:grpSpPr>
        <p:sp>
          <p:nvSpPr>
            <p:cNvPr id="17" name="Text Box 5"/>
            <p:cNvSpPr txBox="1">
              <a:spLocks noChangeArrowheads="1"/>
            </p:cNvSpPr>
            <p:nvPr/>
          </p:nvSpPr>
          <p:spPr bwMode="auto">
            <a:xfrm>
              <a:off x="0" y="522"/>
              <a:ext cx="4621" cy="310"/>
            </a:xfrm>
            <a:prstGeom prst="rect">
              <a:avLst/>
            </a:prstGeom>
            <a:noFill/>
            <a:ln w="9525">
              <a:noFill/>
              <a:miter lim="800000"/>
              <a:headEnd/>
              <a:tailEnd/>
            </a:ln>
            <a:effectLst/>
          </p:spPr>
          <p:txBody>
            <a:bodyPr wrap="none">
              <a:spAutoFit/>
            </a:bodyPr>
            <a:lstStyle/>
            <a:p>
              <a:r>
                <a:rPr lang="en-US" altLang="zh-CN" sz="2600" dirty="0" smtClean="0">
                  <a:solidFill>
                    <a:srgbClr val="00B0F0"/>
                  </a:solidFill>
                  <a:ea typeface="宋体" pitchFamily="2" charset="-122"/>
                </a:rPr>
                <a:t>inter-AS </a:t>
              </a:r>
              <a:r>
                <a:rPr lang="en-US" altLang="zh-CN" sz="2600" dirty="0">
                  <a:solidFill>
                    <a:srgbClr val="00B0F0"/>
                  </a:solidFill>
                  <a:ea typeface="宋体" pitchFamily="2" charset="-122"/>
                </a:rPr>
                <a:t>border (exterior gateway) routers</a:t>
              </a:r>
            </a:p>
          </p:txBody>
        </p:sp>
        <p:sp>
          <p:nvSpPr>
            <p:cNvPr id="18" name="Freeform 6"/>
            <p:cNvSpPr>
              <a:spLocks/>
            </p:cNvSpPr>
            <p:nvPr/>
          </p:nvSpPr>
          <p:spPr bwMode="auto">
            <a:xfrm>
              <a:off x="1282" y="759"/>
              <a:ext cx="657" cy="370"/>
            </a:xfrm>
            <a:custGeom>
              <a:avLst/>
              <a:gdLst/>
              <a:ahLst/>
              <a:cxnLst>
                <a:cxn ang="0">
                  <a:pos x="732" y="0"/>
                </a:cxn>
                <a:cxn ang="0">
                  <a:pos x="325" y="305"/>
                </a:cxn>
                <a:cxn ang="0">
                  <a:pos x="293" y="137"/>
                </a:cxn>
                <a:cxn ang="0">
                  <a:pos x="0" y="420"/>
                </a:cxn>
              </a:cxnLst>
              <a:rect l="0" t="0" r="r" b="b"/>
              <a:pathLst>
                <a:path w="732" h="420">
                  <a:moveTo>
                    <a:pt x="732" y="0"/>
                  </a:moveTo>
                  <a:cubicBezTo>
                    <a:pt x="732" y="0"/>
                    <a:pt x="398" y="282"/>
                    <a:pt x="325" y="305"/>
                  </a:cubicBezTo>
                  <a:cubicBezTo>
                    <a:pt x="252" y="328"/>
                    <a:pt x="347" y="118"/>
                    <a:pt x="293" y="137"/>
                  </a:cubicBezTo>
                  <a:cubicBezTo>
                    <a:pt x="239" y="156"/>
                    <a:pt x="61" y="361"/>
                    <a:pt x="0" y="420"/>
                  </a:cubicBezTo>
                </a:path>
              </a:pathLst>
            </a:custGeom>
            <a:noFill/>
            <a:ln w="28575" cap="flat" cmpd="sng">
              <a:solidFill>
                <a:srgbClr val="00B0F0"/>
              </a:solidFill>
              <a:prstDash val="solid"/>
              <a:round/>
              <a:headEnd type="none" w="med" len="med"/>
              <a:tailEnd type="triangle" w="med" len="med"/>
            </a:ln>
            <a:effectLst/>
          </p:spPr>
          <p:txBody>
            <a:bodyPr wrap="none" anchor="ctr"/>
            <a:lstStyle/>
            <a:p>
              <a:endParaRPr lang="zh-CN" altLang="en-US"/>
            </a:p>
          </p:txBody>
        </p:sp>
        <p:sp>
          <p:nvSpPr>
            <p:cNvPr id="19" name="Freeform 7"/>
            <p:cNvSpPr>
              <a:spLocks/>
            </p:cNvSpPr>
            <p:nvPr/>
          </p:nvSpPr>
          <p:spPr bwMode="auto">
            <a:xfrm>
              <a:off x="2019" y="772"/>
              <a:ext cx="273" cy="570"/>
            </a:xfrm>
            <a:custGeom>
              <a:avLst/>
              <a:gdLst/>
              <a:ahLst/>
              <a:cxnLst>
                <a:cxn ang="0">
                  <a:pos x="273" y="0"/>
                </a:cxn>
                <a:cxn ang="0">
                  <a:pos x="207" y="554"/>
                </a:cxn>
                <a:cxn ang="0">
                  <a:pos x="109" y="249"/>
                </a:cxn>
                <a:cxn ang="0">
                  <a:pos x="0" y="762"/>
                </a:cxn>
              </a:cxnLst>
              <a:rect l="0" t="0" r="r" b="b"/>
              <a:pathLst>
                <a:path w="273" h="762">
                  <a:moveTo>
                    <a:pt x="273" y="0"/>
                  </a:moveTo>
                  <a:cubicBezTo>
                    <a:pt x="262" y="92"/>
                    <a:pt x="234" y="513"/>
                    <a:pt x="207" y="554"/>
                  </a:cubicBezTo>
                  <a:cubicBezTo>
                    <a:pt x="180" y="596"/>
                    <a:pt x="129" y="214"/>
                    <a:pt x="109" y="249"/>
                  </a:cubicBezTo>
                  <a:cubicBezTo>
                    <a:pt x="89" y="283"/>
                    <a:pt x="23" y="655"/>
                    <a:pt x="0" y="762"/>
                  </a:cubicBezTo>
                </a:path>
              </a:pathLst>
            </a:custGeom>
            <a:noFill/>
            <a:ln w="28575" cap="flat" cmpd="sng">
              <a:solidFill>
                <a:srgbClr val="00B0F0"/>
              </a:solidFill>
              <a:prstDash val="solid"/>
              <a:round/>
              <a:headEnd type="none" w="med" len="med"/>
              <a:tailEnd type="triangle" w="med" len="med"/>
            </a:ln>
            <a:effectLst/>
          </p:spPr>
          <p:txBody>
            <a:bodyPr wrap="none" anchor="ctr"/>
            <a:lstStyle/>
            <a:p>
              <a:endParaRPr lang="zh-CN" altLang="en-US"/>
            </a:p>
          </p:txBody>
        </p:sp>
        <p:sp>
          <p:nvSpPr>
            <p:cNvPr id="20" name="Freeform 8"/>
            <p:cNvSpPr>
              <a:spLocks/>
            </p:cNvSpPr>
            <p:nvPr/>
          </p:nvSpPr>
          <p:spPr bwMode="auto">
            <a:xfrm>
              <a:off x="2536" y="943"/>
              <a:ext cx="265" cy="838"/>
            </a:xfrm>
            <a:custGeom>
              <a:avLst/>
              <a:gdLst/>
              <a:ahLst/>
              <a:cxnLst>
                <a:cxn ang="0">
                  <a:pos x="0" y="0"/>
                </a:cxn>
                <a:cxn ang="0">
                  <a:pos x="66" y="554"/>
                </a:cxn>
                <a:cxn ang="0">
                  <a:pos x="164" y="249"/>
                </a:cxn>
                <a:cxn ang="0">
                  <a:pos x="265" y="1013"/>
                </a:cxn>
              </a:cxnLst>
              <a:rect l="0" t="0" r="r" b="b"/>
              <a:pathLst>
                <a:path w="265" h="1013">
                  <a:moveTo>
                    <a:pt x="0" y="0"/>
                  </a:moveTo>
                  <a:cubicBezTo>
                    <a:pt x="11" y="92"/>
                    <a:pt x="39" y="513"/>
                    <a:pt x="66" y="554"/>
                  </a:cubicBezTo>
                  <a:cubicBezTo>
                    <a:pt x="93" y="596"/>
                    <a:pt x="144" y="214"/>
                    <a:pt x="164" y="249"/>
                  </a:cubicBezTo>
                  <a:cubicBezTo>
                    <a:pt x="184" y="283"/>
                    <a:pt x="244" y="854"/>
                    <a:pt x="265" y="1013"/>
                  </a:cubicBezTo>
                </a:path>
              </a:pathLst>
            </a:custGeom>
            <a:noFill/>
            <a:ln w="28575" cap="flat" cmpd="sng">
              <a:solidFill>
                <a:srgbClr val="00B0F0"/>
              </a:solidFill>
              <a:prstDash val="solid"/>
              <a:round/>
              <a:headEnd type="none" w="med" len="med"/>
              <a:tailEnd type="triangle" w="med" len="med"/>
            </a:ln>
            <a:effectLst/>
          </p:spPr>
          <p:txBody>
            <a:bodyPr wrap="none" anchor="ctr"/>
            <a:lstStyle/>
            <a:p>
              <a:endParaRPr lang="zh-CN" altLang="en-US"/>
            </a:p>
          </p:txBody>
        </p:sp>
        <p:sp>
          <p:nvSpPr>
            <p:cNvPr id="21" name="Freeform 9"/>
            <p:cNvSpPr>
              <a:spLocks/>
            </p:cNvSpPr>
            <p:nvPr/>
          </p:nvSpPr>
          <p:spPr bwMode="auto">
            <a:xfrm>
              <a:off x="2917" y="828"/>
              <a:ext cx="769" cy="517"/>
            </a:xfrm>
            <a:custGeom>
              <a:avLst/>
              <a:gdLst/>
              <a:ahLst/>
              <a:cxnLst>
                <a:cxn ang="0">
                  <a:pos x="0" y="0"/>
                </a:cxn>
                <a:cxn ang="0">
                  <a:pos x="428" y="375"/>
                </a:cxn>
                <a:cxn ang="0">
                  <a:pos x="461" y="169"/>
                </a:cxn>
                <a:cxn ang="0">
                  <a:pos x="769" y="517"/>
                </a:cxn>
              </a:cxnLst>
              <a:rect l="0" t="0" r="r" b="b"/>
              <a:pathLst>
                <a:path w="769" h="517">
                  <a:moveTo>
                    <a:pt x="0" y="0"/>
                  </a:moveTo>
                  <a:cubicBezTo>
                    <a:pt x="71" y="62"/>
                    <a:pt x="351" y="347"/>
                    <a:pt x="428" y="375"/>
                  </a:cubicBezTo>
                  <a:cubicBezTo>
                    <a:pt x="505" y="403"/>
                    <a:pt x="404" y="145"/>
                    <a:pt x="461" y="169"/>
                  </a:cubicBezTo>
                  <a:cubicBezTo>
                    <a:pt x="518" y="192"/>
                    <a:pt x="705" y="444"/>
                    <a:pt x="769" y="517"/>
                  </a:cubicBezTo>
                </a:path>
              </a:pathLst>
            </a:custGeom>
            <a:noFill/>
            <a:ln w="28575" cap="flat" cmpd="sng">
              <a:solidFill>
                <a:srgbClr val="00B0F0"/>
              </a:solidFill>
              <a:prstDash val="solid"/>
              <a:round/>
              <a:headEnd type="none" w="med" len="med"/>
              <a:tailEnd type="triangle" w="med" len="med"/>
            </a:ln>
            <a:effectLst/>
          </p:spPr>
          <p:txBody>
            <a:bodyPr wrap="none" anchor="ctr"/>
            <a:lstStyle/>
            <a:p>
              <a:endParaRPr lang="zh-CN" altLang="en-US"/>
            </a:p>
          </p:txBody>
        </p:sp>
      </p:grpSp>
      <p:grpSp>
        <p:nvGrpSpPr>
          <p:cNvPr id="4" name="Group 11"/>
          <p:cNvGrpSpPr>
            <a:grpSpLocks/>
          </p:cNvGrpSpPr>
          <p:nvPr/>
        </p:nvGrpSpPr>
        <p:grpSpPr bwMode="auto">
          <a:xfrm>
            <a:off x="0" y="4070361"/>
            <a:ext cx="6489701" cy="1576389"/>
            <a:chOff x="0" y="2124"/>
            <a:chExt cx="4088" cy="993"/>
          </a:xfrm>
        </p:grpSpPr>
        <p:sp>
          <p:nvSpPr>
            <p:cNvPr id="23" name="Text Box 12"/>
            <p:cNvSpPr txBox="1">
              <a:spLocks noChangeArrowheads="1"/>
            </p:cNvSpPr>
            <p:nvPr/>
          </p:nvSpPr>
          <p:spPr bwMode="auto">
            <a:xfrm>
              <a:off x="0" y="2857"/>
              <a:ext cx="4088" cy="260"/>
            </a:xfrm>
            <a:prstGeom prst="rect">
              <a:avLst/>
            </a:prstGeom>
            <a:noFill/>
            <a:ln w="9525">
              <a:noFill/>
              <a:miter lim="800000"/>
              <a:headEnd/>
              <a:tailEnd/>
            </a:ln>
            <a:effectLst/>
          </p:spPr>
          <p:txBody>
            <a:bodyPr wrap="square">
              <a:spAutoFit/>
            </a:bodyPr>
            <a:lstStyle/>
            <a:p>
              <a:pPr>
                <a:lnSpc>
                  <a:spcPct val="80000"/>
                </a:lnSpc>
              </a:pPr>
              <a:r>
                <a:rPr lang="en-US" altLang="zh-CN" sz="2600" dirty="0" smtClean="0">
                  <a:solidFill>
                    <a:srgbClr val="00B0F0"/>
                  </a:solidFill>
                  <a:ea typeface="宋体" pitchFamily="2" charset="-122"/>
                </a:rPr>
                <a:t>intra-AS</a:t>
              </a:r>
              <a:r>
                <a:rPr lang="en-US" altLang="zh-CN" sz="2600" i="1" dirty="0" smtClean="0">
                  <a:solidFill>
                    <a:srgbClr val="00B0F0"/>
                  </a:solidFill>
                  <a:ea typeface="宋体" pitchFamily="2" charset="-122"/>
                </a:rPr>
                <a:t> </a:t>
              </a:r>
              <a:r>
                <a:rPr lang="en-US" altLang="zh-CN" sz="2600" i="1" dirty="0">
                  <a:solidFill>
                    <a:srgbClr val="00B0F0"/>
                  </a:solidFill>
                  <a:ea typeface="宋体" pitchFamily="2" charset="-122"/>
                </a:rPr>
                <a:t>(</a:t>
              </a:r>
              <a:r>
                <a:rPr lang="en-US" altLang="zh-CN" sz="2600" dirty="0">
                  <a:solidFill>
                    <a:srgbClr val="00B0F0"/>
                  </a:solidFill>
                  <a:ea typeface="宋体" pitchFamily="2" charset="-122"/>
                </a:rPr>
                <a:t>interior gateway) routers</a:t>
              </a:r>
            </a:p>
          </p:txBody>
        </p:sp>
        <p:sp>
          <p:nvSpPr>
            <p:cNvPr id="24" name="Line 13"/>
            <p:cNvSpPr>
              <a:spLocks noChangeShapeType="1"/>
            </p:cNvSpPr>
            <p:nvPr/>
          </p:nvSpPr>
          <p:spPr bwMode="auto">
            <a:xfrm flipV="1">
              <a:off x="407" y="2124"/>
              <a:ext cx="202" cy="724"/>
            </a:xfrm>
            <a:prstGeom prst="line">
              <a:avLst/>
            </a:prstGeom>
            <a:noFill/>
            <a:ln w="19050">
              <a:solidFill>
                <a:srgbClr val="00B0F0"/>
              </a:solidFill>
              <a:round/>
              <a:headEnd/>
              <a:tailEnd type="triangle" w="med" len="lg"/>
            </a:ln>
            <a:effectLst/>
          </p:spPr>
          <p:txBody>
            <a:bodyPr wrap="none" anchor="ctr"/>
            <a:lstStyle/>
            <a:p>
              <a:endParaRPr lang="zh-CN" altLang="en-US"/>
            </a:p>
          </p:txBody>
        </p:sp>
        <p:sp>
          <p:nvSpPr>
            <p:cNvPr id="25" name="Line 14"/>
            <p:cNvSpPr>
              <a:spLocks noChangeShapeType="1"/>
            </p:cNvSpPr>
            <p:nvPr/>
          </p:nvSpPr>
          <p:spPr bwMode="auto">
            <a:xfrm flipV="1">
              <a:off x="672" y="2506"/>
              <a:ext cx="797" cy="334"/>
            </a:xfrm>
            <a:prstGeom prst="line">
              <a:avLst/>
            </a:prstGeom>
            <a:noFill/>
            <a:ln w="19050">
              <a:solidFill>
                <a:srgbClr val="00B0F0"/>
              </a:solidFill>
              <a:round/>
              <a:headEnd/>
              <a:tailEnd type="triangle" w="med" len="lg"/>
            </a:ln>
            <a:effectLst/>
          </p:spPr>
          <p:txBody>
            <a:bodyPr wrap="none" anchor="ctr"/>
            <a:lstStyle/>
            <a:p>
              <a:endParaRPr lang="zh-CN" altLang="en-US"/>
            </a:p>
          </p:txBody>
        </p:sp>
      </p:grpSp>
      <p:sp>
        <p:nvSpPr>
          <p:cNvPr id="14" name="内容占位符 2"/>
          <p:cNvSpPr>
            <a:spLocks noGrp="1"/>
          </p:cNvSpPr>
          <p:nvPr>
            <p:ph idx="1"/>
          </p:nvPr>
        </p:nvSpPr>
        <p:spPr>
          <a:xfrm>
            <a:off x="6870703" y="2451100"/>
            <a:ext cx="5651500" cy="4406900"/>
          </a:xfrm>
        </p:spPr>
        <p:txBody>
          <a:bodyPr/>
          <a:lstStyle/>
          <a:p>
            <a:pPr>
              <a:buNone/>
            </a:pPr>
            <a:r>
              <a:rPr lang="en-US" altLang="zh-CN" sz="3200" dirty="0" smtClean="0"/>
              <a:t>AS: autonomous system</a:t>
            </a:r>
          </a:p>
          <a:p>
            <a:pPr>
              <a:buNone/>
            </a:pPr>
            <a:endParaRPr lang="en-US" altLang="zh-CN" sz="3200" dirty="0" smtClean="0"/>
          </a:p>
          <a:p>
            <a:pPr>
              <a:buNone/>
            </a:pPr>
            <a:endParaRPr lang="en-US" altLang="zh-CN" sz="3200" dirty="0" smtClean="0"/>
          </a:p>
          <a:p>
            <a:pPr>
              <a:buNone/>
            </a:pPr>
            <a:endParaRPr lang="en-US" altLang="zh-CN" sz="2000" dirty="0" smtClean="0"/>
          </a:p>
          <a:p>
            <a:pPr>
              <a:buNone/>
            </a:pPr>
            <a:r>
              <a:rPr lang="en-US" altLang="zh-CN" sz="3200" dirty="0" smtClean="0"/>
              <a:t>each AS uses its own IGP</a:t>
            </a:r>
          </a:p>
          <a:p>
            <a:pPr>
              <a:buNone/>
            </a:pPr>
            <a:r>
              <a:rPr lang="en-US" altLang="zh-CN" sz="3200" dirty="0" smtClean="0"/>
              <a:t>internal routing protocol;</a:t>
            </a:r>
          </a:p>
          <a:p>
            <a:pPr>
              <a:buNone/>
            </a:pPr>
            <a:r>
              <a:rPr lang="en-US" altLang="zh-CN" sz="3200" dirty="0" smtClean="0"/>
              <a:t>border routers run BGP</a:t>
            </a:r>
          </a:p>
          <a:p>
            <a:pPr>
              <a:buNone/>
            </a:pPr>
            <a:r>
              <a:rPr lang="en-US" altLang="zh-CN" sz="3200" dirty="0" smtClean="0"/>
              <a:t>as well;</a:t>
            </a:r>
          </a:p>
          <a:p>
            <a:pPr>
              <a:buNone/>
            </a:pPr>
            <a:r>
              <a:rPr lang="en-US" altLang="zh-CN" sz="3200" dirty="0" smtClean="0"/>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IGP: Interior Gateway Prot</a:t>
            </a:r>
            <a:endParaRPr lang="zh-CN" altLang="en-US" dirty="0">
              <a:solidFill>
                <a:srgbClr val="00B0F0"/>
              </a:solidFill>
            </a:endParaRPr>
          </a:p>
        </p:txBody>
      </p:sp>
      <p:sp>
        <p:nvSpPr>
          <p:cNvPr id="3" name="内容占位符 2"/>
          <p:cNvSpPr>
            <a:spLocks noGrp="1"/>
          </p:cNvSpPr>
          <p:nvPr>
            <p:ph idx="1"/>
          </p:nvPr>
        </p:nvSpPr>
        <p:spPr/>
        <p:txBody>
          <a:bodyPr/>
          <a:lstStyle/>
          <a:p>
            <a:r>
              <a:rPr lang="en-US" altLang="zh-CN" dirty="0" smtClean="0">
                <a:solidFill>
                  <a:srgbClr val="00B0F0"/>
                </a:solidFill>
              </a:rPr>
              <a:t>RIP</a:t>
            </a:r>
          </a:p>
          <a:p>
            <a:pPr>
              <a:buNone/>
            </a:pPr>
            <a:r>
              <a:rPr lang="en-US" altLang="zh-CN" dirty="0" smtClean="0"/>
              <a:t>	routing information protocol</a:t>
            </a:r>
          </a:p>
          <a:p>
            <a:r>
              <a:rPr lang="en-US" altLang="zh-CN" dirty="0" smtClean="0">
                <a:solidFill>
                  <a:srgbClr val="00B0F0"/>
                </a:solidFill>
              </a:rPr>
              <a:t>OSPF</a:t>
            </a:r>
          </a:p>
          <a:p>
            <a:pPr>
              <a:buNone/>
            </a:pPr>
            <a:r>
              <a:rPr lang="en-US" altLang="zh-CN" dirty="0" smtClean="0"/>
              <a:t>	open shortest path first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RIP</a:t>
            </a:r>
            <a:endParaRPr lang="zh-CN" altLang="en-US" dirty="0">
              <a:solidFill>
                <a:srgbClr val="00B0F0"/>
              </a:solidFill>
            </a:endParaRPr>
          </a:p>
        </p:txBody>
      </p:sp>
      <p:sp>
        <p:nvSpPr>
          <p:cNvPr id="3" name="内容占位符 2"/>
          <p:cNvSpPr>
            <a:spLocks noGrp="1"/>
          </p:cNvSpPr>
          <p:nvPr>
            <p:ph idx="1"/>
          </p:nvPr>
        </p:nvSpPr>
        <p:spPr>
          <a:xfrm>
            <a:off x="609680" y="1599830"/>
            <a:ext cx="11988720" cy="5258170"/>
          </a:xfrm>
        </p:spPr>
        <p:txBody>
          <a:bodyPr/>
          <a:lstStyle/>
          <a:p>
            <a:r>
              <a:rPr lang="en-US" altLang="zh-CN" dirty="0" smtClean="0"/>
              <a:t>Distance-vector algorithm</a:t>
            </a:r>
          </a:p>
          <a:p>
            <a:pPr>
              <a:buNone/>
            </a:pPr>
            <a:r>
              <a:rPr lang="en-US" altLang="zh-CN" dirty="0" smtClean="0"/>
              <a:t>	distance metric: # of hops (max=15)</a:t>
            </a:r>
          </a:p>
          <a:p>
            <a:r>
              <a:rPr lang="en-US" altLang="zh-CN" dirty="0" smtClean="0"/>
              <a:t>Neighbor routers exchange routing advertisement every 30 seconds</a:t>
            </a:r>
          </a:p>
          <a:p>
            <a:r>
              <a:rPr lang="en-US" altLang="zh-CN" dirty="0" smtClean="0"/>
              <a:t>Failure and recovery</a:t>
            </a:r>
          </a:p>
          <a:p>
            <a:pPr>
              <a:buNone/>
            </a:pPr>
            <a:r>
              <a:rPr lang="en-US" altLang="zh-CN" dirty="0" smtClean="0"/>
              <a:t>	if no update from neighbor N after 180s invalidate routes via N, notify neighbors</a:t>
            </a:r>
          </a:p>
          <a:p>
            <a:pPr>
              <a:buNone/>
            </a:pPr>
            <a:endParaRPr lang="en-US" altLang="zh-CN"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7" name="Line 105"/>
          <p:cNvSpPr>
            <a:spLocks noChangeShapeType="1"/>
          </p:cNvSpPr>
          <p:nvPr/>
        </p:nvSpPr>
        <p:spPr bwMode="auto">
          <a:xfrm>
            <a:off x="419106" y="2193925"/>
            <a:ext cx="9199033" cy="0"/>
          </a:xfrm>
          <a:prstGeom prst="line">
            <a:avLst/>
          </a:prstGeom>
          <a:noFill/>
          <a:ln w="19050">
            <a:solidFill>
              <a:schemeClr val="tx1"/>
            </a:solidFill>
            <a:round/>
            <a:headEnd/>
            <a:tailEnd/>
          </a:ln>
        </p:spPr>
        <p:txBody>
          <a:bodyPr wrap="none" anchor="ctr"/>
          <a:lstStyle/>
          <a:p>
            <a:endParaRPr lang="zh-CN" altLang="en-US"/>
          </a:p>
        </p:txBody>
      </p:sp>
      <p:sp>
        <p:nvSpPr>
          <p:cNvPr id="28677" name="Freeform 5"/>
          <p:cNvSpPr>
            <a:spLocks/>
          </p:cNvSpPr>
          <p:nvPr/>
        </p:nvSpPr>
        <p:spPr bwMode="auto">
          <a:xfrm>
            <a:off x="3075519" y="1974859"/>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grpSp>
        <p:nvGrpSpPr>
          <p:cNvPr id="2" name="Group 6"/>
          <p:cNvGrpSpPr>
            <a:grpSpLocks/>
          </p:cNvGrpSpPr>
          <p:nvPr/>
        </p:nvGrpSpPr>
        <p:grpSpPr bwMode="auto">
          <a:xfrm>
            <a:off x="4586820" y="2028834"/>
            <a:ext cx="905933" cy="314325"/>
            <a:chOff x="3600" y="219"/>
            <a:chExt cx="360" cy="175"/>
          </a:xfrm>
        </p:grpSpPr>
        <p:sp>
          <p:nvSpPr>
            <p:cNvPr id="28679"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680" name="Line 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81" name="Line 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82" name="Rectangle 10"/>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683"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3" name="Group 12"/>
            <p:cNvGrpSpPr>
              <a:grpSpLocks/>
            </p:cNvGrpSpPr>
            <p:nvPr/>
          </p:nvGrpSpPr>
          <p:grpSpPr bwMode="auto">
            <a:xfrm>
              <a:off x="3686" y="244"/>
              <a:ext cx="177" cy="66"/>
              <a:chOff x="2848" y="848"/>
              <a:chExt cx="140" cy="98"/>
            </a:xfrm>
          </p:grpSpPr>
          <p:sp>
            <p:nvSpPr>
              <p:cNvPr id="28685" name="Line 1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686" name="Line 1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687" name="Line 1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 name="Group 16"/>
            <p:cNvGrpSpPr>
              <a:grpSpLocks/>
            </p:cNvGrpSpPr>
            <p:nvPr/>
          </p:nvGrpSpPr>
          <p:grpSpPr bwMode="auto">
            <a:xfrm flipV="1">
              <a:off x="3686" y="243"/>
              <a:ext cx="177" cy="66"/>
              <a:chOff x="2848" y="848"/>
              <a:chExt cx="140" cy="98"/>
            </a:xfrm>
          </p:grpSpPr>
          <p:sp>
            <p:nvSpPr>
              <p:cNvPr id="28689" name="Line 1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690" name="Line 1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691" name="Line 1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5" name="Group 20"/>
          <p:cNvGrpSpPr>
            <a:grpSpLocks/>
          </p:cNvGrpSpPr>
          <p:nvPr/>
        </p:nvGrpSpPr>
        <p:grpSpPr bwMode="auto">
          <a:xfrm>
            <a:off x="2148420" y="2027247"/>
            <a:ext cx="905933" cy="314325"/>
            <a:chOff x="3600" y="219"/>
            <a:chExt cx="360" cy="175"/>
          </a:xfrm>
        </p:grpSpPr>
        <p:sp>
          <p:nvSpPr>
            <p:cNvPr id="28693"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694" name="Line 22"/>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95" name="Line 23"/>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96" name="Rectangle 24"/>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697"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6" name="Group 26"/>
            <p:cNvGrpSpPr>
              <a:grpSpLocks/>
            </p:cNvGrpSpPr>
            <p:nvPr/>
          </p:nvGrpSpPr>
          <p:grpSpPr bwMode="auto">
            <a:xfrm>
              <a:off x="3686" y="244"/>
              <a:ext cx="177" cy="66"/>
              <a:chOff x="2848" y="848"/>
              <a:chExt cx="140" cy="98"/>
            </a:xfrm>
          </p:grpSpPr>
          <p:sp>
            <p:nvSpPr>
              <p:cNvPr id="28699" name="Line 2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00" name="Line 2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01" name="Line 2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7" name="Group 30"/>
            <p:cNvGrpSpPr>
              <a:grpSpLocks/>
            </p:cNvGrpSpPr>
            <p:nvPr/>
          </p:nvGrpSpPr>
          <p:grpSpPr bwMode="auto">
            <a:xfrm flipV="1">
              <a:off x="3686" y="243"/>
              <a:ext cx="177" cy="66"/>
              <a:chOff x="2848" y="848"/>
              <a:chExt cx="140" cy="98"/>
            </a:xfrm>
          </p:grpSpPr>
          <p:sp>
            <p:nvSpPr>
              <p:cNvPr id="28703" name="Line 3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04" name="Line 3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05" name="Line 3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8" name="Group 34"/>
          <p:cNvGrpSpPr>
            <a:grpSpLocks/>
          </p:cNvGrpSpPr>
          <p:nvPr/>
        </p:nvGrpSpPr>
        <p:grpSpPr bwMode="auto">
          <a:xfrm>
            <a:off x="4569887" y="2825759"/>
            <a:ext cx="901700" cy="314325"/>
            <a:chOff x="3600" y="219"/>
            <a:chExt cx="360" cy="175"/>
          </a:xfrm>
        </p:grpSpPr>
        <p:sp>
          <p:nvSpPr>
            <p:cNvPr id="28707"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708" name="Line 36"/>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09" name="Line 37"/>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10" name="Rectangle 38"/>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711"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9" name="Group 40"/>
            <p:cNvGrpSpPr>
              <a:grpSpLocks/>
            </p:cNvGrpSpPr>
            <p:nvPr/>
          </p:nvGrpSpPr>
          <p:grpSpPr bwMode="auto">
            <a:xfrm>
              <a:off x="3686" y="244"/>
              <a:ext cx="177" cy="66"/>
              <a:chOff x="2848" y="848"/>
              <a:chExt cx="140" cy="98"/>
            </a:xfrm>
          </p:grpSpPr>
          <p:sp>
            <p:nvSpPr>
              <p:cNvPr id="28713" name="Line 4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14" name="Line 4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15" name="Line 4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0" name="Group 44"/>
            <p:cNvGrpSpPr>
              <a:grpSpLocks/>
            </p:cNvGrpSpPr>
            <p:nvPr/>
          </p:nvGrpSpPr>
          <p:grpSpPr bwMode="auto">
            <a:xfrm flipV="1">
              <a:off x="3686" y="243"/>
              <a:ext cx="177" cy="66"/>
              <a:chOff x="2848" y="848"/>
              <a:chExt cx="140" cy="98"/>
            </a:xfrm>
          </p:grpSpPr>
          <p:sp>
            <p:nvSpPr>
              <p:cNvPr id="28717" name="Line 4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18" name="Line 4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19" name="Line 4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1" name="Group 49"/>
          <p:cNvGrpSpPr>
            <a:grpSpLocks/>
          </p:cNvGrpSpPr>
          <p:nvPr/>
        </p:nvGrpSpPr>
        <p:grpSpPr bwMode="auto">
          <a:xfrm>
            <a:off x="7048500" y="2028834"/>
            <a:ext cx="905933" cy="314325"/>
            <a:chOff x="3600" y="219"/>
            <a:chExt cx="360" cy="175"/>
          </a:xfrm>
        </p:grpSpPr>
        <p:sp>
          <p:nvSpPr>
            <p:cNvPr id="28722"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723" name="Line 51"/>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24" name="Line 52"/>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25" name="Rectangle 53"/>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726"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12" name="Group 55"/>
            <p:cNvGrpSpPr>
              <a:grpSpLocks/>
            </p:cNvGrpSpPr>
            <p:nvPr/>
          </p:nvGrpSpPr>
          <p:grpSpPr bwMode="auto">
            <a:xfrm>
              <a:off x="3686" y="244"/>
              <a:ext cx="177" cy="66"/>
              <a:chOff x="2848" y="848"/>
              <a:chExt cx="140" cy="98"/>
            </a:xfrm>
          </p:grpSpPr>
          <p:sp>
            <p:nvSpPr>
              <p:cNvPr id="28728" name="Line 5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29" name="Line 5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30" name="Line 5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3" name="Group 59"/>
            <p:cNvGrpSpPr>
              <a:grpSpLocks/>
            </p:cNvGrpSpPr>
            <p:nvPr/>
          </p:nvGrpSpPr>
          <p:grpSpPr bwMode="auto">
            <a:xfrm flipV="1">
              <a:off x="3686" y="243"/>
              <a:ext cx="177" cy="66"/>
              <a:chOff x="2848" y="848"/>
              <a:chExt cx="140" cy="98"/>
            </a:xfrm>
          </p:grpSpPr>
          <p:sp>
            <p:nvSpPr>
              <p:cNvPr id="28732" name="Line 6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33" name="Line 6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34" name="Line 6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4" name="Group 65"/>
          <p:cNvGrpSpPr>
            <a:grpSpLocks/>
          </p:cNvGrpSpPr>
          <p:nvPr/>
        </p:nvGrpSpPr>
        <p:grpSpPr bwMode="auto">
          <a:xfrm>
            <a:off x="10420351" y="2049472"/>
            <a:ext cx="901700" cy="314325"/>
            <a:chOff x="3600" y="219"/>
            <a:chExt cx="360" cy="175"/>
          </a:xfrm>
        </p:grpSpPr>
        <p:sp>
          <p:nvSpPr>
            <p:cNvPr id="28738" name="Oval 6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739" name="Line 67"/>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40" name="Line 68"/>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41" name="Rectangle 69"/>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742" name="Oval 7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15" name="Group 71"/>
            <p:cNvGrpSpPr>
              <a:grpSpLocks/>
            </p:cNvGrpSpPr>
            <p:nvPr/>
          </p:nvGrpSpPr>
          <p:grpSpPr bwMode="auto">
            <a:xfrm>
              <a:off x="3686" y="244"/>
              <a:ext cx="177" cy="66"/>
              <a:chOff x="2848" y="848"/>
              <a:chExt cx="140" cy="98"/>
            </a:xfrm>
          </p:grpSpPr>
          <p:sp>
            <p:nvSpPr>
              <p:cNvPr id="28744" name="Line 72"/>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45" name="Line 73"/>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46" name="Line 74"/>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6" name="Group 75"/>
            <p:cNvGrpSpPr>
              <a:grpSpLocks/>
            </p:cNvGrpSpPr>
            <p:nvPr/>
          </p:nvGrpSpPr>
          <p:grpSpPr bwMode="auto">
            <a:xfrm flipV="1">
              <a:off x="3686" y="243"/>
              <a:ext cx="177" cy="66"/>
              <a:chOff x="2848" y="848"/>
              <a:chExt cx="140" cy="98"/>
            </a:xfrm>
          </p:grpSpPr>
          <p:sp>
            <p:nvSpPr>
              <p:cNvPr id="28748" name="Line 7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49" name="Line 7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50" name="Line 7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28751" name="Line 79"/>
          <p:cNvSpPr>
            <a:spLocks noChangeShapeType="1"/>
          </p:cNvSpPr>
          <p:nvPr/>
        </p:nvSpPr>
        <p:spPr bwMode="auto">
          <a:xfrm flipV="1">
            <a:off x="2838452" y="1611313"/>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2" name="Line 80"/>
          <p:cNvSpPr>
            <a:spLocks noChangeShapeType="1"/>
          </p:cNvSpPr>
          <p:nvPr/>
        </p:nvSpPr>
        <p:spPr bwMode="auto">
          <a:xfrm flipV="1">
            <a:off x="5285320" y="1646238"/>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3" name="Line 81"/>
          <p:cNvSpPr>
            <a:spLocks noChangeShapeType="1"/>
          </p:cNvSpPr>
          <p:nvPr/>
        </p:nvSpPr>
        <p:spPr bwMode="auto">
          <a:xfrm flipV="1">
            <a:off x="7732184" y="1681163"/>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4" name="Line 82"/>
          <p:cNvSpPr>
            <a:spLocks noChangeShapeType="1"/>
          </p:cNvSpPr>
          <p:nvPr/>
        </p:nvSpPr>
        <p:spPr bwMode="auto">
          <a:xfrm flipV="1">
            <a:off x="10886020" y="1635125"/>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5" name="Line 83"/>
          <p:cNvSpPr>
            <a:spLocks noChangeShapeType="1"/>
          </p:cNvSpPr>
          <p:nvPr/>
        </p:nvSpPr>
        <p:spPr bwMode="auto">
          <a:xfrm>
            <a:off x="10898720" y="2386013"/>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6" name="Line 84"/>
          <p:cNvSpPr>
            <a:spLocks noChangeShapeType="1"/>
          </p:cNvSpPr>
          <p:nvPr/>
        </p:nvSpPr>
        <p:spPr bwMode="auto">
          <a:xfrm>
            <a:off x="2853273" y="2352684"/>
            <a:ext cx="1722967" cy="657225"/>
          </a:xfrm>
          <a:prstGeom prst="line">
            <a:avLst/>
          </a:prstGeom>
          <a:noFill/>
          <a:ln w="9525">
            <a:solidFill>
              <a:schemeClr val="tx1"/>
            </a:solidFill>
            <a:round/>
            <a:headEnd/>
            <a:tailEnd/>
          </a:ln>
          <a:effectLst/>
        </p:spPr>
        <p:txBody>
          <a:bodyPr wrap="none" anchor="ctr"/>
          <a:lstStyle/>
          <a:p>
            <a:endParaRPr lang="zh-CN" altLang="en-US"/>
          </a:p>
        </p:txBody>
      </p:sp>
      <p:sp>
        <p:nvSpPr>
          <p:cNvPr id="28757" name="Freeform 85"/>
          <p:cNvSpPr>
            <a:spLocks/>
          </p:cNvSpPr>
          <p:nvPr/>
        </p:nvSpPr>
        <p:spPr bwMode="auto">
          <a:xfrm rot="1183889">
            <a:off x="3028951" y="2503497"/>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58" name="Freeform 86"/>
          <p:cNvSpPr>
            <a:spLocks/>
          </p:cNvSpPr>
          <p:nvPr/>
        </p:nvSpPr>
        <p:spPr bwMode="auto">
          <a:xfrm>
            <a:off x="474135" y="1987559"/>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59" name="Freeform 87"/>
          <p:cNvSpPr>
            <a:spLocks/>
          </p:cNvSpPr>
          <p:nvPr/>
        </p:nvSpPr>
        <p:spPr bwMode="auto">
          <a:xfrm>
            <a:off x="5537203" y="1974859"/>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60" name="Freeform 88"/>
          <p:cNvSpPr>
            <a:spLocks/>
          </p:cNvSpPr>
          <p:nvPr/>
        </p:nvSpPr>
        <p:spPr bwMode="auto">
          <a:xfrm>
            <a:off x="8020053" y="1963747"/>
            <a:ext cx="1227667"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61" name="Freeform 89"/>
          <p:cNvSpPr>
            <a:spLocks/>
          </p:cNvSpPr>
          <p:nvPr/>
        </p:nvSpPr>
        <p:spPr bwMode="auto">
          <a:xfrm rot="-2589433">
            <a:off x="10731503" y="1398597"/>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62" name="Text Box 90"/>
          <p:cNvSpPr txBox="1">
            <a:spLocks noChangeArrowheads="1"/>
          </p:cNvSpPr>
          <p:nvPr/>
        </p:nvSpPr>
        <p:spPr bwMode="auto">
          <a:xfrm>
            <a:off x="865717" y="1978025"/>
            <a:ext cx="351378"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w</a:t>
            </a:r>
            <a:endParaRPr lang="en-US" altLang="zh-CN" sz="1800">
              <a:latin typeface="Times New Roman" pitchFamily="18" charset="0"/>
            </a:endParaRPr>
          </a:p>
        </p:txBody>
      </p:sp>
      <p:sp>
        <p:nvSpPr>
          <p:cNvPr id="28763" name="Text Box 91"/>
          <p:cNvSpPr txBox="1">
            <a:spLocks noChangeArrowheads="1"/>
          </p:cNvSpPr>
          <p:nvPr/>
        </p:nvSpPr>
        <p:spPr bwMode="auto">
          <a:xfrm>
            <a:off x="3545418" y="2025650"/>
            <a:ext cx="300082"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x</a:t>
            </a:r>
            <a:endParaRPr lang="en-US" altLang="zh-CN" sz="1800">
              <a:latin typeface="Times New Roman" pitchFamily="18" charset="0"/>
            </a:endParaRPr>
          </a:p>
        </p:txBody>
      </p:sp>
      <p:sp>
        <p:nvSpPr>
          <p:cNvPr id="28764" name="Text Box 92"/>
          <p:cNvSpPr txBox="1">
            <a:spLocks noChangeArrowheads="1"/>
          </p:cNvSpPr>
          <p:nvPr/>
        </p:nvSpPr>
        <p:spPr bwMode="auto">
          <a:xfrm>
            <a:off x="8413751" y="1941513"/>
            <a:ext cx="300082"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y</a:t>
            </a:r>
            <a:endParaRPr lang="en-US" altLang="zh-CN" sz="1800">
              <a:latin typeface="Times New Roman" pitchFamily="18" charset="0"/>
            </a:endParaRPr>
          </a:p>
        </p:txBody>
      </p:sp>
      <p:sp>
        <p:nvSpPr>
          <p:cNvPr id="28765" name="Text Box 93"/>
          <p:cNvSpPr txBox="1">
            <a:spLocks noChangeArrowheads="1"/>
          </p:cNvSpPr>
          <p:nvPr/>
        </p:nvSpPr>
        <p:spPr bwMode="auto">
          <a:xfrm>
            <a:off x="11239500" y="1484313"/>
            <a:ext cx="287258"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z</a:t>
            </a:r>
            <a:endParaRPr lang="en-US" altLang="zh-CN" sz="1800">
              <a:latin typeface="Times New Roman" pitchFamily="18" charset="0"/>
            </a:endParaRPr>
          </a:p>
        </p:txBody>
      </p:sp>
      <p:sp>
        <p:nvSpPr>
          <p:cNvPr id="28766" name="Text Box 94"/>
          <p:cNvSpPr txBox="1">
            <a:spLocks noChangeArrowheads="1"/>
          </p:cNvSpPr>
          <p:nvPr/>
        </p:nvSpPr>
        <p:spPr bwMode="auto">
          <a:xfrm>
            <a:off x="2277533" y="2341563"/>
            <a:ext cx="351378" cy="369332"/>
          </a:xfrm>
          <a:prstGeom prst="rect">
            <a:avLst/>
          </a:prstGeom>
          <a:noFill/>
          <a:ln w="9525">
            <a:noFill/>
            <a:miter lim="800000"/>
            <a:headEnd/>
            <a:tailEnd/>
          </a:ln>
          <a:effectLst/>
        </p:spPr>
        <p:txBody>
          <a:bodyPr wrap="none">
            <a:spAutoFit/>
          </a:bodyPr>
          <a:lstStyle/>
          <a:p>
            <a:r>
              <a:rPr lang="en-US" altLang="zh-CN" dirty="0">
                <a:latin typeface="Times New Roman" pitchFamily="18" charset="0"/>
              </a:rPr>
              <a:t>A</a:t>
            </a:r>
          </a:p>
        </p:txBody>
      </p:sp>
      <p:sp>
        <p:nvSpPr>
          <p:cNvPr id="28767" name="Text Box 95"/>
          <p:cNvSpPr txBox="1">
            <a:spLocks noChangeArrowheads="1"/>
          </p:cNvSpPr>
          <p:nvPr/>
        </p:nvSpPr>
        <p:spPr bwMode="auto">
          <a:xfrm>
            <a:off x="4754034" y="3141663"/>
            <a:ext cx="338554" cy="369332"/>
          </a:xfrm>
          <a:prstGeom prst="rect">
            <a:avLst/>
          </a:prstGeom>
          <a:noFill/>
          <a:ln w="9525">
            <a:noFill/>
            <a:miter lim="800000"/>
            <a:headEnd/>
            <a:tailEnd/>
          </a:ln>
          <a:effectLst/>
        </p:spPr>
        <p:txBody>
          <a:bodyPr wrap="none">
            <a:spAutoFit/>
          </a:bodyPr>
          <a:lstStyle/>
          <a:p>
            <a:r>
              <a:rPr lang="en-US" altLang="zh-CN">
                <a:latin typeface="Times New Roman" pitchFamily="18" charset="0"/>
              </a:rPr>
              <a:t>C</a:t>
            </a:r>
          </a:p>
        </p:txBody>
      </p:sp>
      <p:sp>
        <p:nvSpPr>
          <p:cNvPr id="28768" name="Text Box 96"/>
          <p:cNvSpPr txBox="1">
            <a:spLocks noChangeArrowheads="1"/>
          </p:cNvSpPr>
          <p:nvPr/>
        </p:nvSpPr>
        <p:spPr bwMode="auto">
          <a:xfrm>
            <a:off x="4751917" y="2289175"/>
            <a:ext cx="351378" cy="369332"/>
          </a:xfrm>
          <a:prstGeom prst="rect">
            <a:avLst/>
          </a:prstGeom>
          <a:noFill/>
          <a:ln w="9525">
            <a:noFill/>
            <a:miter lim="800000"/>
            <a:headEnd/>
            <a:tailEnd/>
          </a:ln>
          <a:effectLst/>
        </p:spPr>
        <p:txBody>
          <a:bodyPr wrap="none">
            <a:spAutoFit/>
          </a:bodyPr>
          <a:lstStyle/>
          <a:p>
            <a:r>
              <a:rPr lang="en-US" altLang="zh-CN" b="1">
                <a:solidFill>
                  <a:schemeClr val="accent2"/>
                </a:solidFill>
                <a:latin typeface="Times New Roman" pitchFamily="18" charset="0"/>
              </a:rPr>
              <a:t>D</a:t>
            </a:r>
          </a:p>
        </p:txBody>
      </p:sp>
      <p:sp>
        <p:nvSpPr>
          <p:cNvPr id="28769" name="Text Box 97"/>
          <p:cNvSpPr txBox="1">
            <a:spLocks noChangeArrowheads="1"/>
          </p:cNvSpPr>
          <p:nvPr/>
        </p:nvSpPr>
        <p:spPr bwMode="auto">
          <a:xfrm>
            <a:off x="7198784" y="2400300"/>
            <a:ext cx="338554" cy="369332"/>
          </a:xfrm>
          <a:prstGeom prst="rect">
            <a:avLst/>
          </a:prstGeom>
          <a:noFill/>
          <a:ln w="9525">
            <a:noFill/>
            <a:miter lim="800000"/>
            <a:headEnd/>
            <a:tailEnd/>
          </a:ln>
          <a:effectLst/>
        </p:spPr>
        <p:txBody>
          <a:bodyPr wrap="none">
            <a:spAutoFit/>
          </a:bodyPr>
          <a:lstStyle/>
          <a:p>
            <a:r>
              <a:rPr lang="en-US" altLang="zh-CN">
                <a:latin typeface="Times New Roman" pitchFamily="18" charset="0"/>
              </a:rPr>
              <a:t>B</a:t>
            </a:r>
          </a:p>
        </p:txBody>
      </p:sp>
      <p:sp>
        <p:nvSpPr>
          <p:cNvPr id="28776" name="Line 104"/>
          <p:cNvSpPr>
            <a:spLocks noChangeShapeType="1"/>
          </p:cNvSpPr>
          <p:nvPr/>
        </p:nvSpPr>
        <p:spPr bwMode="auto">
          <a:xfrm>
            <a:off x="9664702" y="2206634"/>
            <a:ext cx="759884" cy="3175"/>
          </a:xfrm>
          <a:prstGeom prst="line">
            <a:avLst/>
          </a:prstGeom>
          <a:noFill/>
          <a:ln w="38100">
            <a:solidFill>
              <a:schemeClr val="tx1"/>
            </a:solidFill>
            <a:prstDash val="sysDot"/>
            <a:round/>
            <a:headEnd/>
            <a:tailEnd/>
          </a:ln>
          <a:effectLst/>
        </p:spPr>
        <p:txBody>
          <a:bodyPr wrap="none" anchor="ctr"/>
          <a:lstStyle/>
          <a:p>
            <a:endParaRPr lang="zh-CN" altLang="en-US"/>
          </a:p>
        </p:txBody>
      </p:sp>
      <p:sp>
        <p:nvSpPr>
          <p:cNvPr id="135" name="标题 1"/>
          <p:cNvSpPr>
            <a:spLocks noGrp="1"/>
          </p:cNvSpPr>
          <p:nvPr>
            <p:ph type="title"/>
          </p:nvPr>
        </p:nvSpPr>
        <p:spPr>
          <a:xfrm>
            <a:off x="1" y="274583"/>
            <a:ext cx="12192000" cy="1142735"/>
          </a:xfrm>
        </p:spPr>
        <p:txBody>
          <a:bodyPr/>
          <a:lstStyle/>
          <a:p>
            <a:r>
              <a:rPr lang="en-US" altLang="zh-CN" dirty="0" smtClean="0"/>
              <a:t>RIP</a:t>
            </a:r>
            <a:endParaRPr lang="zh-CN" altLang="en-US" dirty="0"/>
          </a:p>
        </p:txBody>
      </p:sp>
      <p:graphicFrame>
        <p:nvGraphicFramePr>
          <p:cNvPr id="143" name="表格 142"/>
          <p:cNvGraphicFramePr>
            <a:graphicFrameLocks noGrp="1"/>
          </p:cNvGraphicFramePr>
          <p:nvPr/>
        </p:nvGraphicFramePr>
        <p:xfrm>
          <a:off x="2032006" y="3678766"/>
          <a:ext cx="8127999" cy="310896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US" altLang="zh-CN" dirty="0" smtClean="0">
                          <a:solidFill>
                            <a:schemeClr val="tx1"/>
                          </a:solidFill>
                        </a:rPr>
                        <a:t>destination network</a:t>
                      </a:r>
                      <a:endParaRPr lang="zh-CN" altLang="en-US" dirty="0">
                        <a:solidFill>
                          <a:schemeClr val="tx1"/>
                        </a:solidFill>
                      </a:endParaRPr>
                    </a:p>
                  </a:txBody>
                  <a:tcPr/>
                </a:tc>
                <a:tc>
                  <a:txBody>
                    <a:bodyPr/>
                    <a:lstStyle/>
                    <a:p>
                      <a:r>
                        <a:rPr lang="en-US" altLang="zh-CN" dirty="0" smtClean="0">
                          <a:solidFill>
                            <a:schemeClr val="tx1"/>
                          </a:solidFill>
                        </a:rPr>
                        <a:t>next router</a:t>
                      </a:r>
                      <a:endParaRPr lang="zh-CN" altLang="en-US" dirty="0">
                        <a:solidFill>
                          <a:schemeClr val="tx1"/>
                        </a:solidFill>
                      </a:endParaRPr>
                    </a:p>
                  </a:txBody>
                  <a:tcPr/>
                </a:tc>
                <a:tc>
                  <a:txBody>
                    <a:bodyPr/>
                    <a:lstStyle/>
                    <a:p>
                      <a:r>
                        <a:rPr lang="en-US" altLang="zh-CN" dirty="0" smtClean="0">
                          <a:solidFill>
                            <a:schemeClr val="tx1"/>
                          </a:solidFill>
                        </a:rPr>
                        <a:t># of hops to destination</a:t>
                      </a:r>
                      <a:endParaRPr lang="zh-CN" altLang="en-US" dirty="0">
                        <a:solidFill>
                          <a:schemeClr val="tx1"/>
                        </a:solidFill>
                      </a:endParaRPr>
                    </a:p>
                  </a:txBody>
                  <a:tcPr/>
                </a:tc>
              </a:tr>
              <a:tr h="370840">
                <a:tc>
                  <a:txBody>
                    <a:bodyPr/>
                    <a:lstStyle/>
                    <a:p>
                      <a:r>
                        <a:rPr lang="en-US" altLang="zh-CN" dirty="0" smtClean="0">
                          <a:solidFill>
                            <a:schemeClr val="tx1"/>
                          </a:solidFill>
                        </a:rPr>
                        <a:t>w</a:t>
                      </a:r>
                      <a:endParaRPr lang="zh-CN" altLang="en-US" dirty="0">
                        <a:solidFill>
                          <a:schemeClr val="tx1"/>
                        </a:solidFill>
                      </a:endParaRPr>
                    </a:p>
                  </a:txBody>
                  <a:tcPr/>
                </a:tc>
                <a:tc>
                  <a:txBody>
                    <a:bodyPr/>
                    <a:lstStyle/>
                    <a:p>
                      <a:r>
                        <a:rPr lang="en-US" altLang="zh-CN" dirty="0" smtClean="0">
                          <a:solidFill>
                            <a:schemeClr val="tx1"/>
                          </a:solidFill>
                        </a:rPr>
                        <a:t>A</a:t>
                      </a:r>
                      <a:endParaRPr lang="zh-CN" altLang="en-US" dirty="0">
                        <a:solidFill>
                          <a:schemeClr val="tx1"/>
                        </a:solidFill>
                      </a:endParaRPr>
                    </a:p>
                  </a:txBody>
                  <a:tcPr/>
                </a:tc>
                <a:tc>
                  <a:txBody>
                    <a:bodyPr/>
                    <a:lstStyle/>
                    <a:p>
                      <a:r>
                        <a:rPr lang="en-US" altLang="zh-CN" dirty="0" smtClean="0">
                          <a:solidFill>
                            <a:schemeClr val="tx1"/>
                          </a:solidFill>
                        </a:rPr>
                        <a:t>2</a:t>
                      </a:r>
                      <a:endParaRPr lang="zh-CN" altLang="en-US" dirty="0">
                        <a:solidFill>
                          <a:schemeClr val="tx1"/>
                        </a:solidFill>
                      </a:endParaRPr>
                    </a:p>
                  </a:txBody>
                  <a:tcPr/>
                </a:tc>
              </a:tr>
              <a:tr h="370840">
                <a:tc>
                  <a:txBody>
                    <a:bodyPr/>
                    <a:lstStyle/>
                    <a:p>
                      <a:r>
                        <a:rPr lang="en-US" altLang="zh-CN" dirty="0" smtClean="0">
                          <a:solidFill>
                            <a:schemeClr val="tx1"/>
                          </a:solidFill>
                        </a:rPr>
                        <a:t>y</a:t>
                      </a:r>
                      <a:endParaRPr lang="zh-CN" altLang="en-US" dirty="0">
                        <a:solidFill>
                          <a:schemeClr val="tx1"/>
                        </a:solidFill>
                      </a:endParaRPr>
                    </a:p>
                  </a:txBody>
                  <a:tcPr/>
                </a:tc>
                <a:tc>
                  <a:txBody>
                    <a:bodyPr/>
                    <a:lstStyle/>
                    <a:p>
                      <a:r>
                        <a:rPr lang="en-US" altLang="zh-CN" dirty="0" smtClean="0">
                          <a:solidFill>
                            <a:schemeClr val="tx1"/>
                          </a:solidFill>
                        </a:rPr>
                        <a:t>B</a:t>
                      </a:r>
                      <a:endParaRPr lang="zh-CN" altLang="en-US" dirty="0">
                        <a:solidFill>
                          <a:schemeClr val="tx1"/>
                        </a:solidFill>
                      </a:endParaRPr>
                    </a:p>
                  </a:txBody>
                  <a:tcPr/>
                </a:tc>
                <a:tc>
                  <a:txBody>
                    <a:bodyPr/>
                    <a:lstStyle/>
                    <a:p>
                      <a:r>
                        <a:rPr lang="en-US" altLang="zh-CN" dirty="0" smtClean="0">
                          <a:solidFill>
                            <a:schemeClr val="tx1"/>
                          </a:solidFill>
                        </a:rPr>
                        <a:t>2</a:t>
                      </a:r>
                      <a:endParaRPr lang="zh-CN" altLang="en-US" dirty="0">
                        <a:solidFill>
                          <a:schemeClr val="tx1"/>
                        </a:solidFill>
                      </a:endParaRPr>
                    </a:p>
                  </a:txBody>
                  <a:tcPr/>
                </a:tc>
              </a:tr>
              <a:tr h="370840">
                <a:tc>
                  <a:txBody>
                    <a:bodyPr/>
                    <a:lstStyle/>
                    <a:p>
                      <a:r>
                        <a:rPr lang="en-US" altLang="zh-CN" dirty="0" smtClean="0">
                          <a:solidFill>
                            <a:schemeClr val="tx1"/>
                          </a:solidFill>
                        </a:rPr>
                        <a:t>z</a:t>
                      </a:r>
                      <a:endParaRPr lang="zh-CN" altLang="en-US" dirty="0">
                        <a:solidFill>
                          <a:schemeClr val="tx1"/>
                        </a:solidFill>
                      </a:endParaRPr>
                    </a:p>
                  </a:txBody>
                  <a:tcPr/>
                </a:tc>
                <a:tc>
                  <a:txBody>
                    <a:bodyPr/>
                    <a:lstStyle/>
                    <a:p>
                      <a:r>
                        <a:rPr lang="en-US" altLang="zh-CN" dirty="0" smtClean="0">
                          <a:solidFill>
                            <a:schemeClr val="tx1"/>
                          </a:solidFill>
                        </a:rPr>
                        <a:t>B</a:t>
                      </a:r>
                      <a:endParaRPr lang="zh-CN" altLang="en-US" dirty="0">
                        <a:solidFill>
                          <a:schemeClr val="tx1"/>
                        </a:solidFill>
                      </a:endParaRPr>
                    </a:p>
                  </a:txBody>
                  <a:tcPr/>
                </a:tc>
                <a:tc>
                  <a:txBody>
                    <a:bodyPr/>
                    <a:lstStyle/>
                    <a:p>
                      <a:r>
                        <a:rPr lang="en-US" altLang="zh-CN" dirty="0" smtClean="0">
                          <a:solidFill>
                            <a:schemeClr val="tx1"/>
                          </a:solidFill>
                        </a:rPr>
                        <a:t>7</a:t>
                      </a:r>
                      <a:endParaRPr lang="zh-CN" altLang="en-US" dirty="0">
                        <a:solidFill>
                          <a:schemeClr val="tx1"/>
                        </a:solidFill>
                      </a:endParaRPr>
                    </a:p>
                  </a:txBody>
                  <a:tcPr/>
                </a:tc>
              </a:tr>
              <a:tr h="370840">
                <a:tc>
                  <a:txBody>
                    <a:bodyPr/>
                    <a:lstStyle/>
                    <a:p>
                      <a:r>
                        <a:rPr lang="en-US" altLang="zh-CN" dirty="0" smtClean="0">
                          <a:solidFill>
                            <a:schemeClr val="tx1"/>
                          </a:solidFill>
                        </a:rPr>
                        <a:t>x</a:t>
                      </a:r>
                      <a:endParaRPr lang="zh-CN" altLang="en-US" dirty="0">
                        <a:solidFill>
                          <a:schemeClr val="tx1"/>
                        </a:solidFill>
                      </a:endParaRPr>
                    </a:p>
                  </a:txBody>
                  <a:tcPr/>
                </a:tc>
                <a:tc>
                  <a:txBody>
                    <a:bodyPr/>
                    <a:lstStyle/>
                    <a:p>
                      <a:r>
                        <a:rPr lang="en-US" altLang="zh-CN" dirty="0" smtClean="0">
                          <a:solidFill>
                            <a:schemeClr val="tx1"/>
                          </a:solidFill>
                        </a:rPr>
                        <a:t>--</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r>
              <a:tr h="370840">
                <a:tc>
                  <a:txBody>
                    <a:bodyPr/>
                    <a:lstStyle/>
                    <a:p>
                      <a:r>
                        <a:rPr lang="en-US" altLang="zh-CN" dirty="0" smtClean="0">
                          <a:solidFill>
                            <a:schemeClr val="tx1"/>
                          </a:solidFill>
                        </a:rPr>
                        <a:t>… </a:t>
                      </a:r>
                      <a:endParaRPr lang="zh-CN" altLang="en-US" dirty="0">
                        <a:solidFill>
                          <a:schemeClr val="tx1"/>
                        </a:solidFill>
                      </a:endParaRPr>
                    </a:p>
                  </a:txBody>
                  <a:tcPr/>
                </a:tc>
                <a:tc>
                  <a:txBody>
                    <a:bodyPr/>
                    <a:lstStyle/>
                    <a:p>
                      <a:r>
                        <a:rPr lang="en-US" altLang="zh-CN" dirty="0" smtClean="0">
                          <a:solidFill>
                            <a:schemeClr val="tx1"/>
                          </a:solidFill>
                        </a:rPr>
                        <a:t>…</a:t>
                      </a:r>
                      <a:endParaRPr lang="zh-CN" altLang="en-US" dirty="0">
                        <a:solidFill>
                          <a:schemeClr val="tx1"/>
                        </a:solidFill>
                      </a:endParaRPr>
                    </a:p>
                  </a:txBody>
                  <a:tcPr/>
                </a:tc>
                <a:tc>
                  <a:txBody>
                    <a:bodyPr/>
                    <a:lstStyle/>
                    <a:p>
                      <a:r>
                        <a:rPr lang="en-US" altLang="zh-CN" dirty="0" smtClean="0">
                          <a:solidFill>
                            <a:schemeClr val="tx1"/>
                          </a:solidFill>
                        </a:rPr>
                        <a:t>…</a:t>
                      </a:r>
                      <a:endParaRPr lang="zh-CN" altLang="en-US" dirty="0">
                        <a:solidFill>
                          <a:schemeClr val="tx1"/>
                        </a:solidFill>
                      </a:endParaRPr>
                    </a:p>
                  </a:txBody>
                  <a:tcPr/>
                </a:tc>
              </a:tr>
            </a:tbl>
          </a:graphicData>
        </a:graphic>
      </p:graphicFrame>
      <p:sp>
        <p:nvSpPr>
          <p:cNvPr id="144" name="TextBox 143"/>
          <p:cNvSpPr txBox="1"/>
          <p:nvPr/>
        </p:nvSpPr>
        <p:spPr>
          <a:xfrm>
            <a:off x="0" y="2971800"/>
            <a:ext cx="9142413" cy="2816152"/>
          </a:xfrm>
          <a:prstGeom prst="rect">
            <a:avLst/>
          </a:prstGeom>
          <a:noFill/>
        </p:spPr>
        <p:txBody>
          <a:bodyPr lIns="121917" tIns="60958" rIns="121917" bIns="60958">
            <a:spAutoFit/>
          </a:bodyPr>
          <a:lstStyle/>
          <a:p>
            <a:pPr>
              <a:defRPr/>
            </a:pPr>
            <a:endParaRPr lang="en-US" altLang="zh-CN" sz="3500" dirty="0" smtClean="0">
              <a:solidFill>
                <a:srgbClr val="00B0F0"/>
              </a:solidFill>
            </a:endParaRPr>
          </a:p>
          <a:p>
            <a:pPr>
              <a:defRPr/>
            </a:pPr>
            <a:r>
              <a:rPr lang="en-US" altLang="zh-CN" sz="3500" dirty="0" smtClean="0">
                <a:solidFill>
                  <a:srgbClr val="00B0F0"/>
                </a:solidFill>
              </a:rPr>
              <a:t>D:</a:t>
            </a:r>
          </a:p>
          <a:p>
            <a:pPr>
              <a:defRPr/>
            </a:pPr>
            <a:r>
              <a:rPr lang="en-US" altLang="zh-CN" sz="3500" dirty="0" smtClean="0">
                <a:solidFill>
                  <a:srgbClr val="00B0F0"/>
                </a:solidFill>
              </a:rPr>
              <a:t>routing </a:t>
            </a:r>
          </a:p>
          <a:p>
            <a:pPr>
              <a:defRPr/>
            </a:pPr>
            <a:r>
              <a:rPr lang="en-US" altLang="zh-CN" sz="3500" dirty="0" smtClean="0">
                <a:solidFill>
                  <a:srgbClr val="00B0F0"/>
                </a:solidFill>
                <a:latin typeface="+mn-lt"/>
              </a:rPr>
              <a:t>table</a:t>
            </a:r>
          </a:p>
          <a:p>
            <a:pPr>
              <a:defRPr/>
            </a:pPr>
            <a:endParaRPr lang="en-US" altLang="zh-CN" sz="3500" dirty="0" smtClean="0">
              <a:solidFill>
                <a:srgbClr val="00B0F0"/>
              </a:solidFill>
              <a:latin typeface="+mn-l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7" name="Line 105"/>
          <p:cNvSpPr>
            <a:spLocks noChangeShapeType="1"/>
          </p:cNvSpPr>
          <p:nvPr/>
        </p:nvSpPr>
        <p:spPr bwMode="auto">
          <a:xfrm>
            <a:off x="419106" y="2193925"/>
            <a:ext cx="9199033" cy="0"/>
          </a:xfrm>
          <a:prstGeom prst="line">
            <a:avLst/>
          </a:prstGeom>
          <a:noFill/>
          <a:ln w="19050">
            <a:solidFill>
              <a:schemeClr val="tx1"/>
            </a:solidFill>
            <a:round/>
            <a:headEnd/>
            <a:tailEnd/>
          </a:ln>
        </p:spPr>
        <p:txBody>
          <a:bodyPr wrap="none" anchor="ctr"/>
          <a:lstStyle/>
          <a:p>
            <a:endParaRPr lang="zh-CN" altLang="en-US"/>
          </a:p>
        </p:txBody>
      </p:sp>
      <p:sp>
        <p:nvSpPr>
          <p:cNvPr id="28677" name="Freeform 5"/>
          <p:cNvSpPr>
            <a:spLocks/>
          </p:cNvSpPr>
          <p:nvPr/>
        </p:nvSpPr>
        <p:spPr bwMode="auto">
          <a:xfrm>
            <a:off x="3075519" y="1974859"/>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grpSp>
        <p:nvGrpSpPr>
          <p:cNvPr id="2" name="Group 6"/>
          <p:cNvGrpSpPr>
            <a:grpSpLocks/>
          </p:cNvGrpSpPr>
          <p:nvPr/>
        </p:nvGrpSpPr>
        <p:grpSpPr bwMode="auto">
          <a:xfrm>
            <a:off x="4586820" y="2028834"/>
            <a:ext cx="905933" cy="314325"/>
            <a:chOff x="3600" y="219"/>
            <a:chExt cx="360" cy="175"/>
          </a:xfrm>
        </p:grpSpPr>
        <p:sp>
          <p:nvSpPr>
            <p:cNvPr id="28679"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680" name="Line 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81" name="Line 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82" name="Rectangle 10"/>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683"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3" name="Group 12"/>
            <p:cNvGrpSpPr>
              <a:grpSpLocks/>
            </p:cNvGrpSpPr>
            <p:nvPr/>
          </p:nvGrpSpPr>
          <p:grpSpPr bwMode="auto">
            <a:xfrm>
              <a:off x="3686" y="244"/>
              <a:ext cx="177" cy="66"/>
              <a:chOff x="2848" y="848"/>
              <a:chExt cx="140" cy="98"/>
            </a:xfrm>
          </p:grpSpPr>
          <p:sp>
            <p:nvSpPr>
              <p:cNvPr id="28685" name="Line 1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686" name="Line 1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687" name="Line 1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 name="Group 16"/>
            <p:cNvGrpSpPr>
              <a:grpSpLocks/>
            </p:cNvGrpSpPr>
            <p:nvPr/>
          </p:nvGrpSpPr>
          <p:grpSpPr bwMode="auto">
            <a:xfrm flipV="1">
              <a:off x="3686" y="243"/>
              <a:ext cx="177" cy="66"/>
              <a:chOff x="2848" y="848"/>
              <a:chExt cx="140" cy="98"/>
            </a:xfrm>
          </p:grpSpPr>
          <p:sp>
            <p:nvSpPr>
              <p:cNvPr id="28689" name="Line 1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690" name="Line 1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691" name="Line 1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5" name="Group 20"/>
          <p:cNvGrpSpPr>
            <a:grpSpLocks/>
          </p:cNvGrpSpPr>
          <p:nvPr/>
        </p:nvGrpSpPr>
        <p:grpSpPr bwMode="auto">
          <a:xfrm>
            <a:off x="2148420" y="2027247"/>
            <a:ext cx="905933" cy="314325"/>
            <a:chOff x="3600" y="219"/>
            <a:chExt cx="360" cy="175"/>
          </a:xfrm>
        </p:grpSpPr>
        <p:sp>
          <p:nvSpPr>
            <p:cNvPr id="28693"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694" name="Line 22"/>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95" name="Line 23"/>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96" name="Rectangle 24"/>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697"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6" name="Group 26"/>
            <p:cNvGrpSpPr>
              <a:grpSpLocks/>
            </p:cNvGrpSpPr>
            <p:nvPr/>
          </p:nvGrpSpPr>
          <p:grpSpPr bwMode="auto">
            <a:xfrm>
              <a:off x="3686" y="244"/>
              <a:ext cx="177" cy="66"/>
              <a:chOff x="2848" y="848"/>
              <a:chExt cx="140" cy="98"/>
            </a:xfrm>
          </p:grpSpPr>
          <p:sp>
            <p:nvSpPr>
              <p:cNvPr id="28699" name="Line 2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00" name="Line 2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01" name="Line 2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7" name="Group 30"/>
            <p:cNvGrpSpPr>
              <a:grpSpLocks/>
            </p:cNvGrpSpPr>
            <p:nvPr/>
          </p:nvGrpSpPr>
          <p:grpSpPr bwMode="auto">
            <a:xfrm flipV="1">
              <a:off x="3686" y="243"/>
              <a:ext cx="177" cy="66"/>
              <a:chOff x="2848" y="848"/>
              <a:chExt cx="140" cy="98"/>
            </a:xfrm>
          </p:grpSpPr>
          <p:sp>
            <p:nvSpPr>
              <p:cNvPr id="28703" name="Line 3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04" name="Line 3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05" name="Line 3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8" name="Group 34"/>
          <p:cNvGrpSpPr>
            <a:grpSpLocks/>
          </p:cNvGrpSpPr>
          <p:nvPr/>
        </p:nvGrpSpPr>
        <p:grpSpPr bwMode="auto">
          <a:xfrm>
            <a:off x="4569887" y="2825759"/>
            <a:ext cx="901700" cy="314325"/>
            <a:chOff x="3600" y="219"/>
            <a:chExt cx="360" cy="175"/>
          </a:xfrm>
        </p:grpSpPr>
        <p:sp>
          <p:nvSpPr>
            <p:cNvPr id="28707"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708" name="Line 36"/>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09" name="Line 37"/>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10" name="Rectangle 38"/>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711"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9" name="Group 40"/>
            <p:cNvGrpSpPr>
              <a:grpSpLocks/>
            </p:cNvGrpSpPr>
            <p:nvPr/>
          </p:nvGrpSpPr>
          <p:grpSpPr bwMode="auto">
            <a:xfrm>
              <a:off x="3686" y="244"/>
              <a:ext cx="177" cy="66"/>
              <a:chOff x="2848" y="848"/>
              <a:chExt cx="140" cy="98"/>
            </a:xfrm>
          </p:grpSpPr>
          <p:sp>
            <p:nvSpPr>
              <p:cNvPr id="28713" name="Line 4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14" name="Line 4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15" name="Line 4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0" name="Group 44"/>
            <p:cNvGrpSpPr>
              <a:grpSpLocks/>
            </p:cNvGrpSpPr>
            <p:nvPr/>
          </p:nvGrpSpPr>
          <p:grpSpPr bwMode="auto">
            <a:xfrm flipV="1">
              <a:off x="3686" y="243"/>
              <a:ext cx="177" cy="66"/>
              <a:chOff x="2848" y="848"/>
              <a:chExt cx="140" cy="98"/>
            </a:xfrm>
          </p:grpSpPr>
          <p:sp>
            <p:nvSpPr>
              <p:cNvPr id="28717" name="Line 4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18" name="Line 4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19" name="Line 4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1" name="Group 49"/>
          <p:cNvGrpSpPr>
            <a:grpSpLocks/>
          </p:cNvGrpSpPr>
          <p:nvPr/>
        </p:nvGrpSpPr>
        <p:grpSpPr bwMode="auto">
          <a:xfrm>
            <a:off x="7048500" y="2028834"/>
            <a:ext cx="905933" cy="314325"/>
            <a:chOff x="3600" y="219"/>
            <a:chExt cx="360" cy="175"/>
          </a:xfrm>
        </p:grpSpPr>
        <p:sp>
          <p:nvSpPr>
            <p:cNvPr id="28722"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723" name="Line 51"/>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24" name="Line 52"/>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25" name="Rectangle 53"/>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726"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12" name="Group 55"/>
            <p:cNvGrpSpPr>
              <a:grpSpLocks/>
            </p:cNvGrpSpPr>
            <p:nvPr/>
          </p:nvGrpSpPr>
          <p:grpSpPr bwMode="auto">
            <a:xfrm>
              <a:off x="3686" y="244"/>
              <a:ext cx="177" cy="66"/>
              <a:chOff x="2848" y="848"/>
              <a:chExt cx="140" cy="98"/>
            </a:xfrm>
          </p:grpSpPr>
          <p:sp>
            <p:nvSpPr>
              <p:cNvPr id="28728" name="Line 5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29" name="Line 5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30" name="Line 5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3" name="Group 59"/>
            <p:cNvGrpSpPr>
              <a:grpSpLocks/>
            </p:cNvGrpSpPr>
            <p:nvPr/>
          </p:nvGrpSpPr>
          <p:grpSpPr bwMode="auto">
            <a:xfrm flipV="1">
              <a:off x="3686" y="243"/>
              <a:ext cx="177" cy="66"/>
              <a:chOff x="2848" y="848"/>
              <a:chExt cx="140" cy="98"/>
            </a:xfrm>
          </p:grpSpPr>
          <p:sp>
            <p:nvSpPr>
              <p:cNvPr id="28732" name="Line 6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33" name="Line 6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34" name="Line 6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4" name="Group 65"/>
          <p:cNvGrpSpPr>
            <a:grpSpLocks/>
          </p:cNvGrpSpPr>
          <p:nvPr/>
        </p:nvGrpSpPr>
        <p:grpSpPr bwMode="auto">
          <a:xfrm>
            <a:off x="10420351" y="2049472"/>
            <a:ext cx="901700" cy="314325"/>
            <a:chOff x="3600" y="219"/>
            <a:chExt cx="360" cy="175"/>
          </a:xfrm>
        </p:grpSpPr>
        <p:sp>
          <p:nvSpPr>
            <p:cNvPr id="28738" name="Oval 6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739" name="Line 67"/>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40" name="Line 68"/>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41" name="Rectangle 69"/>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742" name="Oval 7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15" name="Group 71"/>
            <p:cNvGrpSpPr>
              <a:grpSpLocks/>
            </p:cNvGrpSpPr>
            <p:nvPr/>
          </p:nvGrpSpPr>
          <p:grpSpPr bwMode="auto">
            <a:xfrm>
              <a:off x="3686" y="244"/>
              <a:ext cx="177" cy="66"/>
              <a:chOff x="2848" y="848"/>
              <a:chExt cx="140" cy="98"/>
            </a:xfrm>
          </p:grpSpPr>
          <p:sp>
            <p:nvSpPr>
              <p:cNvPr id="28744" name="Line 72"/>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45" name="Line 73"/>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46" name="Line 74"/>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6" name="Group 75"/>
            <p:cNvGrpSpPr>
              <a:grpSpLocks/>
            </p:cNvGrpSpPr>
            <p:nvPr/>
          </p:nvGrpSpPr>
          <p:grpSpPr bwMode="auto">
            <a:xfrm flipV="1">
              <a:off x="3686" y="243"/>
              <a:ext cx="177" cy="66"/>
              <a:chOff x="2848" y="848"/>
              <a:chExt cx="140" cy="98"/>
            </a:xfrm>
          </p:grpSpPr>
          <p:sp>
            <p:nvSpPr>
              <p:cNvPr id="28748" name="Line 7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49" name="Line 7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50" name="Line 7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28751" name="Line 79"/>
          <p:cNvSpPr>
            <a:spLocks noChangeShapeType="1"/>
          </p:cNvSpPr>
          <p:nvPr/>
        </p:nvSpPr>
        <p:spPr bwMode="auto">
          <a:xfrm flipV="1">
            <a:off x="2838452" y="1611313"/>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2" name="Line 80"/>
          <p:cNvSpPr>
            <a:spLocks noChangeShapeType="1"/>
          </p:cNvSpPr>
          <p:nvPr/>
        </p:nvSpPr>
        <p:spPr bwMode="auto">
          <a:xfrm flipV="1">
            <a:off x="5285320" y="1646238"/>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3" name="Line 81"/>
          <p:cNvSpPr>
            <a:spLocks noChangeShapeType="1"/>
          </p:cNvSpPr>
          <p:nvPr/>
        </p:nvSpPr>
        <p:spPr bwMode="auto">
          <a:xfrm flipV="1">
            <a:off x="7732184" y="1681163"/>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4" name="Line 82"/>
          <p:cNvSpPr>
            <a:spLocks noChangeShapeType="1"/>
          </p:cNvSpPr>
          <p:nvPr/>
        </p:nvSpPr>
        <p:spPr bwMode="auto">
          <a:xfrm flipV="1">
            <a:off x="10886020" y="1635125"/>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5" name="Line 83"/>
          <p:cNvSpPr>
            <a:spLocks noChangeShapeType="1"/>
          </p:cNvSpPr>
          <p:nvPr/>
        </p:nvSpPr>
        <p:spPr bwMode="auto">
          <a:xfrm>
            <a:off x="10898720" y="2386013"/>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6" name="Line 84"/>
          <p:cNvSpPr>
            <a:spLocks noChangeShapeType="1"/>
          </p:cNvSpPr>
          <p:nvPr/>
        </p:nvSpPr>
        <p:spPr bwMode="auto">
          <a:xfrm>
            <a:off x="2853273" y="2352684"/>
            <a:ext cx="1722967" cy="657225"/>
          </a:xfrm>
          <a:prstGeom prst="line">
            <a:avLst/>
          </a:prstGeom>
          <a:noFill/>
          <a:ln w="9525">
            <a:solidFill>
              <a:schemeClr val="tx1"/>
            </a:solidFill>
            <a:round/>
            <a:headEnd/>
            <a:tailEnd/>
          </a:ln>
          <a:effectLst/>
        </p:spPr>
        <p:txBody>
          <a:bodyPr wrap="none" anchor="ctr"/>
          <a:lstStyle/>
          <a:p>
            <a:endParaRPr lang="zh-CN" altLang="en-US"/>
          </a:p>
        </p:txBody>
      </p:sp>
      <p:sp>
        <p:nvSpPr>
          <p:cNvPr id="28757" name="Freeform 85"/>
          <p:cNvSpPr>
            <a:spLocks/>
          </p:cNvSpPr>
          <p:nvPr/>
        </p:nvSpPr>
        <p:spPr bwMode="auto">
          <a:xfrm rot="1183889">
            <a:off x="3028951" y="2503497"/>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58" name="Freeform 86"/>
          <p:cNvSpPr>
            <a:spLocks/>
          </p:cNvSpPr>
          <p:nvPr/>
        </p:nvSpPr>
        <p:spPr bwMode="auto">
          <a:xfrm>
            <a:off x="474135" y="1987559"/>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59" name="Freeform 87"/>
          <p:cNvSpPr>
            <a:spLocks/>
          </p:cNvSpPr>
          <p:nvPr/>
        </p:nvSpPr>
        <p:spPr bwMode="auto">
          <a:xfrm>
            <a:off x="5537203" y="1974859"/>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60" name="Freeform 88"/>
          <p:cNvSpPr>
            <a:spLocks/>
          </p:cNvSpPr>
          <p:nvPr/>
        </p:nvSpPr>
        <p:spPr bwMode="auto">
          <a:xfrm>
            <a:off x="8020053" y="1963747"/>
            <a:ext cx="1227667"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61" name="Freeform 89"/>
          <p:cNvSpPr>
            <a:spLocks/>
          </p:cNvSpPr>
          <p:nvPr/>
        </p:nvSpPr>
        <p:spPr bwMode="auto">
          <a:xfrm rot="-2589433">
            <a:off x="10731503" y="1398597"/>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62" name="Text Box 90"/>
          <p:cNvSpPr txBox="1">
            <a:spLocks noChangeArrowheads="1"/>
          </p:cNvSpPr>
          <p:nvPr/>
        </p:nvSpPr>
        <p:spPr bwMode="auto">
          <a:xfrm>
            <a:off x="865717" y="1978025"/>
            <a:ext cx="351378"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w</a:t>
            </a:r>
            <a:endParaRPr lang="en-US" altLang="zh-CN" sz="1800">
              <a:latin typeface="Times New Roman" pitchFamily="18" charset="0"/>
            </a:endParaRPr>
          </a:p>
        </p:txBody>
      </p:sp>
      <p:sp>
        <p:nvSpPr>
          <p:cNvPr id="28763" name="Text Box 91"/>
          <p:cNvSpPr txBox="1">
            <a:spLocks noChangeArrowheads="1"/>
          </p:cNvSpPr>
          <p:nvPr/>
        </p:nvSpPr>
        <p:spPr bwMode="auto">
          <a:xfrm>
            <a:off x="3545418" y="2025650"/>
            <a:ext cx="300082"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x</a:t>
            </a:r>
            <a:endParaRPr lang="en-US" altLang="zh-CN" sz="1800">
              <a:latin typeface="Times New Roman" pitchFamily="18" charset="0"/>
            </a:endParaRPr>
          </a:p>
        </p:txBody>
      </p:sp>
      <p:sp>
        <p:nvSpPr>
          <p:cNvPr id="28764" name="Text Box 92"/>
          <p:cNvSpPr txBox="1">
            <a:spLocks noChangeArrowheads="1"/>
          </p:cNvSpPr>
          <p:nvPr/>
        </p:nvSpPr>
        <p:spPr bwMode="auto">
          <a:xfrm>
            <a:off x="8413751" y="1941513"/>
            <a:ext cx="300082"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y</a:t>
            </a:r>
            <a:endParaRPr lang="en-US" altLang="zh-CN" sz="1800">
              <a:latin typeface="Times New Roman" pitchFamily="18" charset="0"/>
            </a:endParaRPr>
          </a:p>
        </p:txBody>
      </p:sp>
      <p:sp>
        <p:nvSpPr>
          <p:cNvPr id="28765" name="Text Box 93"/>
          <p:cNvSpPr txBox="1">
            <a:spLocks noChangeArrowheads="1"/>
          </p:cNvSpPr>
          <p:nvPr/>
        </p:nvSpPr>
        <p:spPr bwMode="auto">
          <a:xfrm>
            <a:off x="11239500" y="1484313"/>
            <a:ext cx="287258"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z</a:t>
            </a:r>
            <a:endParaRPr lang="en-US" altLang="zh-CN" sz="1800">
              <a:latin typeface="Times New Roman" pitchFamily="18" charset="0"/>
            </a:endParaRPr>
          </a:p>
        </p:txBody>
      </p:sp>
      <p:sp>
        <p:nvSpPr>
          <p:cNvPr id="28766" name="Text Box 94"/>
          <p:cNvSpPr txBox="1">
            <a:spLocks noChangeArrowheads="1"/>
          </p:cNvSpPr>
          <p:nvPr/>
        </p:nvSpPr>
        <p:spPr bwMode="auto">
          <a:xfrm>
            <a:off x="2277533" y="2341563"/>
            <a:ext cx="351378" cy="369332"/>
          </a:xfrm>
          <a:prstGeom prst="rect">
            <a:avLst/>
          </a:prstGeom>
          <a:noFill/>
          <a:ln w="9525">
            <a:noFill/>
            <a:miter lim="800000"/>
            <a:headEnd/>
            <a:tailEnd/>
          </a:ln>
          <a:effectLst/>
        </p:spPr>
        <p:txBody>
          <a:bodyPr wrap="none">
            <a:spAutoFit/>
          </a:bodyPr>
          <a:lstStyle/>
          <a:p>
            <a:r>
              <a:rPr lang="en-US" altLang="zh-CN" dirty="0">
                <a:latin typeface="Times New Roman" pitchFamily="18" charset="0"/>
              </a:rPr>
              <a:t>A</a:t>
            </a:r>
          </a:p>
        </p:txBody>
      </p:sp>
      <p:sp>
        <p:nvSpPr>
          <p:cNvPr id="28767" name="Text Box 95"/>
          <p:cNvSpPr txBox="1">
            <a:spLocks noChangeArrowheads="1"/>
          </p:cNvSpPr>
          <p:nvPr/>
        </p:nvSpPr>
        <p:spPr bwMode="auto">
          <a:xfrm>
            <a:off x="4754034" y="3141663"/>
            <a:ext cx="338554" cy="369332"/>
          </a:xfrm>
          <a:prstGeom prst="rect">
            <a:avLst/>
          </a:prstGeom>
          <a:noFill/>
          <a:ln w="9525">
            <a:noFill/>
            <a:miter lim="800000"/>
            <a:headEnd/>
            <a:tailEnd/>
          </a:ln>
          <a:effectLst/>
        </p:spPr>
        <p:txBody>
          <a:bodyPr wrap="none">
            <a:spAutoFit/>
          </a:bodyPr>
          <a:lstStyle/>
          <a:p>
            <a:r>
              <a:rPr lang="en-US" altLang="zh-CN">
                <a:latin typeface="Times New Roman" pitchFamily="18" charset="0"/>
              </a:rPr>
              <a:t>C</a:t>
            </a:r>
          </a:p>
        </p:txBody>
      </p:sp>
      <p:sp>
        <p:nvSpPr>
          <p:cNvPr id="28768" name="Text Box 96"/>
          <p:cNvSpPr txBox="1">
            <a:spLocks noChangeArrowheads="1"/>
          </p:cNvSpPr>
          <p:nvPr/>
        </p:nvSpPr>
        <p:spPr bwMode="auto">
          <a:xfrm>
            <a:off x="4751917" y="2289175"/>
            <a:ext cx="351378" cy="369332"/>
          </a:xfrm>
          <a:prstGeom prst="rect">
            <a:avLst/>
          </a:prstGeom>
          <a:noFill/>
          <a:ln w="9525">
            <a:noFill/>
            <a:miter lim="800000"/>
            <a:headEnd/>
            <a:tailEnd/>
          </a:ln>
          <a:effectLst/>
        </p:spPr>
        <p:txBody>
          <a:bodyPr wrap="none">
            <a:spAutoFit/>
          </a:bodyPr>
          <a:lstStyle/>
          <a:p>
            <a:r>
              <a:rPr lang="en-US" altLang="zh-CN" b="1">
                <a:solidFill>
                  <a:schemeClr val="accent2"/>
                </a:solidFill>
                <a:latin typeface="Times New Roman" pitchFamily="18" charset="0"/>
              </a:rPr>
              <a:t>D</a:t>
            </a:r>
          </a:p>
        </p:txBody>
      </p:sp>
      <p:sp>
        <p:nvSpPr>
          <p:cNvPr id="28769" name="Text Box 97"/>
          <p:cNvSpPr txBox="1">
            <a:spLocks noChangeArrowheads="1"/>
          </p:cNvSpPr>
          <p:nvPr/>
        </p:nvSpPr>
        <p:spPr bwMode="auto">
          <a:xfrm>
            <a:off x="7198784" y="2400300"/>
            <a:ext cx="338554" cy="369332"/>
          </a:xfrm>
          <a:prstGeom prst="rect">
            <a:avLst/>
          </a:prstGeom>
          <a:noFill/>
          <a:ln w="9525">
            <a:noFill/>
            <a:miter lim="800000"/>
            <a:headEnd/>
            <a:tailEnd/>
          </a:ln>
          <a:effectLst/>
        </p:spPr>
        <p:txBody>
          <a:bodyPr wrap="none">
            <a:spAutoFit/>
          </a:bodyPr>
          <a:lstStyle/>
          <a:p>
            <a:r>
              <a:rPr lang="en-US" altLang="zh-CN">
                <a:latin typeface="Times New Roman" pitchFamily="18" charset="0"/>
              </a:rPr>
              <a:t>B</a:t>
            </a:r>
          </a:p>
        </p:txBody>
      </p:sp>
      <p:sp>
        <p:nvSpPr>
          <p:cNvPr id="28776" name="Line 104"/>
          <p:cNvSpPr>
            <a:spLocks noChangeShapeType="1"/>
          </p:cNvSpPr>
          <p:nvPr/>
        </p:nvSpPr>
        <p:spPr bwMode="auto">
          <a:xfrm>
            <a:off x="9664702" y="2206634"/>
            <a:ext cx="759884" cy="3175"/>
          </a:xfrm>
          <a:prstGeom prst="line">
            <a:avLst/>
          </a:prstGeom>
          <a:noFill/>
          <a:ln w="38100">
            <a:solidFill>
              <a:schemeClr val="tx1"/>
            </a:solidFill>
            <a:prstDash val="sysDot"/>
            <a:round/>
            <a:headEnd/>
            <a:tailEnd/>
          </a:ln>
          <a:effectLst/>
        </p:spPr>
        <p:txBody>
          <a:bodyPr wrap="none" anchor="ctr"/>
          <a:lstStyle/>
          <a:p>
            <a:endParaRPr lang="zh-CN" altLang="en-US"/>
          </a:p>
        </p:txBody>
      </p:sp>
      <p:sp>
        <p:nvSpPr>
          <p:cNvPr id="135" name="标题 1"/>
          <p:cNvSpPr>
            <a:spLocks noGrp="1"/>
          </p:cNvSpPr>
          <p:nvPr>
            <p:ph type="title"/>
          </p:nvPr>
        </p:nvSpPr>
        <p:spPr>
          <a:xfrm>
            <a:off x="1" y="274583"/>
            <a:ext cx="12192000" cy="1142735"/>
          </a:xfrm>
        </p:spPr>
        <p:txBody>
          <a:bodyPr/>
          <a:lstStyle/>
          <a:p>
            <a:r>
              <a:rPr lang="en-US" altLang="zh-CN" dirty="0" smtClean="0"/>
              <a:t>RIP</a:t>
            </a:r>
            <a:endParaRPr lang="zh-CN" altLang="en-US" dirty="0"/>
          </a:p>
        </p:txBody>
      </p:sp>
      <p:graphicFrame>
        <p:nvGraphicFramePr>
          <p:cNvPr id="143" name="表格 142"/>
          <p:cNvGraphicFramePr>
            <a:graphicFrameLocks noGrp="1"/>
          </p:cNvGraphicFramePr>
          <p:nvPr/>
        </p:nvGraphicFramePr>
        <p:xfrm>
          <a:off x="2032006" y="3678766"/>
          <a:ext cx="8127999" cy="310896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US" altLang="zh-CN" dirty="0" smtClean="0">
                          <a:solidFill>
                            <a:schemeClr val="tx1"/>
                          </a:solidFill>
                        </a:rPr>
                        <a:t>destination network</a:t>
                      </a:r>
                      <a:endParaRPr lang="zh-CN" altLang="en-US" dirty="0">
                        <a:solidFill>
                          <a:schemeClr val="tx1"/>
                        </a:solidFill>
                      </a:endParaRPr>
                    </a:p>
                  </a:txBody>
                  <a:tcPr/>
                </a:tc>
                <a:tc>
                  <a:txBody>
                    <a:bodyPr/>
                    <a:lstStyle/>
                    <a:p>
                      <a:r>
                        <a:rPr lang="en-US" altLang="zh-CN" dirty="0" smtClean="0">
                          <a:solidFill>
                            <a:schemeClr val="tx1"/>
                          </a:solidFill>
                        </a:rPr>
                        <a:t>next router</a:t>
                      </a:r>
                      <a:endParaRPr lang="zh-CN" altLang="en-US" dirty="0">
                        <a:solidFill>
                          <a:schemeClr val="tx1"/>
                        </a:solidFill>
                      </a:endParaRPr>
                    </a:p>
                  </a:txBody>
                  <a:tcPr/>
                </a:tc>
                <a:tc>
                  <a:txBody>
                    <a:bodyPr/>
                    <a:lstStyle/>
                    <a:p>
                      <a:r>
                        <a:rPr lang="en-US" altLang="zh-CN" dirty="0" smtClean="0">
                          <a:solidFill>
                            <a:schemeClr val="tx1"/>
                          </a:solidFill>
                        </a:rPr>
                        <a:t># of hops to destination</a:t>
                      </a:r>
                      <a:endParaRPr lang="zh-CN" altLang="en-US" dirty="0">
                        <a:solidFill>
                          <a:schemeClr val="tx1"/>
                        </a:solidFill>
                      </a:endParaRPr>
                    </a:p>
                  </a:txBody>
                  <a:tcPr/>
                </a:tc>
              </a:tr>
              <a:tr h="370840">
                <a:tc>
                  <a:txBody>
                    <a:bodyPr/>
                    <a:lstStyle/>
                    <a:p>
                      <a:r>
                        <a:rPr lang="en-US" altLang="zh-CN" dirty="0" smtClean="0">
                          <a:solidFill>
                            <a:schemeClr val="tx1"/>
                          </a:solidFill>
                        </a:rPr>
                        <a:t>w</a:t>
                      </a:r>
                      <a:endParaRPr lang="zh-CN" altLang="en-US" dirty="0">
                        <a:solidFill>
                          <a:schemeClr val="tx1"/>
                        </a:solidFill>
                      </a:endParaRPr>
                    </a:p>
                  </a:txBody>
                  <a:tcPr/>
                </a:tc>
                <a:tc>
                  <a:txBody>
                    <a:bodyPr/>
                    <a:lstStyle/>
                    <a:p>
                      <a:r>
                        <a:rPr lang="en-US" altLang="zh-CN" dirty="0" smtClean="0">
                          <a:solidFill>
                            <a:schemeClr val="tx1"/>
                          </a:solidFill>
                        </a:rPr>
                        <a:t>A</a:t>
                      </a:r>
                      <a:endParaRPr lang="zh-CN" altLang="en-US" dirty="0">
                        <a:solidFill>
                          <a:schemeClr val="tx1"/>
                        </a:solidFill>
                      </a:endParaRPr>
                    </a:p>
                  </a:txBody>
                  <a:tcPr/>
                </a:tc>
                <a:tc>
                  <a:txBody>
                    <a:bodyPr/>
                    <a:lstStyle/>
                    <a:p>
                      <a:r>
                        <a:rPr lang="en-US" altLang="zh-CN" dirty="0" smtClean="0">
                          <a:solidFill>
                            <a:schemeClr val="tx1"/>
                          </a:solidFill>
                        </a:rPr>
                        <a:t>2</a:t>
                      </a:r>
                      <a:endParaRPr lang="zh-CN" altLang="en-US" dirty="0">
                        <a:solidFill>
                          <a:schemeClr val="tx1"/>
                        </a:solidFill>
                      </a:endParaRPr>
                    </a:p>
                  </a:txBody>
                  <a:tcPr/>
                </a:tc>
              </a:tr>
              <a:tr h="370840">
                <a:tc>
                  <a:txBody>
                    <a:bodyPr/>
                    <a:lstStyle/>
                    <a:p>
                      <a:r>
                        <a:rPr lang="en-US" altLang="zh-CN" dirty="0" smtClean="0">
                          <a:solidFill>
                            <a:schemeClr val="tx1"/>
                          </a:solidFill>
                        </a:rPr>
                        <a:t>y</a:t>
                      </a:r>
                      <a:endParaRPr lang="zh-CN" altLang="en-US" dirty="0">
                        <a:solidFill>
                          <a:schemeClr val="tx1"/>
                        </a:solidFill>
                      </a:endParaRPr>
                    </a:p>
                  </a:txBody>
                  <a:tcPr/>
                </a:tc>
                <a:tc>
                  <a:txBody>
                    <a:bodyPr/>
                    <a:lstStyle/>
                    <a:p>
                      <a:r>
                        <a:rPr lang="en-US" altLang="zh-CN" dirty="0" smtClean="0">
                          <a:solidFill>
                            <a:schemeClr val="tx1"/>
                          </a:solidFill>
                        </a:rPr>
                        <a:t>B</a:t>
                      </a:r>
                      <a:endParaRPr lang="zh-CN" altLang="en-US" dirty="0">
                        <a:solidFill>
                          <a:schemeClr val="tx1"/>
                        </a:solidFill>
                      </a:endParaRPr>
                    </a:p>
                  </a:txBody>
                  <a:tcPr/>
                </a:tc>
                <a:tc>
                  <a:txBody>
                    <a:bodyPr/>
                    <a:lstStyle/>
                    <a:p>
                      <a:r>
                        <a:rPr lang="en-US" altLang="zh-CN" dirty="0" smtClean="0">
                          <a:solidFill>
                            <a:schemeClr val="tx1"/>
                          </a:solidFill>
                        </a:rPr>
                        <a:t>2</a:t>
                      </a:r>
                      <a:endParaRPr lang="zh-CN" altLang="en-US" dirty="0">
                        <a:solidFill>
                          <a:schemeClr val="tx1"/>
                        </a:solidFill>
                      </a:endParaRPr>
                    </a:p>
                  </a:txBody>
                  <a:tcPr/>
                </a:tc>
              </a:tr>
              <a:tr h="370840">
                <a:tc>
                  <a:txBody>
                    <a:bodyPr/>
                    <a:lstStyle/>
                    <a:p>
                      <a:r>
                        <a:rPr lang="en-US" altLang="zh-CN" dirty="0" smtClean="0">
                          <a:solidFill>
                            <a:schemeClr val="tx1"/>
                          </a:solidFill>
                        </a:rPr>
                        <a:t>z</a:t>
                      </a:r>
                      <a:endParaRPr lang="zh-CN" altLang="en-US" dirty="0">
                        <a:solidFill>
                          <a:schemeClr val="tx1"/>
                        </a:solidFill>
                      </a:endParaRPr>
                    </a:p>
                  </a:txBody>
                  <a:tcPr/>
                </a:tc>
                <a:tc>
                  <a:txBody>
                    <a:bodyPr/>
                    <a:lstStyle/>
                    <a:p>
                      <a:r>
                        <a:rPr lang="en-US" altLang="zh-CN" dirty="0" smtClean="0">
                          <a:solidFill>
                            <a:schemeClr val="tx1"/>
                          </a:solidFill>
                        </a:rPr>
                        <a:t>B</a:t>
                      </a:r>
                      <a:endParaRPr lang="zh-CN" altLang="en-US" dirty="0">
                        <a:solidFill>
                          <a:schemeClr val="tx1"/>
                        </a:solidFill>
                      </a:endParaRPr>
                    </a:p>
                  </a:txBody>
                  <a:tcPr/>
                </a:tc>
                <a:tc>
                  <a:txBody>
                    <a:bodyPr/>
                    <a:lstStyle/>
                    <a:p>
                      <a:r>
                        <a:rPr lang="en-US" altLang="zh-CN" dirty="0" smtClean="0">
                          <a:solidFill>
                            <a:schemeClr val="tx1"/>
                          </a:solidFill>
                        </a:rPr>
                        <a:t>7</a:t>
                      </a:r>
                      <a:endParaRPr lang="zh-CN" altLang="en-US" dirty="0">
                        <a:solidFill>
                          <a:schemeClr val="tx1"/>
                        </a:solidFill>
                      </a:endParaRPr>
                    </a:p>
                  </a:txBody>
                  <a:tcPr/>
                </a:tc>
              </a:tr>
              <a:tr h="370840">
                <a:tc>
                  <a:txBody>
                    <a:bodyPr/>
                    <a:lstStyle/>
                    <a:p>
                      <a:r>
                        <a:rPr lang="en-US" altLang="zh-CN" dirty="0" smtClean="0">
                          <a:solidFill>
                            <a:schemeClr val="tx1"/>
                          </a:solidFill>
                        </a:rPr>
                        <a:t>x</a:t>
                      </a:r>
                      <a:endParaRPr lang="zh-CN" altLang="en-US" dirty="0">
                        <a:solidFill>
                          <a:schemeClr val="tx1"/>
                        </a:solidFill>
                      </a:endParaRPr>
                    </a:p>
                  </a:txBody>
                  <a:tcPr/>
                </a:tc>
                <a:tc>
                  <a:txBody>
                    <a:bodyPr/>
                    <a:lstStyle/>
                    <a:p>
                      <a:r>
                        <a:rPr lang="en-US" altLang="zh-CN" dirty="0" smtClean="0">
                          <a:solidFill>
                            <a:schemeClr val="tx1"/>
                          </a:solidFill>
                        </a:rPr>
                        <a:t>--</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r>
              <a:tr h="370840">
                <a:tc>
                  <a:txBody>
                    <a:bodyPr/>
                    <a:lstStyle/>
                    <a:p>
                      <a:r>
                        <a:rPr lang="en-US" altLang="zh-CN" dirty="0" smtClean="0">
                          <a:solidFill>
                            <a:schemeClr val="tx1"/>
                          </a:solidFill>
                        </a:rPr>
                        <a:t>… </a:t>
                      </a:r>
                      <a:endParaRPr lang="zh-CN" altLang="en-US" dirty="0">
                        <a:solidFill>
                          <a:schemeClr val="tx1"/>
                        </a:solidFill>
                      </a:endParaRPr>
                    </a:p>
                  </a:txBody>
                  <a:tcPr/>
                </a:tc>
                <a:tc>
                  <a:txBody>
                    <a:bodyPr/>
                    <a:lstStyle/>
                    <a:p>
                      <a:r>
                        <a:rPr lang="en-US" altLang="zh-CN" dirty="0" smtClean="0">
                          <a:solidFill>
                            <a:schemeClr val="tx1"/>
                          </a:solidFill>
                        </a:rPr>
                        <a:t>…</a:t>
                      </a:r>
                      <a:endParaRPr lang="zh-CN" altLang="en-US" dirty="0">
                        <a:solidFill>
                          <a:schemeClr val="tx1"/>
                        </a:solidFill>
                      </a:endParaRPr>
                    </a:p>
                  </a:txBody>
                  <a:tcPr/>
                </a:tc>
                <a:tc>
                  <a:txBody>
                    <a:bodyPr/>
                    <a:lstStyle/>
                    <a:p>
                      <a:r>
                        <a:rPr lang="en-US" altLang="zh-CN" dirty="0" smtClean="0">
                          <a:solidFill>
                            <a:schemeClr val="tx1"/>
                          </a:solidFill>
                        </a:rPr>
                        <a:t>…</a:t>
                      </a:r>
                      <a:endParaRPr lang="zh-CN" altLang="en-US" dirty="0">
                        <a:solidFill>
                          <a:schemeClr val="tx1"/>
                        </a:solidFill>
                      </a:endParaRPr>
                    </a:p>
                  </a:txBody>
                  <a:tcPr/>
                </a:tc>
              </a:tr>
            </a:tbl>
          </a:graphicData>
        </a:graphic>
      </p:graphicFrame>
      <p:sp>
        <p:nvSpPr>
          <p:cNvPr id="144" name="TextBox 143"/>
          <p:cNvSpPr txBox="1"/>
          <p:nvPr/>
        </p:nvSpPr>
        <p:spPr>
          <a:xfrm>
            <a:off x="0" y="2971800"/>
            <a:ext cx="9142413" cy="2816152"/>
          </a:xfrm>
          <a:prstGeom prst="rect">
            <a:avLst/>
          </a:prstGeom>
          <a:noFill/>
        </p:spPr>
        <p:txBody>
          <a:bodyPr lIns="121917" tIns="60958" rIns="121917" bIns="60958">
            <a:spAutoFit/>
          </a:bodyPr>
          <a:lstStyle/>
          <a:p>
            <a:pPr>
              <a:defRPr/>
            </a:pPr>
            <a:endParaRPr lang="en-US" altLang="zh-CN" sz="3500" dirty="0" smtClean="0">
              <a:solidFill>
                <a:srgbClr val="00B0F0"/>
              </a:solidFill>
            </a:endParaRPr>
          </a:p>
          <a:p>
            <a:pPr>
              <a:defRPr/>
            </a:pPr>
            <a:r>
              <a:rPr lang="en-US" altLang="zh-CN" sz="3500" dirty="0" smtClean="0">
                <a:solidFill>
                  <a:srgbClr val="00B0F0"/>
                </a:solidFill>
              </a:rPr>
              <a:t>D:</a:t>
            </a:r>
          </a:p>
          <a:p>
            <a:pPr>
              <a:defRPr/>
            </a:pPr>
            <a:r>
              <a:rPr lang="en-US" altLang="zh-CN" sz="3500" dirty="0" smtClean="0">
                <a:solidFill>
                  <a:srgbClr val="00B0F0"/>
                </a:solidFill>
              </a:rPr>
              <a:t>routing </a:t>
            </a:r>
          </a:p>
          <a:p>
            <a:pPr>
              <a:defRPr/>
            </a:pPr>
            <a:r>
              <a:rPr lang="en-US" altLang="zh-CN" sz="3500" dirty="0" smtClean="0">
                <a:solidFill>
                  <a:srgbClr val="00B0F0"/>
                </a:solidFill>
                <a:latin typeface="+mn-lt"/>
              </a:rPr>
              <a:t>table</a:t>
            </a:r>
          </a:p>
          <a:p>
            <a:pPr>
              <a:defRPr/>
            </a:pPr>
            <a:endParaRPr lang="en-US" altLang="zh-CN" sz="3500" dirty="0" smtClean="0">
              <a:solidFill>
                <a:srgbClr val="00B0F0"/>
              </a:solidFill>
              <a:latin typeface="+mn-lt"/>
            </a:endParaRPr>
          </a:p>
        </p:txBody>
      </p:sp>
      <p:graphicFrame>
        <p:nvGraphicFramePr>
          <p:cNvPr id="97" name="表格 96"/>
          <p:cNvGraphicFramePr>
            <a:graphicFrameLocks noGrp="1"/>
          </p:cNvGraphicFramePr>
          <p:nvPr/>
        </p:nvGraphicFramePr>
        <p:xfrm>
          <a:off x="3" y="0"/>
          <a:ext cx="1993900" cy="1854200"/>
        </p:xfrm>
        <a:graphic>
          <a:graphicData uri="http://schemas.openxmlformats.org/drawingml/2006/table">
            <a:tbl>
              <a:tblPr firstRow="1" bandRow="1">
                <a:tableStyleId>{5C22544A-7EE6-4342-B048-85BDC9FD1C3A}</a:tableStyleId>
              </a:tblPr>
              <a:tblGrid>
                <a:gridCol w="889000"/>
                <a:gridCol w="1104900"/>
              </a:tblGrid>
              <a:tr h="370840">
                <a:tc>
                  <a:txBody>
                    <a:bodyPr/>
                    <a:lstStyle/>
                    <a:p>
                      <a:r>
                        <a:rPr lang="en-US" altLang="zh-CN" sz="1600" dirty="0" err="1" smtClean="0">
                          <a:solidFill>
                            <a:schemeClr val="tx1"/>
                          </a:solidFill>
                        </a:rPr>
                        <a:t>dest</a:t>
                      </a:r>
                      <a:endParaRPr lang="zh-CN" altLang="en-US" sz="1600" dirty="0">
                        <a:solidFill>
                          <a:schemeClr val="tx1"/>
                        </a:solidFill>
                      </a:endParaRPr>
                    </a:p>
                  </a:txBody>
                  <a:tcPr/>
                </a:tc>
                <a:tc>
                  <a:txBody>
                    <a:bodyPr/>
                    <a:lstStyle/>
                    <a:p>
                      <a:r>
                        <a:rPr lang="en-US" altLang="zh-CN" sz="1600" dirty="0" smtClean="0">
                          <a:solidFill>
                            <a:schemeClr val="tx1"/>
                          </a:solidFill>
                        </a:rPr>
                        <a:t>hops</a:t>
                      </a:r>
                      <a:endParaRPr lang="zh-CN" altLang="en-US" sz="1600" dirty="0">
                        <a:solidFill>
                          <a:schemeClr val="tx1"/>
                        </a:solidFill>
                      </a:endParaRPr>
                    </a:p>
                  </a:txBody>
                  <a:tcPr/>
                </a:tc>
              </a:tr>
              <a:tr h="370840">
                <a:tc>
                  <a:txBody>
                    <a:bodyPr/>
                    <a:lstStyle/>
                    <a:p>
                      <a:r>
                        <a:rPr lang="en-US" altLang="zh-CN" sz="1600" dirty="0" smtClean="0">
                          <a:solidFill>
                            <a:schemeClr val="tx1"/>
                          </a:solidFill>
                        </a:rPr>
                        <a:t>w</a:t>
                      </a:r>
                      <a:endParaRPr lang="zh-CN" altLang="en-US" sz="1600" dirty="0">
                        <a:solidFill>
                          <a:schemeClr val="tx1"/>
                        </a:solidFill>
                      </a:endParaRPr>
                    </a:p>
                  </a:txBody>
                  <a:tcPr/>
                </a:tc>
                <a:tc>
                  <a:txBody>
                    <a:bodyPr/>
                    <a:lstStyle/>
                    <a:p>
                      <a:r>
                        <a:rPr lang="en-US" altLang="zh-CN" sz="1600" dirty="0" smtClean="0">
                          <a:solidFill>
                            <a:schemeClr val="tx1"/>
                          </a:solidFill>
                        </a:rPr>
                        <a:t>1</a:t>
                      </a:r>
                      <a:endParaRPr lang="zh-CN" altLang="en-US" sz="1600" dirty="0">
                        <a:solidFill>
                          <a:schemeClr val="tx1"/>
                        </a:solidFill>
                      </a:endParaRPr>
                    </a:p>
                  </a:txBody>
                  <a:tcPr/>
                </a:tc>
              </a:tr>
              <a:tr h="370840">
                <a:tc>
                  <a:txBody>
                    <a:bodyPr/>
                    <a:lstStyle/>
                    <a:p>
                      <a:r>
                        <a:rPr lang="en-US" altLang="zh-CN" sz="1600" dirty="0" smtClean="0">
                          <a:solidFill>
                            <a:schemeClr val="tx1"/>
                          </a:solidFill>
                        </a:rPr>
                        <a:t>x</a:t>
                      </a:r>
                      <a:endParaRPr lang="zh-CN" altLang="en-US" sz="1600" dirty="0">
                        <a:solidFill>
                          <a:schemeClr val="tx1"/>
                        </a:solidFill>
                      </a:endParaRPr>
                    </a:p>
                  </a:txBody>
                  <a:tcPr/>
                </a:tc>
                <a:tc>
                  <a:txBody>
                    <a:bodyPr/>
                    <a:lstStyle/>
                    <a:p>
                      <a:r>
                        <a:rPr lang="en-US" altLang="zh-CN" sz="1600" dirty="0" smtClean="0">
                          <a:solidFill>
                            <a:schemeClr val="tx1"/>
                          </a:solidFill>
                        </a:rPr>
                        <a:t>1</a:t>
                      </a:r>
                      <a:endParaRPr lang="zh-CN" altLang="en-US" sz="1600" dirty="0">
                        <a:solidFill>
                          <a:schemeClr val="tx1"/>
                        </a:solidFill>
                      </a:endParaRPr>
                    </a:p>
                  </a:txBody>
                  <a:tcPr/>
                </a:tc>
              </a:tr>
              <a:tr h="370840">
                <a:tc>
                  <a:txBody>
                    <a:bodyPr/>
                    <a:lstStyle/>
                    <a:p>
                      <a:r>
                        <a:rPr lang="en-US" altLang="zh-CN" sz="1600" dirty="0" smtClean="0">
                          <a:solidFill>
                            <a:schemeClr val="tx1"/>
                          </a:solidFill>
                        </a:rPr>
                        <a:t>z</a:t>
                      </a:r>
                      <a:endParaRPr lang="zh-CN" altLang="en-US" sz="1600" dirty="0">
                        <a:solidFill>
                          <a:schemeClr val="tx1"/>
                        </a:solidFill>
                      </a:endParaRPr>
                    </a:p>
                  </a:txBody>
                  <a:tcPr/>
                </a:tc>
                <a:tc>
                  <a:txBody>
                    <a:bodyPr/>
                    <a:lstStyle/>
                    <a:p>
                      <a:r>
                        <a:rPr lang="en-US" altLang="zh-CN" sz="1600" dirty="0" smtClean="0">
                          <a:solidFill>
                            <a:schemeClr val="tx1"/>
                          </a:solidFill>
                        </a:rPr>
                        <a:t>4</a:t>
                      </a:r>
                      <a:endParaRPr lang="zh-CN" altLang="en-US" sz="1600" dirty="0">
                        <a:solidFill>
                          <a:schemeClr val="tx1"/>
                        </a:solidFill>
                      </a:endParaRPr>
                    </a:p>
                  </a:txBody>
                  <a:tcPr/>
                </a:tc>
              </a:tr>
              <a:tr h="370840">
                <a:tc>
                  <a:txBody>
                    <a:bodyPr/>
                    <a:lstStyle/>
                    <a:p>
                      <a:r>
                        <a:rPr lang="en-US" altLang="zh-CN" sz="1600" dirty="0" smtClean="0">
                          <a:solidFill>
                            <a:schemeClr val="tx1"/>
                          </a:solidFill>
                        </a:rPr>
                        <a:t>…</a:t>
                      </a:r>
                      <a:endParaRPr lang="zh-CN" altLang="en-US" sz="1600" dirty="0">
                        <a:solidFill>
                          <a:schemeClr val="tx1"/>
                        </a:solidFill>
                      </a:endParaRPr>
                    </a:p>
                  </a:txBody>
                  <a:tcPr/>
                </a:tc>
                <a:tc>
                  <a:txBody>
                    <a:bodyPr/>
                    <a:lstStyle/>
                    <a:p>
                      <a:r>
                        <a:rPr lang="en-US" altLang="zh-CN" sz="1600" dirty="0" smtClean="0">
                          <a:solidFill>
                            <a:schemeClr val="tx1"/>
                          </a:solidFill>
                        </a:rPr>
                        <a:t>…</a:t>
                      </a:r>
                      <a:endParaRPr lang="zh-CN" altLang="en-US" sz="1600" dirty="0">
                        <a:solidFill>
                          <a:schemeClr val="tx1"/>
                        </a:solidFill>
                      </a:endParaRPr>
                    </a:p>
                  </a:txBody>
                  <a:tcPr/>
                </a:tc>
              </a:tr>
            </a:tbl>
          </a:graphicData>
        </a:graphic>
      </p:graphicFrame>
      <p:sp>
        <p:nvSpPr>
          <p:cNvPr id="98" name="TextBox 97"/>
          <p:cNvSpPr txBox="1"/>
          <p:nvPr/>
        </p:nvSpPr>
        <p:spPr>
          <a:xfrm>
            <a:off x="1968500" y="0"/>
            <a:ext cx="9142413" cy="1738934"/>
          </a:xfrm>
          <a:prstGeom prst="rect">
            <a:avLst/>
          </a:prstGeom>
          <a:noFill/>
        </p:spPr>
        <p:txBody>
          <a:bodyPr lIns="121917" tIns="60958" rIns="121917" bIns="60958">
            <a:spAutoFit/>
          </a:bodyPr>
          <a:lstStyle/>
          <a:p>
            <a:pPr>
              <a:defRPr/>
            </a:pPr>
            <a:r>
              <a:rPr lang="en-US" altLang="zh-CN" sz="3500" dirty="0" smtClean="0">
                <a:solidFill>
                  <a:srgbClr val="00B0F0"/>
                </a:solidFill>
              </a:rPr>
              <a:t>advertisement</a:t>
            </a:r>
          </a:p>
          <a:p>
            <a:pPr>
              <a:defRPr/>
            </a:pPr>
            <a:r>
              <a:rPr lang="en-US" altLang="zh-CN" sz="3500" dirty="0" smtClean="0">
                <a:solidFill>
                  <a:srgbClr val="00B0F0"/>
                </a:solidFill>
                <a:latin typeface="+mn-lt"/>
              </a:rPr>
              <a:t>from A to D</a:t>
            </a:r>
          </a:p>
          <a:p>
            <a:pPr>
              <a:defRPr/>
            </a:pPr>
            <a:endParaRPr lang="en-US" altLang="zh-CN" sz="3500" dirty="0" smtClean="0">
              <a:solidFill>
                <a:srgbClr val="00B0F0"/>
              </a:solidFill>
              <a:latin typeface="+mn-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 y="2129932"/>
            <a:ext cx="12192000" cy="1471272"/>
          </a:xfrm>
        </p:spPr>
        <p:txBody>
          <a:bodyPr/>
          <a:lstStyle/>
          <a:p>
            <a:pPr algn="l" eaLnBrk="1" hangingPunct="1"/>
            <a:r>
              <a:rPr lang="en-US" altLang="zh-CN" sz="7200" dirty="0" smtClean="0">
                <a:solidFill>
                  <a:schemeClr val="bg1"/>
                </a:solidFill>
              </a:rPr>
              <a:t>Secure </a:t>
            </a:r>
            <a:r>
              <a:rPr lang="en-US" altLang="zh-CN" sz="7200" dirty="0" smtClean="0"/>
              <a:t>Routing </a:t>
            </a:r>
            <a:r>
              <a:rPr lang="en-US" altLang="zh-CN" sz="7200" dirty="0" smtClean="0">
                <a:solidFill>
                  <a:schemeClr val="bg1"/>
                </a:solidFill>
              </a:rPr>
              <a:t>and</a:t>
            </a:r>
            <a:r>
              <a:rPr lang="en-US" altLang="zh-CN" sz="7200" dirty="0" smtClean="0"/>
              <a:t> Forwarding</a:t>
            </a:r>
          </a:p>
        </p:txBody>
      </p:sp>
      <p:cxnSp>
        <p:nvCxnSpPr>
          <p:cNvPr id="3" name="直接连接符 2"/>
          <p:cNvCxnSpPr/>
          <p:nvPr/>
        </p:nvCxnSpPr>
        <p:spPr>
          <a:xfrm>
            <a:off x="4014788" y="1879600"/>
            <a:ext cx="8177213" cy="158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860800" y="635004"/>
            <a:ext cx="9142413" cy="1200325"/>
          </a:xfrm>
          <a:prstGeom prst="rect">
            <a:avLst/>
          </a:prstGeom>
          <a:noFill/>
        </p:spPr>
        <p:txBody>
          <a:bodyPr lIns="121917" tIns="60958" rIns="121917" bIns="60958">
            <a:spAutoFit/>
          </a:bodyPr>
          <a:lstStyle/>
          <a:p>
            <a:pPr>
              <a:defRPr/>
            </a:pPr>
            <a:endParaRPr lang="en-US" altLang="zh-CN" sz="3500" dirty="0" smtClean="0">
              <a:solidFill>
                <a:srgbClr val="00B0F0"/>
              </a:solidFill>
            </a:endParaRPr>
          </a:p>
          <a:p>
            <a:pPr>
              <a:defRPr/>
            </a:pPr>
            <a:r>
              <a:rPr lang="en-US" altLang="zh-CN" sz="3500" dirty="0" smtClean="0">
                <a:solidFill>
                  <a:srgbClr val="00B0F0"/>
                </a:solidFill>
                <a:latin typeface="+mn-lt"/>
              </a:rPr>
              <a:t>select a path for traffic in a network</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7" name="Line 105"/>
          <p:cNvSpPr>
            <a:spLocks noChangeShapeType="1"/>
          </p:cNvSpPr>
          <p:nvPr/>
        </p:nvSpPr>
        <p:spPr bwMode="auto">
          <a:xfrm>
            <a:off x="419106" y="2193925"/>
            <a:ext cx="9199033" cy="0"/>
          </a:xfrm>
          <a:prstGeom prst="line">
            <a:avLst/>
          </a:prstGeom>
          <a:noFill/>
          <a:ln w="19050">
            <a:solidFill>
              <a:schemeClr val="tx1"/>
            </a:solidFill>
            <a:round/>
            <a:headEnd/>
            <a:tailEnd/>
          </a:ln>
        </p:spPr>
        <p:txBody>
          <a:bodyPr wrap="none" anchor="ctr"/>
          <a:lstStyle/>
          <a:p>
            <a:endParaRPr lang="zh-CN" altLang="en-US"/>
          </a:p>
        </p:txBody>
      </p:sp>
      <p:sp>
        <p:nvSpPr>
          <p:cNvPr id="28677" name="Freeform 5"/>
          <p:cNvSpPr>
            <a:spLocks/>
          </p:cNvSpPr>
          <p:nvPr/>
        </p:nvSpPr>
        <p:spPr bwMode="auto">
          <a:xfrm>
            <a:off x="3075519" y="1974859"/>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grpSp>
        <p:nvGrpSpPr>
          <p:cNvPr id="2" name="Group 6"/>
          <p:cNvGrpSpPr>
            <a:grpSpLocks/>
          </p:cNvGrpSpPr>
          <p:nvPr/>
        </p:nvGrpSpPr>
        <p:grpSpPr bwMode="auto">
          <a:xfrm>
            <a:off x="4586820" y="2028834"/>
            <a:ext cx="905933" cy="314325"/>
            <a:chOff x="3600" y="219"/>
            <a:chExt cx="360" cy="175"/>
          </a:xfrm>
        </p:grpSpPr>
        <p:sp>
          <p:nvSpPr>
            <p:cNvPr id="28679"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680" name="Line 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81" name="Line 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82" name="Rectangle 10"/>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683"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3" name="Group 12"/>
            <p:cNvGrpSpPr>
              <a:grpSpLocks/>
            </p:cNvGrpSpPr>
            <p:nvPr/>
          </p:nvGrpSpPr>
          <p:grpSpPr bwMode="auto">
            <a:xfrm>
              <a:off x="3686" y="244"/>
              <a:ext cx="177" cy="66"/>
              <a:chOff x="2848" y="848"/>
              <a:chExt cx="140" cy="98"/>
            </a:xfrm>
          </p:grpSpPr>
          <p:sp>
            <p:nvSpPr>
              <p:cNvPr id="28685" name="Line 1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686" name="Line 1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687" name="Line 1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 name="Group 16"/>
            <p:cNvGrpSpPr>
              <a:grpSpLocks/>
            </p:cNvGrpSpPr>
            <p:nvPr/>
          </p:nvGrpSpPr>
          <p:grpSpPr bwMode="auto">
            <a:xfrm flipV="1">
              <a:off x="3686" y="243"/>
              <a:ext cx="177" cy="66"/>
              <a:chOff x="2848" y="848"/>
              <a:chExt cx="140" cy="98"/>
            </a:xfrm>
          </p:grpSpPr>
          <p:sp>
            <p:nvSpPr>
              <p:cNvPr id="28689" name="Line 1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690" name="Line 1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691" name="Line 1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5" name="Group 20"/>
          <p:cNvGrpSpPr>
            <a:grpSpLocks/>
          </p:cNvGrpSpPr>
          <p:nvPr/>
        </p:nvGrpSpPr>
        <p:grpSpPr bwMode="auto">
          <a:xfrm>
            <a:off x="2148420" y="2027247"/>
            <a:ext cx="905933" cy="314325"/>
            <a:chOff x="3600" y="219"/>
            <a:chExt cx="360" cy="175"/>
          </a:xfrm>
        </p:grpSpPr>
        <p:sp>
          <p:nvSpPr>
            <p:cNvPr id="28693"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694" name="Line 22"/>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95" name="Line 23"/>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696" name="Rectangle 24"/>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697"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6" name="Group 26"/>
            <p:cNvGrpSpPr>
              <a:grpSpLocks/>
            </p:cNvGrpSpPr>
            <p:nvPr/>
          </p:nvGrpSpPr>
          <p:grpSpPr bwMode="auto">
            <a:xfrm>
              <a:off x="3686" y="244"/>
              <a:ext cx="177" cy="66"/>
              <a:chOff x="2848" y="848"/>
              <a:chExt cx="140" cy="98"/>
            </a:xfrm>
          </p:grpSpPr>
          <p:sp>
            <p:nvSpPr>
              <p:cNvPr id="28699" name="Line 2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00" name="Line 2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01" name="Line 2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7" name="Group 30"/>
            <p:cNvGrpSpPr>
              <a:grpSpLocks/>
            </p:cNvGrpSpPr>
            <p:nvPr/>
          </p:nvGrpSpPr>
          <p:grpSpPr bwMode="auto">
            <a:xfrm flipV="1">
              <a:off x="3686" y="243"/>
              <a:ext cx="177" cy="66"/>
              <a:chOff x="2848" y="848"/>
              <a:chExt cx="140" cy="98"/>
            </a:xfrm>
          </p:grpSpPr>
          <p:sp>
            <p:nvSpPr>
              <p:cNvPr id="28703" name="Line 3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04" name="Line 3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05" name="Line 3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8" name="Group 34"/>
          <p:cNvGrpSpPr>
            <a:grpSpLocks/>
          </p:cNvGrpSpPr>
          <p:nvPr/>
        </p:nvGrpSpPr>
        <p:grpSpPr bwMode="auto">
          <a:xfrm>
            <a:off x="4569887" y="2825759"/>
            <a:ext cx="901700" cy="314325"/>
            <a:chOff x="3600" y="219"/>
            <a:chExt cx="360" cy="175"/>
          </a:xfrm>
        </p:grpSpPr>
        <p:sp>
          <p:nvSpPr>
            <p:cNvPr id="28707"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708" name="Line 36"/>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09" name="Line 37"/>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10" name="Rectangle 38"/>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711"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9" name="Group 40"/>
            <p:cNvGrpSpPr>
              <a:grpSpLocks/>
            </p:cNvGrpSpPr>
            <p:nvPr/>
          </p:nvGrpSpPr>
          <p:grpSpPr bwMode="auto">
            <a:xfrm>
              <a:off x="3686" y="244"/>
              <a:ext cx="177" cy="66"/>
              <a:chOff x="2848" y="848"/>
              <a:chExt cx="140" cy="98"/>
            </a:xfrm>
          </p:grpSpPr>
          <p:sp>
            <p:nvSpPr>
              <p:cNvPr id="28713" name="Line 4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14" name="Line 4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15" name="Line 4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0" name="Group 44"/>
            <p:cNvGrpSpPr>
              <a:grpSpLocks/>
            </p:cNvGrpSpPr>
            <p:nvPr/>
          </p:nvGrpSpPr>
          <p:grpSpPr bwMode="auto">
            <a:xfrm flipV="1">
              <a:off x="3686" y="243"/>
              <a:ext cx="177" cy="66"/>
              <a:chOff x="2848" y="848"/>
              <a:chExt cx="140" cy="98"/>
            </a:xfrm>
          </p:grpSpPr>
          <p:sp>
            <p:nvSpPr>
              <p:cNvPr id="28717" name="Line 4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18" name="Line 4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19" name="Line 4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1" name="Group 49"/>
          <p:cNvGrpSpPr>
            <a:grpSpLocks/>
          </p:cNvGrpSpPr>
          <p:nvPr/>
        </p:nvGrpSpPr>
        <p:grpSpPr bwMode="auto">
          <a:xfrm>
            <a:off x="7048500" y="2028834"/>
            <a:ext cx="905933" cy="314325"/>
            <a:chOff x="3600" y="219"/>
            <a:chExt cx="360" cy="175"/>
          </a:xfrm>
        </p:grpSpPr>
        <p:sp>
          <p:nvSpPr>
            <p:cNvPr id="28722"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723" name="Line 51"/>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24" name="Line 52"/>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25" name="Rectangle 53"/>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726"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12" name="Group 55"/>
            <p:cNvGrpSpPr>
              <a:grpSpLocks/>
            </p:cNvGrpSpPr>
            <p:nvPr/>
          </p:nvGrpSpPr>
          <p:grpSpPr bwMode="auto">
            <a:xfrm>
              <a:off x="3686" y="244"/>
              <a:ext cx="177" cy="66"/>
              <a:chOff x="2848" y="848"/>
              <a:chExt cx="140" cy="98"/>
            </a:xfrm>
          </p:grpSpPr>
          <p:sp>
            <p:nvSpPr>
              <p:cNvPr id="28728" name="Line 5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29" name="Line 5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30" name="Line 5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3" name="Group 59"/>
            <p:cNvGrpSpPr>
              <a:grpSpLocks/>
            </p:cNvGrpSpPr>
            <p:nvPr/>
          </p:nvGrpSpPr>
          <p:grpSpPr bwMode="auto">
            <a:xfrm flipV="1">
              <a:off x="3686" y="243"/>
              <a:ext cx="177" cy="66"/>
              <a:chOff x="2848" y="848"/>
              <a:chExt cx="140" cy="98"/>
            </a:xfrm>
          </p:grpSpPr>
          <p:sp>
            <p:nvSpPr>
              <p:cNvPr id="28732" name="Line 6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33" name="Line 6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34" name="Line 6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4" name="Group 65"/>
          <p:cNvGrpSpPr>
            <a:grpSpLocks/>
          </p:cNvGrpSpPr>
          <p:nvPr/>
        </p:nvGrpSpPr>
        <p:grpSpPr bwMode="auto">
          <a:xfrm>
            <a:off x="10420351" y="2049472"/>
            <a:ext cx="901700" cy="314325"/>
            <a:chOff x="3600" y="219"/>
            <a:chExt cx="360" cy="175"/>
          </a:xfrm>
        </p:grpSpPr>
        <p:sp>
          <p:nvSpPr>
            <p:cNvPr id="28738" name="Oval 6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sp>
          <p:nvSpPr>
            <p:cNvPr id="28739" name="Line 67"/>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40" name="Line 68"/>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28741" name="Rectangle 69"/>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latin typeface="Times New Roman" pitchFamily="18" charset="0"/>
              </a:endParaRPr>
            </a:p>
          </p:txBody>
        </p:sp>
        <p:sp>
          <p:nvSpPr>
            <p:cNvPr id="28742" name="Oval 7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endParaRPr lang="zh-CN" altLang="en-US"/>
            </a:p>
          </p:txBody>
        </p:sp>
        <p:grpSp>
          <p:nvGrpSpPr>
            <p:cNvPr id="15" name="Group 71"/>
            <p:cNvGrpSpPr>
              <a:grpSpLocks/>
            </p:cNvGrpSpPr>
            <p:nvPr/>
          </p:nvGrpSpPr>
          <p:grpSpPr bwMode="auto">
            <a:xfrm>
              <a:off x="3686" y="244"/>
              <a:ext cx="177" cy="66"/>
              <a:chOff x="2848" y="848"/>
              <a:chExt cx="140" cy="98"/>
            </a:xfrm>
          </p:grpSpPr>
          <p:sp>
            <p:nvSpPr>
              <p:cNvPr id="28744" name="Line 72"/>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45" name="Line 73"/>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46" name="Line 74"/>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6" name="Group 75"/>
            <p:cNvGrpSpPr>
              <a:grpSpLocks/>
            </p:cNvGrpSpPr>
            <p:nvPr/>
          </p:nvGrpSpPr>
          <p:grpSpPr bwMode="auto">
            <a:xfrm flipV="1">
              <a:off x="3686" y="243"/>
              <a:ext cx="177" cy="66"/>
              <a:chOff x="2848" y="848"/>
              <a:chExt cx="140" cy="98"/>
            </a:xfrm>
          </p:grpSpPr>
          <p:sp>
            <p:nvSpPr>
              <p:cNvPr id="28748" name="Line 7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28749" name="Line 7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28750" name="Line 7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28751" name="Line 79"/>
          <p:cNvSpPr>
            <a:spLocks noChangeShapeType="1"/>
          </p:cNvSpPr>
          <p:nvPr/>
        </p:nvSpPr>
        <p:spPr bwMode="auto">
          <a:xfrm flipV="1">
            <a:off x="2838452" y="1611313"/>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2" name="Line 80"/>
          <p:cNvSpPr>
            <a:spLocks noChangeShapeType="1"/>
          </p:cNvSpPr>
          <p:nvPr/>
        </p:nvSpPr>
        <p:spPr bwMode="auto">
          <a:xfrm flipV="1">
            <a:off x="5285320" y="1646238"/>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3" name="Line 81"/>
          <p:cNvSpPr>
            <a:spLocks noChangeShapeType="1"/>
          </p:cNvSpPr>
          <p:nvPr/>
        </p:nvSpPr>
        <p:spPr bwMode="auto">
          <a:xfrm flipV="1">
            <a:off x="7732184" y="1681163"/>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4" name="Line 82"/>
          <p:cNvSpPr>
            <a:spLocks noChangeShapeType="1"/>
          </p:cNvSpPr>
          <p:nvPr/>
        </p:nvSpPr>
        <p:spPr bwMode="auto">
          <a:xfrm flipV="1">
            <a:off x="10886020" y="1635125"/>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5" name="Line 83"/>
          <p:cNvSpPr>
            <a:spLocks noChangeShapeType="1"/>
          </p:cNvSpPr>
          <p:nvPr/>
        </p:nvSpPr>
        <p:spPr bwMode="auto">
          <a:xfrm>
            <a:off x="10898720" y="2386013"/>
            <a:ext cx="829733" cy="400050"/>
          </a:xfrm>
          <a:prstGeom prst="line">
            <a:avLst/>
          </a:prstGeom>
          <a:noFill/>
          <a:ln w="9525">
            <a:solidFill>
              <a:schemeClr val="tx1"/>
            </a:solidFill>
            <a:round/>
            <a:headEnd/>
            <a:tailEnd/>
          </a:ln>
          <a:effectLst/>
        </p:spPr>
        <p:txBody>
          <a:bodyPr wrap="none" anchor="ctr"/>
          <a:lstStyle/>
          <a:p>
            <a:endParaRPr lang="zh-CN" altLang="en-US"/>
          </a:p>
        </p:txBody>
      </p:sp>
      <p:sp>
        <p:nvSpPr>
          <p:cNvPr id="28756" name="Line 84"/>
          <p:cNvSpPr>
            <a:spLocks noChangeShapeType="1"/>
          </p:cNvSpPr>
          <p:nvPr/>
        </p:nvSpPr>
        <p:spPr bwMode="auto">
          <a:xfrm>
            <a:off x="2853273" y="2352684"/>
            <a:ext cx="1722967" cy="657225"/>
          </a:xfrm>
          <a:prstGeom prst="line">
            <a:avLst/>
          </a:prstGeom>
          <a:noFill/>
          <a:ln w="9525">
            <a:solidFill>
              <a:schemeClr val="tx1"/>
            </a:solidFill>
            <a:round/>
            <a:headEnd/>
            <a:tailEnd/>
          </a:ln>
          <a:effectLst/>
        </p:spPr>
        <p:txBody>
          <a:bodyPr wrap="none" anchor="ctr"/>
          <a:lstStyle/>
          <a:p>
            <a:endParaRPr lang="zh-CN" altLang="en-US"/>
          </a:p>
        </p:txBody>
      </p:sp>
      <p:sp>
        <p:nvSpPr>
          <p:cNvPr id="28757" name="Freeform 85"/>
          <p:cNvSpPr>
            <a:spLocks/>
          </p:cNvSpPr>
          <p:nvPr/>
        </p:nvSpPr>
        <p:spPr bwMode="auto">
          <a:xfrm rot="1183889">
            <a:off x="3028951" y="2503497"/>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58" name="Freeform 86"/>
          <p:cNvSpPr>
            <a:spLocks/>
          </p:cNvSpPr>
          <p:nvPr/>
        </p:nvSpPr>
        <p:spPr bwMode="auto">
          <a:xfrm>
            <a:off x="474135" y="1987559"/>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59" name="Freeform 87"/>
          <p:cNvSpPr>
            <a:spLocks/>
          </p:cNvSpPr>
          <p:nvPr/>
        </p:nvSpPr>
        <p:spPr bwMode="auto">
          <a:xfrm>
            <a:off x="5537203" y="1974859"/>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60" name="Freeform 88"/>
          <p:cNvSpPr>
            <a:spLocks/>
          </p:cNvSpPr>
          <p:nvPr/>
        </p:nvSpPr>
        <p:spPr bwMode="auto">
          <a:xfrm>
            <a:off x="8020053" y="1963747"/>
            <a:ext cx="1227667"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61" name="Freeform 89"/>
          <p:cNvSpPr>
            <a:spLocks/>
          </p:cNvSpPr>
          <p:nvPr/>
        </p:nvSpPr>
        <p:spPr bwMode="auto">
          <a:xfrm rot="-2589433">
            <a:off x="10731503" y="1398597"/>
            <a:ext cx="1460500" cy="434975"/>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CCFFFF"/>
          </a:solidFill>
          <a:ln w="9525">
            <a:noFill/>
            <a:round/>
            <a:headEnd/>
            <a:tailEnd/>
          </a:ln>
          <a:effectLst/>
        </p:spPr>
        <p:txBody>
          <a:bodyPr wrap="none" anchor="ctr"/>
          <a:lstStyle/>
          <a:p>
            <a:endParaRPr lang="zh-CN" altLang="en-US"/>
          </a:p>
        </p:txBody>
      </p:sp>
      <p:sp>
        <p:nvSpPr>
          <p:cNvPr id="28762" name="Text Box 90"/>
          <p:cNvSpPr txBox="1">
            <a:spLocks noChangeArrowheads="1"/>
          </p:cNvSpPr>
          <p:nvPr/>
        </p:nvSpPr>
        <p:spPr bwMode="auto">
          <a:xfrm>
            <a:off x="865717" y="1978025"/>
            <a:ext cx="351378"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w</a:t>
            </a:r>
            <a:endParaRPr lang="en-US" altLang="zh-CN" sz="1800">
              <a:latin typeface="Times New Roman" pitchFamily="18" charset="0"/>
            </a:endParaRPr>
          </a:p>
        </p:txBody>
      </p:sp>
      <p:sp>
        <p:nvSpPr>
          <p:cNvPr id="28763" name="Text Box 91"/>
          <p:cNvSpPr txBox="1">
            <a:spLocks noChangeArrowheads="1"/>
          </p:cNvSpPr>
          <p:nvPr/>
        </p:nvSpPr>
        <p:spPr bwMode="auto">
          <a:xfrm>
            <a:off x="3545418" y="2025650"/>
            <a:ext cx="300082"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x</a:t>
            </a:r>
            <a:endParaRPr lang="en-US" altLang="zh-CN" sz="1800">
              <a:latin typeface="Times New Roman" pitchFamily="18" charset="0"/>
            </a:endParaRPr>
          </a:p>
        </p:txBody>
      </p:sp>
      <p:sp>
        <p:nvSpPr>
          <p:cNvPr id="28764" name="Text Box 92"/>
          <p:cNvSpPr txBox="1">
            <a:spLocks noChangeArrowheads="1"/>
          </p:cNvSpPr>
          <p:nvPr/>
        </p:nvSpPr>
        <p:spPr bwMode="auto">
          <a:xfrm>
            <a:off x="8413751" y="1941513"/>
            <a:ext cx="300082"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y</a:t>
            </a:r>
            <a:endParaRPr lang="en-US" altLang="zh-CN" sz="1800">
              <a:latin typeface="Times New Roman" pitchFamily="18" charset="0"/>
            </a:endParaRPr>
          </a:p>
        </p:txBody>
      </p:sp>
      <p:sp>
        <p:nvSpPr>
          <p:cNvPr id="28765" name="Text Box 93"/>
          <p:cNvSpPr txBox="1">
            <a:spLocks noChangeArrowheads="1"/>
          </p:cNvSpPr>
          <p:nvPr/>
        </p:nvSpPr>
        <p:spPr bwMode="auto">
          <a:xfrm>
            <a:off x="11239500" y="1484313"/>
            <a:ext cx="287258" cy="369332"/>
          </a:xfrm>
          <a:prstGeom prst="rect">
            <a:avLst/>
          </a:prstGeom>
          <a:noFill/>
          <a:ln w="9525">
            <a:noFill/>
            <a:miter lim="800000"/>
            <a:headEnd/>
            <a:tailEnd/>
          </a:ln>
          <a:effectLst/>
        </p:spPr>
        <p:txBody>
          <a:bodyPr wrap="none">
            <a:spAutoFit/>
          </a:bodyPr>
          <a:lstStyle/>
          <a:p>
            <a:r>
              <a:rPr lang="en-US" altLang="zh-CN">
                <a:solidFill>
                  <a:srgbClr val="FF0000"/>
                </a:solidFill>
                <a:latin typeface="Times New Roman" pitchFamily="18" charset="0"/>
              </a:rPr>
              <a:t>z</a:t>
            </a:r>
            <a:endParaRPr lang="en-US" altLang="zh-CN" sz="1800">
              <a:latin typeface="Times New Roman" pitchFamily="18" charset="0"/>
            </a:endParaRPr>
          </a:p>
        </p:txBody>
      </p:sp>
      <p:sp>
        <p:nvSpPr>
          <p:cNvPr id="28766" name="Text Box 94"/>
          <p:cNvSpPr txBox="1">
            <a:spLocks noChangeArrowheads="1"/>
          </p:cNvSpPr>
          <p:nvPr/>
        </p:nvSpPr>
        <p:spPr bwMode="auto">
          <a:xfrm>
            <a:off x="2277533" y="2341563"/>
            <a:ext cx="351378" cy="369332"/>
          </a:xfrm>
          <a:prstGeom prst="rect">
            <a:avLst/>
          </a:prstGeom>
          <a:noFill/>
          <a:ln w="9525">
            <a:noFill/>
            <a:miter lim="800000"/>
            <a:headEnd/>
            <a:tailEnd/>
          </a:ln>
          <a:effectLst/>
        </p:spPr>
        <p:txBody>
          <a:bodyPr wrap="none">
            <a:spAutoFit/>
          </a:bodyPr>
          <a:lstStyle/>
          <a:p>
            <a:r>
              <a:rPr lang="en-US" altLang="zh-CN" dirty="0">
                <a:latin typeface="Times New Roman" pitchFamily="18" charset="0"/>
              </a:rPr>
              <a:t>A</a:t>
            </a:r>
          </a:p>
        </p:txBody>
      </p:sp>
      <p:sp>
        <p:nvSpPr>
          <p:cNvPr id="28767" name="Text Box 95"/>
          <p:cNvSpPr txBox="1">
            <a:spLocks noChangeArrowheads="1"/>
          </p:cNvSpPr>
          <p:nvPr/>
        </p:nvSpPr>
        <p:spPr bwMode="auto">
          <a:xfrm>
            <a:off x="4754034" y="3141663"/>
            <a:ext cx="338554" cy="369332"/>
          </a:xfrm>
          <a:prstGeom prst="rect">
            <a:avLst/>
          </a:prstGeom>
          <a:noFill/>
          <a:ln w="9525">
            <a:noFill/>
            <a:miter lim="800000"/>
            <a:headEnd/>
            <a:tailEnd/>
          </a:ln>
          <a:effectLst/>
        </p:spPr>
        <p:txBody>
          <a:bodyPr wrap="none">
            <a:spAutoFit/>
          </a:bodyPr>
          <a:lstStyle/>
          <a:p>
            <a:r>
              <a:rPr lang="en-US" altLang="zh-CN">
                <a:latin typeface="Times New Roman" pitchFamily="18" charset="0"/>
              </a:rPr>
              <a:t>C</a:t>
            </a:r>
          </a:p>
        </p:txBody>
      </p:sp>
      <p:sp>
        <p:nvSpPr>
          <p:cNvPr id="28768" name="Text Box 96"/>
          <p:cNvSpPr txBox="1">
            <a:spLocks noChangeArrowheads="1"/>
          </p:cNvSpPr>
          <p:nvPr/>
        </p:nvSpPr>
        <p:spPr bwMode="auto">
          <a:xfrm>
            <a:off x="4751917" y="2289175"/>
            <a:ext cx="351378" cy="369332"/>
          </a:xfrm>
          <a:prstGeom prst="rect">
            <a:avLst/>
          </a:prstGeom>
          <a:noFill/>
          <a:ln w="9525">
            <a:noFill/>
            <a:miter lim="800000"/>
            <a:headEnd/>
            <a:tailEnd/>
          </a:ln>
          <a:effectLst/>
        </p:spPr>
        <p:txBody>
          <a:bodyPr wrap="none">
            <a:spAutoFit/>
          </a:bodyPr>
          <a:lstStyle/>
          <a:p>
            <a:r>
              <a:rPr lang="en-US" altLang="zh-CN" b="1">
                <a:solidFill>
                  <a:schemeClr val="accent2"/>
                </a:solidFill>
                <a:latin typeface="Times New Roman" pitchFamily="18" charset="0"/>
              </a:rPr>
              <a:t>D</a:t>
            </a:r>
          </a:p>
        </p:txBody>
      </p:sp>
      <p:sp>
        <p:nvSpPr>
          <p:cNvPr id="28769" name="Text Box 97"/>
          <p:cNvSpPr txBox="1">
            <a:spLocks noChangeArrowheads="1"/>
          </p:cNvSpPr>
          <p:nvPr/>
        </p:nvSpPr>
        <p:spPr bwMode="auto">
          <a:xfrm>
            <a:off x="7198784" y="2400300"/>
            <a:ext cx="338554" cy="369332"/>
          </a:xfrm>
          <a:prstGeom prst="rect">
            <a:avLst/>
          </a:prstGeom>
          <a:noFill/>
          <a:ln w="9525">
            <a:noFill/>
            <a:miter lim="800000"/>
            <a:headEnd/>
            <a:tailEnd/>
          </a:ln>
          <a:effectLst/>
        </p:spPr>
        <p:txBody>
          <a:bodyPr wrap="none">
            <a:spAutoFit/>
          </a:bodyPr>
          <a:lstStyle/>
          <a:p>
            <a:r>
              <a:rPr lang="en-US" altLang="zh-CN">
                <a:latin typeface="Times New Roman" pitchFamily="18" charset="0"/>
              </a:rPr>
              <a:t>B</a:t>
            </a:r>
          </a:p>
        </p:txBody>
      </p:sp>
      <p:sp>
        <p:nvSpPr>
          <p:cNvPr id="28776" name="Line 104"/>
          <p:cNvSpPr>
            <a:spLocks noChangeShapeType="1"/>
          </p:cNvSpPr>
          <p:nvPr/>
        </p:nvSpPr>
        <p:spPr bwMode="auto">
          <a:xfrm>
            <a:off x="9664702" y="2206634"/>
            <a:ext cx="759884" cy="3175"/>
          </a:xfrm>
          <a:prstGeom prst="line">
            <a:avLst/>
          </a:prstGeom>
          <a:noFill/>
          <a:ln w="38100">
            <a:solidFill>
              <a:schemeClr val="tx1"/>
            </a:solidFill>
            <a:prstDash val="sysDot"/>
            <a:round/>
            <a:headEnd/>
            <a:tailEnd/>
          </a:ln>
          <a:effectLst/>
        </p:spPr>
        <p:txBody>
          <a:bodyPr wrap="none" anchor="ctr"/>
          <a:lstStyle/>
          <a:p>
            <a:endParaRPr lang="zh-CN" altLang="en-US"/>
          </a:p>
        </p:txBody>
      </p:sp>
      <p:sp>
        <p:nvSpPr>
          <p:cNvPr id="135" name="标题 1"/>
          <p:cNvSpPr>
            <a:spLocks noGrp="1"/>
          </p:cNvSpPr>
          <p:nvPr>
            <p:ph type="title"/>
          </p:nvPr>
        </p:nvSpPr>
        <p:spPr>
          <a:xfrm>
            <a:off x="1" y="274583"/>
            <a:ext cx="12192000" cy="1142735"/>
          </a:xfrm>
        </p:spPr>
        <p:txBody>
          <a:bodyPr/>
          <a:lstStyle/>
          <a:p>
            <a:r>
              <a:rPr lang="en-US" altLang="zh-CN" dirty="0" smtClean="0"/>
              <a:t>RIP</a:t>
            </a:r>
            <a:endParaRPr lang="zh-CN" altLang="en-US" dirty="0"/>
          </a:p>
        </p:txBody>
      </p:sp>
      <p:graphicFrame>
        <p:nvGraphicFramePr>
          <p:cNvPr id="143" name="表格 142"/>
          <p:cNvGraphicFramePr>
            <a:graphicFrameLocks noGrp="1"/>
          </p:cNvGraphicFramePr>
          <p:nvPr/>
        </p:nvGraphicFramePr>
        <p:xfrm>
          <a:off x="2032006" y="3678766"/>
          <a:ext cx="8127999" cy="310896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US" altLang="zh-CN" dirty="0" smtClean="0">
                          <a:solidFill>
                            <a:schemeClr val="tx1"/>
                          </a:solidFill>
                        </a:rPr>
                        <a:t>destination network</a:t>
                      </a:r>
                      <a:endParaRPr lang="zh-CN" altLang="en-US" dirty="0">
                        <a:solidFill>
                          <a:schemeClr val="tx1"/>
                        </a:solidFill>
                      </a:endParaRPr>
                    </a:p>
                  </a:txBody>
                  <a:tcPr/>
                </a:tc>
                <a:tc>
                  <a:txBody>
                    <a:bodyPr/>
                    <a:lstStyle/>
                    <a:p>
                      <a:r>
                        <a:rPr lang="en-US" altLang="zh-CN" dirty="0" smtClean="0">
                          <a:solidFill>
                            <a:schemeClr val="tx1"/>
                          </a:solidFill>
                        </a:rPr>
                        <a:t>next router</a:t>
                      </a:r>
                      <a:endParaRPr lang="zh-CN" altLang="en-US" dirty="0">
                        <a:solidFill>
                          <a:schemeClr val="tx1"/>
                        </a:solidFill>
                      </a:endParaRPr>
                    </a:p>
                  </a:txBody>
                  <a:tcPr/>
                </a:tc>
                <a:tc>
                  <a:txBody>
                    <a:bodyPr/>
                    <a:lstStyle/>
                    <a:p>
                      <a:r>
                        <a:rPr lang="en-US" altLang="zh-CN" dirty="0" smtClean="0">
                          <a:solidFill>
                            <a:schemeClr val="tx1"/>
                          </a:solidFill>
                        </a:rPr>
                        <a:t># of hops to destination</a:t>
                      </a:r>
                      <a:endParaRPr lang="zh-CN" altLang="en-US" dirty="0">
                        <a:solidFill>
                          <a:schemeClr val="tx1"/>
                        </a:solidFill>
                      </a:endParaRPr>
                    </a:p>
                  </a:txBody>
                  <a:tcPr/>
                </a:tc>
              </a:tr>
              <a:tr h="370840">
                <a:tc>
                  <a:txBody>
                    <a:bodyPr/>
                    <a:lstStyle/>
                    <a:p>
                      <a:r>
                        <a:rPr lang="en-US" altLang="zh-CN" dirty="0" smtClean="0">
                          <a:solidFill>
                            <a:schemeClr val="tx1"/>
                          </a:solidFill>
                        </a:rPr>
                        <a:t>w</a:t>
                      </a:r>
                      <a:endParaRPr lang="zh-CN" altLang="en-US" dirty="0">
                        <a:solidFill>
                          <a:schemeClr val="tx1"/>
                        </a:solidFill>
                      </a:endParaRPr>
                    </a:p>
                  </a:txBody>
                  <a:tcPr/>
                </a:tc>
                <a:tc>
                  <a:txBody>
                    <a:bodyPr/>
                    <a:lstStyle/>
                    <a:p>
                      <a:r>
                        <a:rPr lang="en-US" altLang="zh-CN" dirty="0" smtClean="0">
                          <a:solidFill>
                            <a:schemeClr val="tx1"/>
                          </a:solidFill>
                        </a:rPr>
                        <a:t>A</a:t>
                      </a:r>
                      <a:endParaRPr lang="zh-CN" altLang="en-US" dirty="0">
                        <a:solidFill>
                          <a:schemeClr val="tx1"/>
                        </a:solidFill>
                      </a:endParaRPr>
                    </a:p>
                  </a:txBody>
                  <a:tcPr/>
                </a:tc>
                <a:tc>
                  <a:txBody>
                    <a:bodyPr/>
                    <a:lstStyle/>
                    <a:p>
                      <a:r>
                        <a:rPr lang="en-US" altLang="zh-CN" dirty="0" smtClean="0">
                          <a:solidFill>
                            <a:schemeClr val="tx1"/>
                          </a:solidFill>
                        </a:rPr>
                        <a:t>2</a:t>
                      </a:r>
                      <a:endParaRPr lang="zh-CN" altLang="en-US" dirty="0">
                        <a:solidFill>
                          <a:schemeClr val="tx1"/>
                        </a:solidFill>
                      </a:endParaRPr>
                    </a:p>
                  </a:txBody>
                  <a:tcPr/>
                </a:tc>
              </a:tr>
              <a:tr h="370840">
                <a:tc>
                  <a:txBody>
                    <a:bodyPr/>
                    <a:lstStyle/>
                    <a:p>
                      <a:r>
                        <a:rPr lang="en-US" altLang="zh-CN" dirty="0" smtClean="0">
                          <a:solidFill>
                            <a:schemeClr val="tx1"/>
                          </a:solidFill>
                        </a:rPr>
                        <a:t>y</a:t>
                      </a:r>
                      <a:endParaRPr lang="zh-CN" altLang="en-US" dirty="0">
                        <a:solidFill>
                          <a:schemeClr val="tx1"/>
                        </a:solidFill>
                      </a:endParaRPr>
                    </a:p>
                  </a:txBody>
                  <a:tcPr/>
                </a:tc>
                <a:tc>
                  <a:txBody>
                    <a:bodyPr/>
                    <a:lstStyle/>
                    <a:p>
                      <a:r>
                        <a:rPr lang="en-US" altLang="zh-CN" dirty="0" smtClean="0">
                          <a:solidFill>
                            <a:schemeClr val="tx1"/>
                          </a:solidFill>
                        </a:rPr>
                        <a:t>B</a:t>
                      </a:r>
                      <a:endParaRPr lang="zh-CN" altLang="en-US" dirty="0">
                        <a:solidFill>
                          <a:schemeClr val="tx1"/>
                        </a:solidFill>
                      </a:endParaRPr>
                    </a:p>
                  </a:txBody>
                  <a:tcPr/>
                </a:tc>
                <a:tc>
                  <a:txBody>
                    <a:bodyPr/>
                    <a:lstStyle/>
                    <a:p>
                      <a:r>
                        <a:rPr lang="en-US" altLang="zh-CN" dirty="0" smtClean="0">
                          <a:solidFill>
                            <a:schemeClr val="tx1"/>
                          </a:solidFill>
                        </a:rPr>
                        <a:t>2</a:t>
                      </a:r>
                      <a:endParaRPr lang="zh-CN" altLang="en-US" dirty="0">
                        <a:solidFill>
                          <a:schemeClr val="tx1"/>
                        </a:solidFill>
                      </a:endParaRPr>
                    </a:p>
                  </a:txBody>
                  <a:tcPr/>
                </a:tc>
              </a:tr>
              <a:tr h="370840">
                <a:tc>
                  <a:txBody>
                    <a:bodyPr/>
                    <a:lstStyle/>
                    <a:p>
                      <a:r>
                        <a:rPr lang="en-US" altLang="zh-CN" dirty="0" smtClean="0">
                          <a:solidFill>
                            <a:schemeClr val="tx1"/>
                          </a:solidFill>
                        </a:rPr>
                        <a:t>z</a:t>
                      </a:r>
                      <a:endParaRPr lang="zh-CN" altLang="en-US" dirty="0">
                        <a:solidFill>
                          <a:schemeClr val="tx1"/>
                        </a:solidFill>
                      </a:endParaRPr>
                    </a:p>
                  </a:txBody>
                  <a:tcPr/>
                </a:tc>
                <a:tc>
                  <a:txBody>
                    <a:bodyPr/>
                    <a:lstStyle/>
                    <a:p>
                      <a:r>
                        <a:rPr lang="en-US" altLang="zh-CN" dirty="0" smtClean="0">
                          <a:solidFill>
                            <a:schemeClr val="bg1">
                              <a:lumMod val="75000"/>
                            </a:schemeClr>
                          </a:solidFill>
                        </a:rPr>
                        <a:t>B</a:t>
                      </a:r>
                      <a:r>
                        <a:rPr lang="en-US" altLang="zh-CN" dirty="0" smtClean="0">
                          <a:solidFill>
                            <a:schemeClr val="tx1"/>
                          </a:solidFill>
                          <a:sym typeface="Wingdings" pitchFamily="2" charset="2"/>
                        </a:rPr>
                        <a:t></a:t>
                      </a:r>
                      <a:r>
                        <a:rPr lang="en-US" altLang="zh-CN" dirty="0" smtClean="0">
                          <a:solidFill>
                            <a:srgbClr val="00B0F0"/>
                          </a:solidFill>
                        </a:rPr>
                        <a:t>A</a:t>
                      </a:r>
                      <a:endParaRPr lang="zh-CN" altLang="en-US" dirty="0">
                        <a:solidFill>
                          <a:srgbClr val="00B0F0"/>
                        </a:solidFill>
                      </a:endParaRPr>
                    </a:p>
                  </a:txBody>
                  <a:tcPr/>
                </a:tc>
                <a:tc>
                  <a:txBody>
                    <a:bodyPr/>
                    <a:lstStyle/>
                    <a:p>
                      <a:r>
                        <a:rPr lang="en-US" altLang="zh-CN" dirty="0" smtClean="0">
                          <a:solidFill>
                            <a:schemeClr val="bg1">
                              <a:lumMod val="75000"/>
                            </a:schemeClr>
                          </a:solidFill>
                        </a:rPr>
                        <a:t>7</a:t>
                      </a:r>
                      <a:r>
                        <a:rPr lang="en-US" altLang="zh-CN" dirty="0" smtClean="0">
                          <a:solidFill>
                            <a:schemeClr val="tx1"/>
                          </a:solidFill>
                          <a:sym typeface="Wingdings" pitchFamily="2" charset="2"/>
                        </a:rPr>
                        <a:t></a:t>
                      </a:r>
                      <a:r>
                        <a:rPr lang="en-US" altLang="zh-CN" dirty="0" smtClean="0">
                          <a:solidFill>
                            <a:srgbClr val="00B0F0"/>
                          </a:solidFill>
                          <a:sym typeface="Wingdings" pitchFamily="2" charset="2"/>
                        </a:rPr>
                        <a:t>5</a:t>
                      </a:r>
                      <a:endParaRPr lang="zh-CN" altLang="en-US" dirty="0">
                        <a:solidFill>
                          <a:srgbClr val="00B0F0"/>
                        </a:solidFill>
                      </a:endParaRPr>
                    </a:p>
                  </a:txBody>
                  <a:tcPr/>
                </a:tc>
              </a:tr>
              <a:tr h="370840">
                <a:tc>
                  <a:txBody>
                    <a:bodyPr/>
                    <a:lstStyle/>
                    <a:p>
                      <a:r>
                        <a:rPr lang="en-US" altLang="zh-CN" dirty="0" smtClean="0">
                          <a:solidFill>
                            <a:schemeClr val="tx1"/>
                          </a:solidFill>
                        </a:rPr>
                        <a:t>x</a:t>
                      </a:r>
                      <a:endParaRPr lang="zh-CN" altLang="en-US" dirty="0">
                        <a:solidFill>
                          <a:schemeClr val="tx1"/>
                        </a:solidFill>
                      </a:endParaRPr>
                    </a:p>
                  </a:txBody>
                  <a:tcPr/>
                </a:tc>
                <a:tc>
                  <a:txBody>
                    <a:bodyPr/>
                    <a:lstStyle/>
                    <a:p>
                      <a:r>
                        <a:rPr lang="en-US" altLang="zh-CN" dirty="0" smtClean="0">
                          <a:solidFill>
                            <a:schemeClr val="tx1"/>
                          </a:solidFill>
                        </a:rPr>
                        <a:t>--</a:t>
                      </a:r>
                      <a:endParaRPr lang="zh-CN" altLang="en-US" dirty="0">
                        <a:solidFill>
                          <a:schemeClr val="tx1"/>
                        </a:solidFill>
                      </a:endParaRPr>
                    </a:p>
                  </a:txBody>
                  <a:tcPr/>
                </a:tc>
                <a:tc>
                  <a:txBody>
                    <a:bodyPr/>
                    <a:lstStyle/>
                    <a:p>
                      <a:r>
                        <a:rPr lang="en-US" altLang="zh-CN" dirty="0" smtClean="0">
                          <a:solidFill>
                            <a:schemeClr val="tx1"/>
                          </a:solidFill>
                        </a:rPr>
                        <a:t>1</a:t>
                      </a:r>
                      <a:endParaRPr lang="zh-CN" altLang="en-US" dirty="0">
                        <a:solidFill>
                          <a:schemeClr val="tx1"/>
                        </a:solidFill>
                      </a:endParaRPr>
                    </a:p>
                  </a:txBody>
                  <a:tcPr/>
                </a:tc>
              </a:tr>
              <a:tr h="370840">
                <a:tc>
                  <a:txBody>
                    <a:bodyPr/>
                    <a:lstStyle/>
                    <a:p>
                      <a:r>
                        <a:rPr lang="en-US" altLang="zh-CN" dirty="0" smtClean="0">
                          <a:solidFill>
                            <a:schemeClr val="tx1"/>
                          </a:solidFill>
                        </a:rPr>
                        <a:t>… </a:t>
                      </a:r>
                      <a:endParaRPr lang="zh-CN" altLang="en-US" dirty="0">
                        <a:solidFill>
                          <a:schemeClr val="tx1"/>
                        </a:solidFill>
                      </a:endParaRPr>
                    </a:p>
                  </a:txBody>
                  <a:tcPr/>
                </a:tc>
                <a:tc>
                  <a:txBody>
                    <a:bodyPr/>
                    <a:lstStyle/>
                    <a:p>
                      <a:r>
                        <a:rPr lang="en-US" altLang="zh-CN" dirty="0" smtClean="0">
                          <a:solidFill>
                            <a:schemeClr val="tx1"/>
                          </a:solidFill>
                        </a:rPr>
                        <a:t>…</a:t>
                      </a:r>
                      <a:endParaRPr lang="zh-CN" altLang="en-US" dirty="0">
                        <a:solidFill>
                          <a:schemeClr val="tx1"/>
                        </a:solidFill>
                      </a:endParaRPr>
                    </a:p>
                  </a:txBody>
                  <a:tcPr/>
                </a:tc>
                <a:tc>
                  <a:txBody>
                    <a:bodyPr/>
                    <a:lstStyle/>
                    <a:p>
                      <a:r>
                        <a:rPr lang="en-US" altLang="zh-CN" dirty="0" smtClean="0">
                          <a:solidFill>
                            <a:schemeClr val="tx1"/>
                          </a:solidFill>
                        </a:rPr>
                        <a:t>…</a:t>
                      </a:r>
                      <a:endParaRPr lang="zh-CN" altLang="en-US" dirty="0">
                        <a:solidFill>
                          <a:schemeClr val="tx1"/>
                        </a:solidFill>
                      </a:endParaRPr>
                    </a:p>
                  </a:txBody>
                  <a:tcPr/>
                </a:tc>
              </a:tr>
            </a:tbl>
          </a:graphicData>
        </a:graphic>
      </p:graphicFrame>
      <p:sp>
        <p:nvSpPr>
          <p:cNvPr id="144" name="TextBox 143"/>
          <p:cNvSpPr txBox="1"/>
          <p:nvPr/>
        </p:nvSpPr>
        <p:spPr>
          <a:xfrm>
            <a:off x="0" y="2971800"/>
            <a:ext cx="9142413" cy="2816152"/>
          </a:xfrm>
          <a:prstGeom prst="rect">
            <a:avLst/>
          </a:prstGeom>
          <a:noFill/>
        </p:spPr>
        <p:txBody>
          <a:bodyPr lIns="121917" tIns="60958" rIns="121917" bIns="60958">
            <a:spAutoFit/>
          </a:bodyPr>
          <a:lstStyle/>
          <a:p>
            <a:pPr>
              <a:defRPr/>
            </a:pPr>
            <a:endParaRPr lang="en-US" altLang="zh-CN" sz="3500" dirty="0" smtClean="0">
              <a:solidFill>
                <a:srgbClr val="00B0F0"/>
              </a:solidFill>
            </a:endParaRPr>
          </a:p>
          <a:p>
            <a:pPr>
              <a:defRPr/>
            </a:pPr>
            <a:r>
              <a:rPr lang="en-US" altLang="zh-CN" sz="3500" dirty="0" smtClean="0">
                <a:solidFill>
                  <a:srgbClr val="00B0F0"/>
                </a:solidFill>
              </a:rPr>
              <a:t>D:</a:t>
            </a:r>
          </a:p>
          <a:p>
            <a:pPr>
              <a:defRPr/>
            </a:pPr>
            <a:r>
              <a:rPr lang="en-US" altLang="zh-CN" sz="3500" dirty="0" smtClean="0">
                <a:solidFill>
                  <a:srgbClr val="00B0F0"/>
                </a:solidFill>
              </a:rPr>
              <a:t>routing </a:t>
            </a:r>
          </a:p>
          <a:p>
            <a:pPr>
              <a:defRPr/>
            </a:pPr>
            <a:r>
              <a:rPr lang="en-US" altLang="zh-CN" sz="3500" dirty="0" smtClean="0">
                <a:solidFill>
                  <a:srgbClr val="00B0F0"/>
                </a:solidFill>
                <a:latin typeface="+mn-lt"/>
              </a:rPr>
              <a:t>table</a:t>
            </a:r>
          </a:p>
          <a:p>
            <a:pPr>
              <a:defRPr/>
            </a:pPr>
            <a:endParaRPr lang="en-US" altLang="zh-CN" sz="3500" dirty="0" smtClean="0">
              <a:solidFill>
                <a:srgbClr val="00B0F0"/>
              </a:solidFill>
              <a:latin typeface="+mn-lt"/>
            </a:endParaRPr>
          </a:p>
        </p:txBody>
      </p:sp>
      <p:graphicFrame>
        <p:nvGraphicFramePr>
          <p:cNvPr id="97" name="表格 96"/>
          <p:cNvGraphicFramePr>
            <a:graphicFrameLocks noGrp="1"/>
          </p:cNvGraphicFramePr>
          <p:nvPr/>
        </p:nvGraphicFramePr>
        <p:xfrm>
          <a:off x="3" y="0"/>
          <a:ext cx="1993900" cy="1854200"/>
        </p:xfrm>
        <a:graphic>
          <a:graphicData uri="http://schemas.openxmlformats.org/drawingml/2006/table">
            <a:tbl>
              <a:tblPr firstRow="1" bandRow="1">
                <a:tableStyleId>{5C22544A-7EE6-4342-B048-85BDC9FD1C3A}</a:tableStyleId>
              </a:tblPr>
              <a:tblGrid>
                <a:gridCol w="889000"/>
                <a:gridCol w="1104900"/>
              </a:tblGrid>
              <a:tr h="370840">
                <a:tc>
                  <a:txBody>
                    <a:bodyPr/>
                    <a:lstStyle/>
                    <a:p>
                      <a:r>
                        <a:rPr lang="en-US" altLang="zh-CN" sz="1600" dirty="0" err="1" smtClean="0">
                          <a:solidFill>
                            <a:schemeClr val="tx1"/>
                          </a:solidFill>
                        </a:rPr>
                        <a:t>dest</a:t>
                      </a:r>
                      <a:endParaRPr lang="zh-CN" altLang="en-US" sz="1600" dirty="0">
                        <a:solidFill>
                          <a:schemeClr val="tx1"/>
                        </a:solidFill>
                      </a:endParaRPr>
                    </a:p>
                  </a:txBody>
                  <a:tcPr/>
                </a:tc>
                <a:tc>
                  <a:txBody>
                    <a:bodyPr/>
                    <a:lstStyle/>
                    <a:p>
                      <a:r>
                        <a:rPr lang="en-US" altLang="zh-CN" sz="1600" dirty="0" smtClean="0">
                          <a:solidFill>
                            <a:schemeClr val="tx1"/>
                          </a:solidFill>
                        </a:rPr>
                        <a:t>hops</a:t>
                      </a:r>
                      <a:endParaRPr lang="zh-CN" altLang="en-US" sz="1600" dirty="0">
                        <a:solidFill>
                          <a:schemeClr val="tx1"/>
                        </a:solidFill>
                      </a:endParaRPr>
                    </a:p>
                  </a:txBody>
                  <a:tcPr/>
                </a:tc>
              </a:tr>
              <a:tr h="370840">
                <a:tc>
                  <a:txBody>
                    <a:bodyPr/>
                    <a:lstStyle/>
                    <a:p>
                      <a:r>
                        <a:rPr lang="en-US" altLang="zh-CN" sz="1600" dirty="0" smtClean="0">
                          <a:solidFill>
                            <a:schemeClr val="tx1"/>
                          </a:solidFill>
                        </a:rPr>
                        <a:t>w</a:t>
                      </a:r>
                      <a:endParaRPr lang="zh-CN" altLang="en-US" sz="1600" dirty="0">
                        <a:solidFill>
                          <a:schemeClr val="tx1"/>
                        </a:solidFill>
                      </a:endParaRPr>
                    </a:p>
                  </a:txBody>
                  <a:tcPr/>
                </a:tc>
                <a:tc>
                  <a:txBody>
                    <a:bodyPr/>
                    <a:lstStyle/>
                    <a:p>
                      <a:r>
                        <a:rPr lang="en-US" altLang="zh-CN" sz="1600" dirty="0" smtClean="0">
                          <a:solidFill>
                            <a:schemeClr val="tx1"/>
                          </a:solidFill>
                        </a:rPr>
                        <a:t>1</a:t>
                      </a:r>
                      <a:endParaRPr lang="zh-CN" altLang="en-US" sz="1600" dirty="0">
                        <a:solidFill>
                          <a:schemeClr val="tx1"/>
                        </a:solidFill>
                      </a:endParaRPr>
                    </a:p>
                  </a:txBody>
                  <a:tcPr/>
                </a:tc>
              </a:tr>
              <a:tr h="370840">
                <a:tc>
                  <a:txBody>
                    <a:bodyPr/>
                    <a:lstStyle/>
                    <a:p>
                      <a:r>
                        <a:rPr lang="en-US" altLang="zh-CN" sz="1600" dirty="0" smtClean="0">
                          <a:solidFill>
                            <a:schemeClr val="tx1"/>
                          </a:solidFill>
                        </a:rPr>
                        <a:t>x</a:t>
                      </a:r>
                      <a:endParaRPr lang="zh-CN" altLang="en-US" sz="1600" dirty="0">
                        <a:solidFill>
                          <a:schemeClr val="tx1"/>
                        </a:solidFill>
                      </a:endParaRPr>
                    </a:p>
                  </a:txBody>
                  <a:tcPr/>
                </a:tc>
                <a:tc>
                  <a:txBody>
                    <a:bodyPr/>
                    <a:lstStyle/>
                    <a:p>
                      <a:r>
                        <a:rPr lang="en-US" altLang="zh-CN" sz="1600" dirty="0" smtClean="0">
                          <a:solidFill>
                            <a:schemeClr val="tx1"/>
                          </a:solidFill>
                        </a:rPr>
                        <a:t>1</a:t>
                      </a:r>
                      <a:endParaRPr lang="zh-CN" altLang="en-US" sz="1600" dirty="0">
                        <a:solidFill>
                          <a:schemeClr val="tx1"/>
                        </a:solidFill>
                      </a:endParaRPr>
                    </a:p>
                  </a:txBody>
                  <a:tcPr/>
                </a:tc>
              </a:tr>
              <a:tr h="370840">
                <a:tc>
                  <a:txBody>
                    <a:bodyPr/>
                    <a:lstStyle/>
                    <a:p>
                      <a:r>
                        <a:rPr lang="en-US" altLang="zh-CN" sz="1600" dirty="0" smtClean="0">
                          <a:solidFill>
                            <a:schemeClr val="tx1"/>
                          </a:solidFill>
                        </a:rPr>
                        <a:t>z</a:t>
                      </a:r>
                      <a:endParaRPr lang="zh-CN" altLang="en-US" sz="1600" dirty="0">
                        <a:solidFill>
                          <a:schemeClr val="tx1"/>
                        </a:solidFill>
                      </a:endParaRPr>
                    </a:p>
                  </a:txBody>
                  <a:tcPr/>
                </a:tc>
                <a:tc>
                  <a:txBody>
                    <a:bodyPr/>
                    <a:lstStyle/>
                    <a:p>
                      <a:r>
                        <a:rPr lang="en-US" altLang="zh-CN" sz="1600" dirty="0" smtClean="0">
                          <a:solidFill>
                            <a:schemeClr val="tx1"/>
                          </a:solidFill>
                        </a:rPr>
                        <a:t>4</a:t>
                      </a:r>
                      <a:endParaRPr lang="zh-CN" altLang="en-US" sz="1600" dirty="0">
                        <a:solidFill>
                          <a:schemeClr val="tx1"/>
                        </a:solidFill>
                      </a:endParaRPr>
                    </a:p>
                  </a:txBody>
                  <a:tcPr/>
                </a:tc>
              </a:tr>
              <a:tr h="370840">
                <a:tc>
                  <a:txBody>
                    <a:bodyPr/>
                    <a:lstStyle/>
                    <a:p>
                      <a:r>
                        <a:rPr lang="en-US" altLang="zh-CN" sz="1600" dirty="0" smtClean="0">
                          <a:solidFill>
                            <a:schemeClr val="tx1"/>
                          </a:solidFill>
                        </a:rPr>
                        <a:t>…</a:t>
                      </a:r>
                      <a:endParaRPr lang="zh-CN" altLang="en-US" sz="1600" dirty="0">
                        <a:solidFill>
                          <a:schemeClr val="tx1"/>
                        </a:solidFill>
                      </a:endParaRPr>
                    </a:p>
                  </a:txBody>
                  <a:tcPr/>
                </a:tc>
                <a:tc>
                  <a:txBody>
                    <a:bodyPr/>
                    <a:lstStyle/>
                    <a:p>
                      <a:r>
                        <a:rPr lang="en-US" altLang="zh-CN" sz="1600" dirty="0" smtClean="0">
                          <a:solidFill>
                            <a:schemeClr val="tx1"/>
                          </a:solidFill>
                        </a:rPr>
                        <a:t>…</a:t>
                      </a:r>
                      <a:endParaRPr lang="zh-CN" altLang="en-US" sz="1600" dirty="0">
                        <a:solidFill>
                          <a:schemeClr val="tx1"/>
                        </a:solidFill>
                      </a:endParaRPr>
                    </a:p>
                  </a:txBody>
                  <a:tcPr/>
                </a:tc>
              </a:tr>
            </a:tbl>
          </a:graphicData>
        </a:graphic>
      </p:graphicFrame>
      <p:sp>
        <p:nvSpPr>
          <p:cNvPr id="98" name="TextBox 97"/>
          <p:cNvSpPr txBox="1"/>
          <p:nvPr/>
        </p:nvSpPr>
        <p:spPr>
          <a:xfrm>
            <a:off x="1968500" y="0"/>
            <a:ext cx="9142413" cy="1738934"/>
          </a:xfrm>
          <a:prstGeom prst="rect">
            <a:avLst/>
          </a:prstGeom>
          <a:noFill/>
        </p:spPr>
        <p:txBody>
          <a:bodyPr lIns="121917" tIns="60958" rIns="121917" bIns="60958">
            <a:spAutoFit/>
          </a:bodyPr>
          <a:lstStyle/>
          <a:p>
            <a:pPr>
              <a:defRPr/>
            </a:pPr>
            <a:r>
              <a:rPr lang="en-US" altLang="zh-CN" sz="3500" dirty="0" smtClean="0">
                <a:solidFill>
                  <a:srgbClr val="00B0F0"/>
                </a:solidFill>
              </a:rPr>
              <a:t>advertisement</a:t>
            </a:r>
          </a:p>
          <a:p>
            <a:pPr>
              <a:defRPr/>
            </a:pPr>
            <a:r>
              <a:rPr lang="en-US" altLang="zh-CN" sz="3500" dirty="0" smtClean="0">
                <a:solidFill>
                  <a:srgbClr val="00B0F0"/>
                </a:solidFill>
                <a:latin typeface="+mn-lt"/>
              </a:rPr>
              <a:t>from A to D</a:t>
            </a:r>
          </a:p>
          <a:p>
            <a:pPr>
              <a:defRPr/>
            </a:pPr>
            <a:endParaRPr lang="en-US" altLang="zh-CN" sz="3500" dirty="0" smtClean="0">
              <a:solidFill>
                <a:srgbClr val="00B0F0"/>
              </a:solidFill>
              <a:latin typeface="+mn-l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OSPF</a:t>
            </a:r>
            <a:endParaRPr lang="zh-CN" altLang="en-US" dirty="0">
              <a:solidFill>
                <a:srgbClr val="00B0F0"/>
              </a:solidFill>
            </a:endParaRPr>
          </a:p>
        </p:txBody>
      </p:sp>
      <p:sp>
        <p:nvSpPr>
          <p:cNvPr id="3" name="内容占位符 2"/>
          <p:cNvSpPr>
            <a:spLocks noGrp="1"/>
          </p:cNvSpPr>
          <p:nvPr>
            <p:ph idx="1"/>
          </p:nvPr>
        </p:nvSpPr>
        <p:spPr>
          <a:xfrm>
            <a:off x="609680" y="1599830"/>
            <a:ext cx="11988720" cy="5258170"/>
          </a:xfrm>
        </p:spPr>
        <p:txBody>
          <a:bodyPr/>
          <a:lstStyle/>
          <a:p>
            <a:r>
              <a:rPr lang="en-US" altLang="zh-CN" dirty="0" smtClean="0"/>
              <a:t>Link-state algorithm</a:t>
            </a:r>
          </a:p>
          <a:p>
            <a:pPr>
              <a:buNone/>
            </a:pPr>
            <a:r>
              <a:rPr lang="en-US" altLang="zh-CN" dirty="0" smtClean="0"/>
              <a:t>	each node knows its direct neighbors    &amp; the link distance to each(link-state);</a:t>
            </a:r>
          </a:p>
          <a:p>
            <a:pPr>
              <a:buNone/>
            </a:pPr>
            <a:r>
              <a:rPr lang="en-US" altLang="zh-CN" dirty="0" smtClean="0"/>
              <a:t>	each node periodically broadcasts its  link-state to the entire network;</a:t>
            </a:r>
          </a:p>
          <a:p>
            <a:pPr>
              <a:buNone/>
            </a:pPr>
            <a:endParaRPr lang="en-US" altLang="zh-CN"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OSPF</a:t>
            </a:r>
            <a:endParaRPr lang="zh-CN" altLang="en-US" dirty="0">
              <a:solidFill>
                <a:schemeClr val="tx1"/>
              </a:solidFill>
            </a:endParaRPr>
          </a:p>
        </p:txBody>
      </p:sp>
      <p:sp>
        <p:nvSpPr>
          <p:cNvPr id="3" name="内容占位符 2"/>
          <p:cNvSpPr>
            <a:spLocks noGrp="1"/>
          </p:cNvSpPr>
          <p:nvPr>
            <p:ph idx="1"/>
          </p:nvPr>
        </p:nvSpPr>
        <p:spPr>
          <a:xfrm>
            <a:off x="609680" y="1599830"/>
            <a:ext cx="11988720" cy="5258170"/>
          </a:xfrm>
        </p:spPr>
        <p:txBody>
          <a:bodyPr/>
          <a:lstStyle/>
          <a:p>
            <a:r>
              <a:rPr lang="en-US" altLang="zh-CN" dirty="0" smtClean="0">
                <a:solidFill>
                  <a:srgbClr val="00B0F0"/>
                </a:solidFill>
              </a:rPr>
              <a:t>LSP (Link-State Packet)</a:t>
            </a:r>
          </a:p>
          <a:p>
            <a:pPr>
              <a:buNone/>
            </a:pPr>
            <a:r>
              <a:rPr lang="en-US" altLang="zh-CN" dirty="0" smtClean="0"/>
              <a:t>	one entry per neighbor router:</a:t>
            </a:r>
          </a:p>
          <a:p>
            <a:pPr>
              <a:buNone/>
            </a:pPr>
            <a:r>
              <a:rPr lang="en-US" altLang="zh-CN" dirty="0" smtClean="0"/>
              <a:t>	ID of the node that created the LSP;</a:t>
            </a:r>
          </a:p>
          <a:p>
            <a:pPr>
              <a:buNone/>
            </a:pPr>
            <a:r>
              <a:rPr lang="en-US" altLang="zh-CN" dirty="0" smtClean="0"/>
              <a:t>	a list of direct neighbors, with link cost;</a:t>
            </a:r>
          </a:p>
          <a:p>
            <a:pPr>
              <a:buNone/>
            </a:pPr>
            <a:r>
              <a:rPr lang="en-US" altLang="zh-CN" dirty="0" smtClean="0"/>
              <a:t>	sequence number for this LSP (SEQ);</a:t>
            </a:r>
          </a:p>
          <a:p>
            <a:pPr>
              <a:buNone/>
            </a:pPr>
            <a:r>
              <a:rPr lang="en-US" altLang="zh-CN" dirty="0" smtClean="0"/>
              <a:t>	time-to-live (TTL) for info in this LSP;</a:t>
            </a:r>
          </a:p>
          <a:p>
            <a:pPr>
              <a:buNone/>
            </a:pPr>
            <a:endParaRPr lang="en-US" altLang="zh-CN" dirty="0" smtClean="0"/>
          </a:p>
          <a:p>
            <a:pPr>
              <a:buNone/>
            </a:pPr>
            <a:endParaRPr lang="en-US" altLang="zh-CN"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OSPF</a:t>
            </a:r>
            <a:endParaRPr lang="zh-CN" altLang="en-US" dirty="0">
              <a:solidFill>
                <a:schemeClr val="tx1"/>
              </a:solidFill>
            </a:endParaRPr>
          </a:p>
        </p:txBody>
      </p:sp>
      <p:sp>
        <p:nvSpPr>
          <p:cNvPr id="3" name="内容占位符 2"/>
          <p:cNvSpPr>
            <a:spLocks noGrp="1"/>
          </p:cNvSpPr>
          <p:nvPr>
            <p:ph idx="1"/>
          </p:nvPr>
        </p:nvSpPr>
        <p:spPr>
          <a:xfrm>
            <a:off x="609683" y="1599830"/>
            <a:ext cx="12306220" cy="5258170"/>
          </a:xfrm>
        </p:spPr>
        <p:txBody>
          <a:bodyPr/>
          <a:lstStyle/>
          <a:p>
            <a:r>
              <a:rPr lang="en-US" altLang="zh-CN" dirty="0" smtClean="0">
                <a:solidFill>
                  <a:srgbClr val="00B0F0"/>
                </a:solidFill>
              </a:rPr>
              <a:t>Build a complete map using link states</a:t>
            </a:r>
          </a:p>
          <a:p>
            <a:pPr>
              <a:buNone/>
            </a:pPr>
            <a:r>
              <a:rPr lang="en-US" altLang="zh-CN" dirty="0" smtClean="0"/>
              <a:t>	everyone broadcasts a piece of topology;</a:t>
            </a:r>
          </a:p>
          <a:p>
            <a:pPr>
              <a:buNone/>
            </a:pPr>
            <a:r>
              <a:rPr lang="en-US" altLang="zh-CN" dirty="0" smtClean="0"/>
              <a:t>	put all pieces together </a:t>
            </a:r>
            <a:r>
              <a:rPr lang="en-US" altLang="zh-CN" dirty="0" smtClean="0">
                <a:sym typeface="Wingdings" pitchFamily="2" charset="2"/>
              </a:rPr>
              <a:t> complete map</a:t>
            </a:r>
            <a:endParaRPr lang="en-US" altLang="zh-CN" dirty="0" smtClean="0"/>
          </a:p>
          <a:p>
            <a:pPr>
              <a:buNone/>
            </a:pPr>
            <a:endParaRPr lang="en-US" altLang="zh-CN" dirty="0" smtClean="0"/>
          </a:p>
          <a:p>
            <a:pPr>
              <a:buNone/>
            </a:pPr>
            <a:endParaRPr lang="en-US" altLang="zh-CN" dirty="0" smtClean="0"/>
          </a:p>
        </p:txBody>
      </p:sp>
      <p:grpSp>
        <p:nvGrpSpPr>
          <p:cNvPr id="48" name="Group 4"/>
          <p:cNvGrpSpPr>
            <a:grpSpLocks/>
          </p:cNvGrpSpPr>
          <p:nvPr/>
        </p:nvGrpSpPr>
        <p:grpSpPr bwMode="auto">
          <a:xfrm>
            <a:off x="3397252" y="4197350"/>
            <a:ext cx="3184525" cy="698500"/>
            <a:chOff x="1324" y="2085"/>
            <a:chExt cx="2006" cy="440"/>
          </a:xfrm>
        </p:grpSpPr>
        <p:sp>
          <p:nvSpPr>
            <p:cNvPr id="49" name="Oval 5"/>
            <p:cNvSpPr>
              <a:spLocks noChangeArrowheads="1"/>
            </p:cNvSpPr>
            <p:nvPr/>
          </p:nvSpPr>
          <p:spPr bwMode="auto">
            <a:xfrm>
              <a:off x="2571" y="2157"/>
              <a:ext cx="267" cy="211"/>
            </a:xfrm>
            <a:prstGeom prst="ellipse">
              <a:avLst/>
            </a:prstGeom>
            <a:noFill/>
            <a:ln w="57150">
              <a:solidFill>
                <a:srgbClr val="00804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Line 6"/>
            <p:cNvSpPr>
              <a:spLocks noChangeShapeType="1"/>
            </p:cNvSpPr>
            <p:nvPr/>
          </p:nvSpPr>
          <p:spPr bwMode="auto">
            <a:xfrm flipV="1">
              <a:off x="2105" y="2303"/>
              <a:ext cx="489" cy="222"/>
            </a:xfrm>
            <a:prstGeom prst="line">
              <a:avLst/>
            </a:prstGeom>
            <a:noFill/>
            <a:ln w="57150">
              <a:solidFill>
                <a:srgbClr val="00804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Line 7"/>
            <p:cNvSpPr>
              <a:spLocks noChangeShapeType="1"/>
            </p:cNvSpPr>
            <p:nvPr/>
          </p:nvSpPr>
          <p:spPr bwMode="auto">
            <a:xfrm>
              <a:off x="2841" y="2250"/>
              <a:ext cx="489" cy="56"/>
            </a:xfrm>
            <a:prstGeom prst="line">
              <a:avLst/>
            </a:prstGeom>
            <a:noFill/>
            <a:ln w="57150">
              <a:solidFill>
                <a:srgbClr val="00804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 name="Line 8"/>
            <p:cNvSpPr>
              <a:spLocks noChangeShapeType="1"/>
            </p:cNvSpPr>
            <p:nvPr/>
          </p:nvSpPr>
          <p:spPr bwMode="auto">
            <a:xfrm>
              <a:off x="1324" y="2085"/>
              <a:ext cx="1256" cy="164"/>
            </a:xfrm>
            <a:prstGeom prst="line">
              <a:avLst/>
            </a:prstGeom>
            <a:noFill/>
            <a:ln w="57150">
              <a:solidFill>
                <a:srgbClr val="00804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53" name="Group 9"/>
          <p:cNvGrpSpPr>
            <a:grpSpLocks/>
          </p:cNvGrpSpPr>
          <p:nvPr/>
        </p:nvGrpSpPr>
        <p:grpSpPr bwMode="auto">
          <a:xfrm>
            <a:off x="5394330" y="4433887"/>
            <a:ext cx="2303463" cy="973138"/>
            <a:chOff x="2582" y="2234"/>
            <a:chExt cx="1451" cy="613"/>
          </a:xfrm>
        </p:grpSpPr>
        <p:sp>
          <p:nvSpPr>
            <p:cNvPr id="54" name="Oval 10"/>
            <p:cNvSpPr>
              <a:spLocks noChangeArrowheads="1"/>
            </p:cNvSpPr>
            <p:nvPr/>
          </p:nvSpPr>
          <p:spPr bwMode="auto">
            <a:xfrm>
              <a:off x="3325" y="2234"/>
              <a:ext cx="267" cy="211"/>
            </a:xfrm>
            <a:prstGeom prst="ellipse">
              <a:avLst/>
            </a:prstGeom>
            <a:noFill/>
            <a:ln w="57150">
              <a:solidFill>
                <a:srgbClr val="3333CC"/>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 name="Line 11"/>
            <p:cNvSpPr>
              <a:spLocks noChangeShapeType="1"/>
            </p:cNvSpPr>
            <p:nvPr/>
          </p:nvSpPr>
          <p:spPr bwMode="auto">
            <a:xfrm>
              <a:off x="3578" y="2309"/>
              <a:ext cx="455" cy="12"/>
            </a:xfrm>
            <a:prstGeom prst="line">
              <a:avLst/>
            </a:prstGeom>
            <a:noFill/>
            <a:ln w="57150">
              <a:solidFill>
                <a:srgbClr val="3333CC"/>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 name="Line 12"/>
            <p:cNvSpPr>
              <a:spLocks noChangeShapeType="1"/>
            </p:cNvSpPr>
            <p:nvPr/>
          </p:nvSpPr>
          <p:spPr bwMode="auto">
            <a:xfrm flipV="1">
              <a:off x="2582" y="2422"/>
              <a:ext cx="760" cy="425"/>
            </a:xfrm>
            <a:prstGeom prst="line">
              <a:avLst/>
            </a:prstGeom>
            <a:noFill/>
            <a:ln w="57150">
              <a:solidFill>
                <a:srgbClr val="3333CC"/>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57" name="Group 13"/>
          <p:cNvGrpSpPr>
            <a:grpSpLocks/>
          </p:cNvGrpSpPr>
          <p:nvPr/>
        </p:nvGrpSpPr>
        <p:grpSpPr bwMode="auto">
          <a:xfrm>
            <a:off x="7727954" y="4476758"/>
            <a:ext cx="1138239" cy="2001837"/>
            <a:chOff x="4052" y="2261"/>
            <a:chExt cx="717" cy="1261"/>
          </a:xfrm>
        </p:grpSpPr>
        <p:sp>
          <p:nvSpPr>
            <p:cNvPr id="58" name="Oval 14"/>
            <p:cNvSpPr>
              <a:spLocks noChangeArrowheads="1"/>
            </p:cNvSpPr>
            <p:nvPr/>
          </p:nvSpPr>
          <p:spPr bwMode="auto">
            <a:xfrm>
              <a:off x="4052" y="2261"/>
              <a:ext cx="267" cy="211"/>
            </a:xfrm>
            <a:prstGeom prst="ellipse">
              <a:avLst/>
            </a:prstGeom>
            <a:noFill/>
            <a:ln w="57150">
              <a:solidFill>
                <a:srgbClr val="80008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9" name="Line 15"/>
            <p:cNvSpPr>
              <a:spLocks noChangeShapeType="1"/>
            </p:cNvSpPr>
            <p:nvPr/>
          </p:nvSpPr>
          <p:spPr bwMode="auto">
            <a:xfrm>
              <a:off x="4279" y="2421"/>
              <a:ext cx="490" cy="1101"/>
            </a:xfrm>
            <a:prstGeom prst="line">
              <a:avLst/>
            </a:prstGeom>
            <a:noFill/>
            <a:ln w="57150">
              <a:solidFill>
                <a:srgbClr val="80008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60" name="Group 16"/>
          <p:cNvGrpSpPr>
            <a:grpSpLocks/>
          </p:cNvGrpSpPr>
          <p:nvPr/>
        </p:nvGrpSpPr>
        <p:grpSpPr bwMode="auto">
          <a:xfrm>
            <a:off x="5172075" y="5653087"/>
            <a:ext cx="2262188" cy="730250"/>
            <a:chOff x="2442" y="3002"/>
            <a:chExt cx="1425" cy="460"/>
          </a:xfrm>
        </p:grpSpPr>
        <p:sp>
          <p:nvSpPr>
            <p:cNvPr id="61" name="Oval 17"/>
            <p:cNvSpPr>
              <a:spLocks noChangeArrowheads="1"/>
            </p:cNvSpPr>
            <p:nvPr/>
          </p:nvSpPr>
          <p:spPr bwMode="auto">
            <a:xfrm>
              <a:off x="2825" y="3066"/>
              <a:ext cx="267" cy="211"/>
            </a:xfrm>
            <a:prstGeom prst="ellipse">
              <a:avLst/>
            </a:prstGeom>
            <a:noFill/>
            <a:ln w="57150">
              <a:solidFill>
                <a:srgbClr val="FF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2" name="Line 18"/>
            <p:cNvSpPr>
              <a:spLocks noChangeShapeType="1"/>
            </p:cNvSpPr>
            <p:nvPr/>
          </p:nvSpPr>
          <p:spPr bwMode="auto">
            <a:xfrm flipV="1">
              <a:off x="2442" y="3232"/>
              <a:ext cx="389" cy="230"/>
            </a:xfrm>
            <a:prstGeom prst="line">
              <a:avLst/>
            </a:prstGeom>
            <a:noFill/>
            <a:ln w="57150">
              <a:solidFill>
                <a:srgbClr val="FF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3" name="Line 19"/>
            <p:cNvSpPr>
              <a:spLocks noChangeShapeType="1"/>
            </p:cNvSpPr>
            <p:nvPr/>
          </p:nvSpPr>
          <p:spPr bwMode="auto">
            <a:xfrm>
              <a:off x="2596" y="3002"/>
              <a:ext cx="251" cy="129"/>
            </a:xfrm>
            <a:prstGeom prst="line">
              <a:avLst/>
            </a:prstGeom>
            <a:noFill/>
            <a:ln w="57150">
              <a:solidFill>
                <a:srgbClr val="FF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4" name="Line 20"/>
            <p:cNvSpPr>
              <a:spLocks noChangeShapeType="1"/>
            </p:cNvSpPr>
            <p:nvPr/>
          </p:nvSpPr>
          <p:spPr bwMode="auto">
            <a:xfrm flipV="1">
              <a:off x="3089" y="3009"/>
              <a:ext cx="778" cy="155"/>
            </a:xfrm>
            <a:prstGeom prst="line">
              <a:avLst/>
            </a:prstGeom>
            <a:noFill/>
            <a:ln w="57150">
              <a:solidFill>
                <a:srgbClr val="FF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65" name="Group 21"/>
          <p:cNvGrpSpPr>
            <a:grpSpLocks/>
          </p:cNvGrpSpPr>
          <p:nvPr/>
        </p:nvGrpSpPr>
        <p:grpSpPr bwMode="auto">
          <a:xfrm>
            <a:off x="3346451" y="4292600"/>
            <a:ext cx="1320800" cy="1173162"/>
            <a:chOff x="1292" y="2145"/>
            <a:chExt cx="832" cy="739"/>
          </a:xfrm>
        </p:grpSpPr>
        <p:sp>
          <p:nvSpPr>
            <p:cNvPr id="66" name="Oval 22"/>
            <p:cNvSpPr>
              <a:spLocks noChangeArrowheads="1"/>
            </p:cNvSpPr>
            <p:nvPr/>
          </p:nvSpPr>
          <p:spPr bwMode="auto">
            <a:xfrm>
              <a:off x="1857" y="2455"/>
              <a:ext cx="267" cy="211"/>
            </a:xfrm>
            <a:prstGeom prst="ellipse">
              <a:avLst/>
            </a:prstGeom>
            <a:noFill/>
            <a:ln w="57150">
              <a:solidFill>
                <a:srgbClr val="8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7" name="Line 23"/>
            <p:cNvSpPr>
              <a:spLocks noChangeShapeType="1"/>
            </p:cNvSpPr>
            <p:nvPr/>
          </p:nvSpPr>
          <p:spPr bwMode="auto">
            <a:xfrm>
              <a:off x="1292" y="2145"/>
              <a:ext cx="577" cy="369"/>
            </a:xfrm>
            <a:prstGeom prst="line">
              <a:avLst/>
            </a:prstGeom>
            <a:noFill/>
            <a:ln w="57150">
              <a:solidFill>
                <a:srgbClr val="8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8" name="Line 24"/>
            <p:cNvSpPr>
              <a:spLocks noChangeShapeType="1"/>
            </p:cNvSpPr>
            <p:nvPr/>
          </p:nvSpPr>
          <p:spPr bwMode="auto">
            <a:xfrm flipH="1">
              <a:off x="1863" y="2652"/>
              <a:ext cx="120" cy="232"/>
            </a:xfrm>
            <a:prstGeom prst="line">
              <a:avLst/>
            </a:prstGeom>
            <a:noFill/>
            <a:ln w="57150">
              <a:solidFill>
                <a:srgbClr val="8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69" name="Group 25"/>
          <p:cNvGrpSpPr>
            <a:grpSpLocks/>
          </p:cNvGrpSpPr>
          <p:nvPr/>
        </p:nvGrpSpPr>
        <p:grpSpPr bwMode="auto">
          <a:xfrm>
            <a:off x="4405315" y="5373695"/>
            <a:ext cx="1054100" cy="334963"/>
            <a:chOff x="1959" y="2826"/>
            <a:chExt cx="664" cy="211"/>
          </a:xfrm>
        </p:grpSpPr>
        <p:sp>
          <p:nvSpPr>
            <p:cNvPr id="70" name="Oval 26"/>
            <p:cNvSpPr>
              <a:spLocks noChangeArrowheads="1"/>
            </p:cNvSpPr>
            <p:nvPr/>
          </p:nvSpPr>
          <p:spPr bwMode="auto">
            <a:xfrm>
              <a:off x="2356" y="2826"/>
              <a:ext cx="267" cy="211"/>
            </a:xfrm>
            <a:prstGeom prst="ellipse">
              <a:avLst/>
            </a:prstGeom>
            <a:noFill/>
            <a:ln w="57150">
              <a:solidFill>
                <a:srgbClr val="FF8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1" name="Line 27"/>
            <p:cNvSpPr>
              <a:spLocks noChangeShapeType="1"/>
            </p:cNvSpPr>
            <p:nvPr/>
          </p:nvSpPr>
          <p:spPr bwMode="auto">
            <a:xfrm flipV="1">
              <a:off x="1959" y="2944"/>
              <a:ext cx="384" cy="48"/>
            </a:xfrm>
            <a:prstGeom prst="line">
              <a:avLst/>
            </a:prstGeom>
            <a:noFill/>
            <a:ln w="57150">
              <a:solidFill>
                <a:srgbClr val="FF8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72" name="Group 28"/>
          <p:cNvGrpSpPr>
            <a:grpSpLocks/>
          </p:cNvGrpSpPr>
          <p:nvPr/>
        </p:nvGrpSpPr>
        <p:grpSpPr bwMode="auto">
          <a:xfrm>
            <a:off x="3529018" y="6280150"/>
            <a:ext cx="2913063" cy="334962"/>
            <a:chOff x="1407" y="3397"/>
            <a:chExt cx="1835" cy="211"/>
          </a:xfrm>
        </p:grpSpPr>
        <p:sp>
          <p:nvSpPr>
            <p:cNvPr id="73" name="Oval 29"/>
            <p:cNvSpPr>
              <a:spLocks noChangeArrowheads="1"/>
            </p:cNvSpPr>
            <p:nvPr/>
          </p:nvSpPr>
          <p:spPr bwMode="auto">
            <a:xfrm>
              <a:off x="2166" y="3397"/>
              <a:ext cx="267" cy="211"/>
            </a:xfrm>
            <a:prstGeom prst="ellipse">
              <a:avLst/>
            </a:prstGeom>
            <a:noFill/>
            <a:ln w="57150">
              <a:solidFill>
                <a:srgbClr val="FF00FF"/>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4" name="Line 30"/>
            <p:cNvSpPr>
              <a:spLocks noChangeShapeType="1"/>
            </p:cNvSpPr>
            <p:nvPr/>
          </p:nvSpPr>
          <p:spPr bwMode="auto">
            <a:xfrm>
              <a:off x="1407" y="3494"/>
              <a:ext cx="744" cy="11"/>
            </a:xfrm>
            <a:prstGeom prst="line">
              <a:avLst/>
            </a:prstGeom>
            <a:noFill/>
            <a:ln w="57150">
              <a:solidFill>
                <a:srgbClr val="FF00FF"/>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5" name="Line 31"/>
            <p:cNvSpPr>
              <a:spLocks noChangeShapeType="1"/>
            </p:cNvSpPr>
            <p:nvPr/>
          </p:nvSpPr>
          <p:spPr bwMode="auto">
            <a:xfrm flipV="1">
              <a:off x="2453" y="3506"/>
              <a:ext cx="789" cy="11"/>
            </a:xfrm>
            <a:prstGeom prst="line">
              <a:avLst/>
            </a:prstGeom>
            <a:noFill/>
            <a:ln w="57150">
              <a:solidFill>
                <a:srgbClr val="FF00FF"/>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76" name="Group 32"/>
          <p:cNvGrpSpPr>
            <a:grpSpLocks/>
          </p:cNvGrpSpPr>
          <p:nvPr/>
        </p:nvGrpSpPr>
        <p:grpSpPr bwMode="auto">
          <a:xfrm>
            <a:off x="2901951" y="4057650"/>
            <a:ext cx="6184900" cy="2800350"/>
            <a:chOff x="1012" y="1997"/>
            <a:chExt cx="3896" cy="1764"/>
          </a:xfrm>
        </p:grpSpPr>
        <p:sp>
          <p:nvSpPr>
            <p:cNvPr id="77" name="Oval 33"/>
            <p:cNvSpPr>
              <a:spLocks noChangeArrowheads="1"/>
            </p:cNvSpPr>
            <p:nvPr/>
          </p:nvSpPr>
          <p:spPr bwMode="auto">
            <a:xfrm>
              <a:off x="1012" y="2574"/>
              <a:ext cx="267" cy="211"/>
            </a:xfrm>
            <a:prstGeom prst="ellipse">
              <a:avLst/>
            </a:prstGeom>
            <a:noFill/>
            <a:ln w="57150">
              <a:solidFill>
                <a:srgbClr val="0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Oval 34"/>
            <p:cNvSpPr>
              <a:spLocks noChangeArrowheads="1"/>
            </p:cNvSpPr>
            <p:nvPr/>
          </p:nvSpPr>
          <p:spPr bwMode="auto">
            <a:xfrm>
              <a:off x="1700" y="2876"/>
              <a:ext cx="267" cy="211"/>
            </a:xfrm>
            <a:prstGeom prst="ellipse">
              <a:avLst/>
            </a:prstGeom>
            <a:noFill/>
            <a:ln w="57150">
              <a:solidFill>
                <a:srgbClr val="0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Oval 35"/>
            <p:cNvSpPr>
              <a:spLocks noChangeArrowheads="1"/>
            </p:cNvSpPr>
            <p:nvPr/>
          </p:nvSpPr>
          <p:spPr bwMode="auto">
            <a:xfrm>
              <a:off x="4641" y="3550"/>
              <a:ext cx="267" cy="211"/>
            </a:xfrm>
            <a:prstGeom prst="ellipse">
              <a:avLst/>
            </a:prstGeom>
            <a:noFill/>
            <a:ln w="57150">
              <a:solidFill>
                <a:srgbClr val="0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Oval 36"/>
            <p:cNvSpPr>
              <a:spLocks noChangeArrowheads="1"/>
            </p:cNvSpPr>
            <p:nvPr/>
          </p:nvSpPr>
          <p:spPr bwMode="auto">
            <a:xfrm>
              <a:off x="1128" y="3359"/>
              <a:ext cx="267" cy="211"/>
            </a:xfrm>
            <a:prstGeom prst="ellipse">
              <a:avLst/>
            </a:prstGeom>
            <a:noFill/>
            <a:ln w="57150">
              <a:solidFill>
                <a:srgbClr val="0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1" name="Oval 37"/>
            <p:cNvSpPr>
              <a:spLocks noChangeArrowheads="1"/>
            </p:cNvSpPr>
            <p:nvPr/>
          </p:nvSpPr>
          <p:spPr bwMode="auto">
            <a:xfrm>
              <a:off x="1051" y="1997"/>
              <a:ext cx="267" cy="211"/>
            </a:xfrm>
            <a:prstGeom prst="ellipse">
              <a:avLst/>
            </a:prstGeom>
            <a:noFill/>
            <a:ln w="57150">
              <a:solidFill>
                <a:srgbClr val="0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2" name="Oval 38"/>
            <p:cNvSpPr>
              <a:spLocks noChangeArrowheads="1"/>
            </p:cNvSpPr>
            <p:nvPr/>
          </p:nvSpPr>
          <p:spPr bwMode="auto">
            <a:xfrm>
              <a:off x="3248" y="3402"/>
              <a:ext cx="267" cy="211"/>
            </a:xfrm>
            <a:prstGeom prst="ellipse">
              <a:avLst/>
            </a:prstGeom>
            <a:noFill/>
            <a:ln w="57150">
              <a:solidFill>
                <a:srgbClr val="0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3" name="Line 39"/>
            <p:cNvSpPr>
              <a:spLocks noChangeShapeType="1"/>
            </p:cNvSpPr>
            <p:nvPr/>
          </p:nvSpPr>
          <p:spPr bwMode="auto">
            <a:xfrm flipH="1">
              <a:off x="1139" y="2205"/>
              <a:ext cx="19" cy="375"/>
            </a:xfrm>
            <a:prstGeom prst="line">
              <a:avLst/>
            </a:prstGeom>
            <a:noFill/>
            <a:ln w="57150">
              <a:solidFill>
                <a:srgbClr val="0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Line 40"/>
            <p:cNvSpPr>
              <a:spLocks noChangeShapeType="1"/>
            </p:cNvSpPr>
            <p:nvPr/>
          </p:nvSpPr>
          <p:spPr bwMode="auto">
            <a:xfrm flipH="1" flipV="1">
              <a:off x="1127" y="2780"/>
              <a:ext cx="122" cy="578"/>
            </a:xfrm>
            <a:prstGeom prst="line">
              <a:avLst/>
            </a:prstGeom>
            <a:noFill/>
            <a:ln w="57150">
              <a:solidFill>
                <a:srgbClr val="0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Line 41"/>
            <p:cNvSpPr>
              <a:spLocks noChangeShapeType="1"/>
            </p:cNvSpPr>
            <p:nvPr/>
          </p:nvSpPr>
          <p:spPr bwMode="auto">
            <a:xfrm>
              <a:off x="1266" y="2691"/>
              <a:ext cx="444" cy="256"/>
            </a:xfrm>
            <a:prstGeom prst="line">
              <a:avLst/>
            </a:prstGeom>
            <a:noFill/>
            <a:ln w="57150">
              <a:solidFill>
                <a:srgbClr val="0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6" name="Line 42"/>
            <p:cNvSpPr>
              <a:spLocks noChangeShapeType="1"/>
            </p:cNvSpPr>
            <p:nvPr/>
          </p:nvSpPr>
          <p:spPr bwMode="auto">
            <a:xfrm flipV="1">
              <a:off x="1374" y="3062"/>
              <a:ext cx="344" cy="344"/>
            </a:xfrm>
            <a:prstGeom prst="line">
              <a:avLst/>
            </a:prstGeom>
            <a:noFill/>
            <a:ln w="57150">
              <a:solidFill>
                <a:srgbClr val="0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Line 43"/>
            <p:cNvSpPr>
              <a:spLocks noChangeShapeType="1"/>
            </p:cNvSpPr>
            <p:nvPr/>
          </p:nvSpPr>
          <p:spPr bwMode="auto">
            <a:xfrm>
              <a:off x="3527" y="3557"/>
              <a:ext cx="1111" cy="78"/>
            </a:xfrm>
            <a:prstGeom prst="line">
              <a:avLst/>
            </a:prstGeom>
            <a:noFill/>
            <a:ln w="57150">
              <a:solidFill>
                <a:srgbClr val="0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88" name="Group 44"/>
          <p:cNvGrpSpPr>
            <a:grpSpLocks/>
          </p:cNvGrpSpPr>
          <p:nvPr/>
        </p:nvGrpSpPr>
        <p:grpSpPr bwMode="auto">
          <a:xfrm>
            <a:off x="6799267" y="4789495"/>
            <a:ext cx="1047751" cy="1528763"/>
            <a:chOff x="3467" y="2458"/>
            <a:chExt cx="660" cy="963"/>
          </a:xfrm>
        </p:grpSpPr>
        <p:sp>
          <p:nvSpPr>
            <p:cNvPr id="89" name="Line 45"/>
            <p:cNvSpPr>
              <a:spLocks noChangeShapeType="1"/>
            </p:cNvSpPr>
            <p:nvPr/>
          </p:nvSpPr>
          <p:spPr bwMode="auto">
            <a:xfrm flipH="1">
              <a:off x="4005" y="2458"/>
              <a:ext cx="122" cy="456"/>
            </a:xfrm>
            <a:prstGeom prst="line">
              <a:avLst/>
            </a:prstGeom>
            <a:noFill/>
            <a:ln w="57150">
              <a:solidFill>
                <a:srgbClr val="8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Oval 46"/>
            <p:cNvSpPr>
              <a:spLocks noChangeArrowheads="1"/>
            </p:cNvSpPr>
            <p:nvPr/>
          </p:nvSpPr>
          <p:spPr bwMode="auto">
            <a:xfrm>
              <a:off x="3832" y="2896"/>
              <a:ext cx="267" cy="211"/>
            </a:xfrm>
            <a:prstGeom prst="ellipse">
              <a:avLst/>
            </a:prstGeom>
            <a:noFill/>
            <a:ln w="57150">
              <a:solidFill>
                <a:srgbClr val="8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1" name="Line 47"/>
            <p:cNvSpPr>
              <a:spLocks noChangeShapeType="1"/>
            </p:cNvSpPr>
            <p:nvPr/>
          </p:nvSpPr>
          <p:spPr bwMode="auto">
            <a:xfrm flipH="1">
              <a:off x="3467" y="3082"/>
              <a:ext cx="442" cy="339"/>
            </a:xfrm>
            <a:prstGeom prst="line">
              <a:avLst/>
            </a:prstGeom>
            <a:noFill/>
            <a:ln w="57150">
              <a:solidFill>
                <a:srgbClr val="800000"/>
              </a:solidFill>
              <a:round/>
              <a:headEnd type="none" w="med" len="lg"/>
              <a:tailEnd type="none" w="med" len="lg"/>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1000"/>
                                  </p:stCondLst>
                                  <p:childTnLst>
                                    <p:set>
                                      <p:cBhvr>
                                        <p:cTn id="9" dur="1" fill="hold">
                                          <p:stCondLst>
                                            <p:cond delay="499"/>
                                          </p:stCondLst>
                                        </p:cTn>
                                        <p:tgtEl>
                                          <p:spTgt spid="4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499"/>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OSPF</a:t>
            </a:r>
            <a:endParaRPr lang="zh-CN" altLang="en-US" dirty="0">
              <a:solidFill>
                <a:schemeClr val="tx1"/>
              </a:solidFill>
            </a:endParaRPr>
          </a:p>
        </p:txBody>
      </p:sp>
      <p:sp>
        <p:nvSpPr>
          <p:cNvPr id="3" name="内容占位符 2"/>
          <p:cNvSpPr>
            <a:spLocks noGrp="1"/>
          </p:cNvSpPr>
          <p:nvPr>
            <p:ph idx="1"/>
          </p:nvPr>
        </p:nvSpPr>
        <p:spPr>
          <a:xfrm>
            <a:off x="609683" y="1599830"/>
            <a:ext cx="12306220" cy="5258170"/>
          </a:xfrm>
        </p:spPr>
        <p:txBody>
          <a:bodyPr/>
          <a:lstStyle/>
          <a:p>
            <a:r>
              <a:rPr lang="en-US" altLang="zh-CN" dirty="0" smtClean="0"/>
              <a:t>Each node stores and forwards LSPs</a:t>
            </a:r>
          </a:p>
          <a:p>
            <a:r>
              <a:rPr lang="en-US" altLang="zh-CN" dirty="0" smtClean="0"/>
              <a:t>Decrement TTL of stored SLPs</a:t>
            </a:r>
          </a:p>
          <a:p>
            <a:r>
              <a:rPr lang="en-US" altLang="zh-CN" dirty="0" smtClean="0"/>
              <a:t>Discard info when TTL=0</a:t>
            </a:r>
          </a:p>
          <a:p>
            <a:r>
              <a:rPr lang="en-US" altLang="zh-CN" dirty="0" smtClean="0"/>
              <a:t>Compute routes using </a:t>
            </a:r>
            <a:r>
              <a:rPr lang="en-US" altLang="zh-CN" dirty="0" err="1" smtClean="0"/>
              <a:t>Dijkstra</a:t>
            </a:r>
            <a:endParaRPr lang="en-US" altLang="zh-CN" dirty="0" smtClean="0"/>
          </a:p>
          <a:p>
            <a:r>
              <a:rPr lang="en-US" altLang="zh-CN" dirty="0" smtClean="0"/>
              <a:t>Generate LSPs periodically with increasing SEQ</a:t>
            </a:r>
          </a:p>
          <a:p>
            <a:pPr>
              <a:buNone/>
            </a:pPr>
            <a:endParaRPr lang="en-US" altLang="zh-CN"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OSPF</a:t>
            </a:r>
            <a:endParaRPr lang="zh-CN" altLang="en-US" dirty="0">
              <a:solidFill>
                <a:schemeClr val="tx1"/>
              </a:solidFill>
            </a:endParaRPr>
          </a:p>
        </p:txBody>
      </p:sp>
      <p:sp>
        <p:nvSpPr>
          <p:cNvPr id="3" name="内容占位符 2"/>
          <p:cNvSpPr>
            <a:spLocks noGrp="1"/>
          </p:cNvSpPr>
          <p:nvPr>
            <p:ph idx="1"/>
          </p:nvPr>
        </p:nvSpPr>
        <p:spPr>
          <a:xfrm>
            <a:off x="609683" y="1599830"/>
            <a:ext cx="12306220" cy="5258170"/>
          </a:xfrm>
        </p:spPr>
        <p:txBody>
          <a:bodyPr/>
          <a:lstStyle/>
          <a:p>
            <a:r>
              <a:rPr lang="en-US" altLang="zh-CN" dirty="0" smtClean="0">
                <a:solidFill>
                  <a:srgbClr val="00B0F0"/>
                </a:solidFill>
              </a:rPr>
              <a:t>Reliable flooding of LSP</a:t>
            </a:r>
          </a:p>
          <a:p>
            <a:pPr>
              <a:buNone/>
            </a:pPr>
            <a:r>
              <a:rPr lang="en-US" altLang="zh-CN" dirty="0" smtClean="0">
                <a:solidFill>
                  <a:srgbClr val="00B0F0"/>
                </a:solidFill>
              </a:rPr>
              <a:t>	</a:t>
            </a:r>
            <a:r>
              <a:rPr lang="en-US" altLang="zh-CN" dirty="0" smtClean="0"/>
              <a:t>forward each received LSP to all neighbors but the one that sent it;</a:t>
            </a:r>
          </a:p>
          <a:p>
            <a:pPr>
              <a:buNone/>
            </a:pPr>
            <a:r>
              <a:rPr lang="en-US" altLang="zh-CN" dirty="0" smtClean="0">
                <a:solidFill>
                  <a:srgbClr val="00B0F0"/>
                </a:solidFill>
              </a:rPr>
              <a:t>	</a:t>
            </a:r>
            <a:r>
              <a:rPr lang="en-US" altLang="zh-CN" dirty="0" smtClean="0"/>
              <a:t>use the source-ID and SEQ to detect duplicates;</a:t>
            </a:r>
          </a:p>
          <a:p>
            <a:pPr>
              <a:buNone/>
            </a:pPr>
            <a:endParaRPr lang="en-US" altLang="zh-CN" dirty="0" smtClean="0"/>
          </a:p>
        </p:txBody>
      </p:sp>
      <p:grpSp>
        <p:nvGrpSpPr>
          <p:cNvPr id="4" name="Group 4"/>
          <p:cNvGrpSpPr>
            <a:grpSpLocks/>
          </p:cNvGrpSpPr>
          <p:nvPr/>
        </p:nvGrpSpPr>
        <p:grpSpPr bwMode="auto">
          <a:xfrm>
            <a:off x="3556000" y="5567359"/>
            <a:ext cx="2652184" cy="1246188"/>
            <a:chOff x="1295" y="3309"/>
            <a:chExt cx="1253" cy="785"/>
          </a:xfrm>
        </p:grpSpPr>
        <p:sp>
          <p:nvSpPr>
            <p:cNvPr id="5" name="Freeform 5"/>
            <p:cNvSpPr>
              <a:spLocks/>
            </p:cNvSpPr>
            <p:nvPr/>
          </p:nvSpPr>
          <p:spPr bwMode="auto">
            <a:xfrm>
              <a:off x="1295" y="3309"/>
              <a:ext cx="243" cy="242"/>
            </a:xfrm>
            <a:custGeom>
              <a:avLst/>
              <a:gdLst/>
              <a:ahLst/>
              <a:cxnLst>
                <a:cxn ang="0">
                  <a:pos x="243" y="121"/>
                </a:cxn>
                <a:cxn ang="0">
                  <a:pos x="243" y="140"/>
                </a:cxn>
                <a:cxn ang="0">
                  <a:pos x="239" y="160"/>
                </a:cxn>
                <a:cxn ang="0">
                  <a:pos x="231" y="176"/>
                </a:cxn>
                <a:cxn ang="0">
                  <a:pos x="220" y="191"/>
                </a:cxn>
                <a:cxn ang="0">
                  <a:pos x="208" y="207"/>
                </a:cxn>
                <a:cxn ang="0">
                  <a:pos x="196" y="219"/>
                </a:cxn>
                <a:cxn ang="0">
                  <a:pos x="180" y="231"/>
                </a:cxn>
                <a:cxn ang="0">
                  <a:pos x="161" y="238"/>
                </a:cxn>
                <a:cxn ang="0">
                  <a:pos x="141" y="242"/>
                </a:cxn>
                <a:cxn ang="0">
                  <a:pos x="122" y="242"/>
                </a:cxn>
                <a:cxn ang="0">
                  <a:pos x="102" y="242"/>
                </a:cxn>
                <a:cxn ang="0">
                  <a:pos x="83" y="238"/>
                </a:cxn>
                <a:cxn ang="0">
                  <a:pos x="67" y="231"/>
                </a:cxn>
                <a:cxn ang="0">
                  <a:pos x="51" y="219"/>
                </a:cxn>
                <a:cxn ang="0">
                  <a:pos x="36" y="207"/>
                </a:cxn>
                <a:cxn ang="0">
                  <a:pos x="24" y="191"/>
                </a:cxn>
                <a:cxn ang="0">
                  <a:pos x="12" y="176"/>
                </a:cxn>
                <a:cxn ang="0">
                  <a:pos x="4" y="160"/>
                </a:cxn>
                <a:cxn ang="0">
                  <a:pos x="0" y="140"/>
                </a:cxn>
                <a:cxn ang="0">
                  <a:pos x="0" y="121"/>
                </a:cxn>
                <a:cxn ang="0">
                  <a:pos x="0" y="101"/>
                </a:cxn>
                <a:cxn ang="0">
                  <a:pos x="4" y="82"/>
                </a:cxn>
                <a:cxn ang="0">
                  <a:pos x="12" y="66"/>
                </a:cxn>
                <a:cxn ang="0">
                  <a:pos x="24" y="50"/>
                </a:cxn>
                <a:cxn ang="0">
                  <a:pos x="36" y="35"/>
                </a:cxn>
                <a:cxn ang="0">
                  <a:pos x="51" y="23"/>
                </a:cxn>
                <a:cxn ang="0">
                  <a:pos x="67" y="11"/>
                </a:cxn>
                <a:cxn ang="0">
                  <a:pos x="83" y="4"/>
                </a:cxn>
                <a:cxn ang="0">
                  <a:pos x="102" y="0"/>
                </a:cxn>
                <a:cxn ang="0">
                  <a:pos x="122" y="0"/>
                </a:cxn>
                <a:cxn ang="0">
                  <a:pos x="141" y="0"/>
                </a:cxn>
                <a:cxn ang="0">
                  <a:pos x="161" y="4"/>
                </a:cxn>
                <a:cxn ang="0">
                  <a:pos x="180" y="11"/>
                </a:cxn>
                <a:cxn ang="0">
                  <a:pos x="196" y="23"/>
                </a:cxn>
                <a:cxn ang="0">
                  <a:pos x="208" y="35"/>
                </a:cxn>
                <a:cxn ang="0">
                  <a:pos x="220" y="50"/>
                </a:cxn>
                <a:cxn ang="0">
                  <a:pos x="231" y="66"/>
                </a:cxn>
                <a:cxn ang="0">
                  <a:pos x="239" y="82"/>
                </a:cxn>
                <a:cxn ang="0">
                  <a:pos x="243" y="101"/>
                </a:cxn>
                <a:cxn ang="0">
                  <a:pos x="243" y="121"/>
                </a:cxn>
                <a:cxn ang="0">
                  <a:pos x="243" y="121"/>
                </a:cxn>
              </a:cxnLst>
              <a:rect l="0" t="0" r="r" b="b"/>
              <a:pathLst>
                <a:path w="243" h="242">
                  <a:moveTo>
                    <a:pt x="243" y="121"/>
                  </a:moveTo>
                  <a:lnTo>
                    <a:pt x="243" y="140"/>
                  </a:lnTo>
                  <a:lnTo>
                    <a:pt x="239" y="160"/>
                  </a:lnTo>
                  <a:lnTo>
                    <a:pt x="231" y="176"/>
                  </a:lnTo>
                  <a:lnTo>
                    <a:pt x="220" y="191"/>
                  </a:lnTo>
                  <a:lnTo>
                    <a:pt x="208" y="207"/>
                  </a:lnTo>
                  <a:lnTo>
                    <a:pt x="196" y="219"/>
                  </a:lnTo>
                  <a:lnTo>
                    <a:pt x="180" y="231"/>
                  </a:lnTo>
                  <a:lnTo>
                    <a:pt x="161" y="238"/>
                  </a:lnTo>
                  <a:lnTo>
                    <a:pt x="141" y="242"/>
                  </a:lnTo>
                  <a:lnTo>
                    <a:pt x="122" y="242"/>
                  </a:lnTo>
                  <a:lnTo>
                    <a:pt x="102" y="242"/>
                  </a:lnTo>
                  <a:lnTo>
                    <a:pt x="83" y="238"/>
                  </a:lnTo>
                  <a:lnTo>
                    <a:pt x="67" y="231"/>
                  </a:lnTo>
                  <a:lnTo>
                    <a:pt x="51" y="219"/>
                  </a:lnTo>
                  <a:lnTo>
                    <a:pt x="36" y="207"/>
                  </a:lnTo>
                  <a:lnTo>
                    <a:pt x="24" y="191"/>
                  </a:lnTo>
                  <a:lnTo>
                    <a:pt x="12" y="176"/>
                  </a:lnTo>
                  <a:lnTo>
                    <a:pt x="4" y="160"/>
                  </a:lnTo>
                  <a:lnTo>
                    <a:pt x="0" y="140"/>
                  </a:lnTo>
                  <a:lnTo>
                    <a:pt x="0" y="121"/>
                  </a:lnTo>
                  <a:lnTo>
                    <a:pt x="0" y="101"/>
                  </a:lnTo>
                  <a:lnTo>
                    <a:pt x="4" y="82"/>
                  </a:lnTo>
                  <a:lnTo>
                    <a:pt x="12" y="66"/>
                  </a:lnTo>
                  <a:lnTo>
                    <a:pt x="24" y="50"/>
                  </a:lnTo>
                  <a:lnTo>
                    <a:pt x="36" y="35"/>
                  </a:lnTo>
                  <a:lnTo>
                    <a:pt x="51" y="23"/>
                  </a:lnTo>
                  <a:lnTo>
                    <a:pt x="67" y="11"/>
                  </a:lnTo>
                  <a:lnTo>
                    <a:pt x="83" y="4"/>
                  </a:lnTo>
                  <a:lnTo>
                    <a:pt x="102" y="0"/>
                  </a:lnTo>
                  <a:lnTo>
                    <a:pt x="122" y="0"/>
                  </a:lnTo>
                  <a:lnTo>
                    <a:pt x="141" y="0"/>
                  </a:lnTo>
                  <a:lnTo>
                    <a:pt x="161" y="4"/>
                  </a:lnTo>
                  <a:lnTo>
                    <a:pt x="180" y="11"/>
                  </a:lnTo>
                  <a:lnTo>
                    <a:pt x="196" y="23"/>
                  </a:lnTo>
                  <a:lnTo>
                    <a:pt x="208" y="35"/>
                  </a:lnTo>
                  <a:lnTo>
                    <a:pt x="220" y="50"/>
                  </a:lnTo>
                  <a:lnTo>
                    <a:pt x="231" y="66"/>
                  </a:lnTo>
                  <a:lnTo>
                    <a:pt x="239" y="82"/>
                  </a:lnTo>
                  <a:lnTo>
                    <a:pt x="243" y="101"/>
                  </a:lnTo>
                  <a:lnTo>
                    <a:pt x="243" y="121"/>
                  </a:lnTo>
                  <a:lnTo>
                    <a:pt x="243" y="121"/>
                  </a:lnTo>
                  <a:close/>
                </a:path>
              </a:pathLst>
            </a:custGeom>
            <a:solidFill>
              <a:srgbClr val="CCFFFF"/>
            </a:solidFill>
            <a:ln w="9525">
              <a:noFill/>
              <a:round/>
              <a:headEnd/>
              <a:tailEnd/>
            </a:ln>
          </p:spPr>
          <p:txBody>
            <a:bodyPr/>
            <a:lstStyle/>
            <a:p>
              <a:endParaRPr lang="zh-CN" altLang="en-US"/>
            </a:p>
          </p:txBody>
        </p:sp>
        <p:sp>
          <p:nvSpPr>
            <p:cNvPr id="6" name="Freeform 6"/>
            <p:cNvSpPr>
              <a:spLocks/>
            </p:cNvSpPr>
            <p:nvPr/>
          </p:nvSpPr>
          <p:spPr bwMode="auto">
            <a:xfrm>
              <a:off x="1295" y="3309"/>
              <a:ext cx="243" cy="242"/>
            </a:xfrm>
            <a:custGeom>
              <a:avLst/>
              <a:gdLst/>
              <a:ahLst/>
              <a:cxnLst>
                <a:cxn ang="0">
                  <a:pos x="243" y="121"/>
                </a:cxn>
                <a:cxn ang="0">
                  <a:pos x="243" y="140"/>
                </a:cxn>
                <a:cxn ang="0">
                  <a:pos x="239" y="160"/>
                </a:cxn>
                <a:cxn ang="0">
                  <a:pos x="231" y="176"/>
                </a:cxn>
                <a:cxn ang="0">
                  <a:pos x="220" y="191"/>
                </a:cxn>
                <a:cxn ang="0">
                  <a:pos x="208" y="207"/>
                </a:cxn>
                <a:cxn ang="0">
                  <a:pos x="196" y="219"/>
                </a:cxn>
                <a:cxn ang="0">
                  <a:pos x="180" y="231"/>
                </a:cxn>
                <a:cxn ang="0">
                  <a:pos x="161" y="238"/>
                </a:cxn>
                <a:cxn ang="0">
                  <a:pos x="141" y="242"/>
                </a:cxn>
                <a:cxn ang="0">
                  <a:pos x="122" y="242"/>
                </a:cxn>
                <a:cxn ang="0">
                  <a:pos x="102" y="242"/>
                </a:cxn>
                <a:cxn ang="0">
                  <a:pos x="83" y="238"/>
                </a:cxn>
                <a:cxn ang="0">
                  <a:pos x="67" y="231"/>
                </a:cxn>
                <a:cxn ang="0">
                  <a:pos x="51" y="219"/>
                </a:cxn>
                <a:cxn ang="0">
                  <a:pos x="36" y="207"/>
                </a:cxn>
                <a:cxn ang="0">
                  <a:pos x="24" y="191"/>
                </a:cxn>
                <a:cxn ang="0">
                  <a:pos x="12" y="176"/>
                </a:cxn>
                <a:cxn ang="0">
                  <a:pos x="4" y="160"/>
                </a:cxn>
                <a:cxn ang="0">
                  <a:pos x="0" y="140"/>
                </a:cxn>
                <a:cxn ang="0">
                  <a:pos x="0" y="121"/>
                </a:cxn>
                <a:cxn ang="0">
                  <a:pos x="0" y="101"/>
                </a:cxn>
                <a:cxn ang="0">
                  <a:pos x="4" y="82"/>
                </a:cxn>
                <a:cxn ang="0">
                  <a:pos x="12" y="66"/>
                </a:cxn>
                <a:cxn ang="0">
                  <a:pos x="24" y="50"/>
                </a:cxn>
                <a:cxn ang="0">
                  <a:pos x="36" y="35"/>
                </a:cxn>
                <a:cxn ang="0">
                  <a:pos x="51" y="23"/>
                </a:cxn>
                <a:cxn ang="0">
                  <a:pos x="67" y="11"/>
                </a:cxn>
                <a:cxn ang="0">
                  <a:pos x="83" y="4"/>
                </a:cxn>
                <a:cxn ang="0">
                  <a:pos x="102" y="0"/>
                </a:cxn>
                <a:cxn ang="0">
                  <a:pos x="122" y="0"/>
                </a:cxn>
                <a:cxn ang="0">
                  <a:pos x="141" y="0"/>
                </a:cxn>
                <a:cxn ang="0">
                  <a:pos x="161" y="4"/>
                </a:cxn>
                <a:cxn ang="0">
                  <a:pos x="180" y="11"/>
                </a:cxn>
                <a:cxn ang="0">
                  <a:pos x="196" y="23"/>
                </a:cxn>
                <a:cxn ang="0">
                  <a:pos x="208" y="35"/>
                </a:cxn>
                <a:cxn ang="0">
                  <a:pos x="220" y="50"/>
                </a:cxn>
                <a:cxn ang="0">
                  <a:pos x="231" y="66"/>
                </a:cxn>
                <a:cxn ang="0">
                  <a:pos x="239" y="82"/>
                </a:cxn>
                <a:cxn ang="0">
                  <a:pos x="243" y="101"/>
                </a:cxn>
                <a:cxn ang="0">
                  <a:pos x="243" y="121"/>
                </a:cxn>
                <a:cxn ang="0">
                  <a:pos x="243" y="121"/>
                </a:cxn>
              </a:cxnLst>
              <a:rect l="0" t="0" r="r" b="b"/>
              <a:pathLst>
                <a:path w="243" h="242">
                  <a:moveTo>
                    <a:pt x="243" y="121"/>
                  </a:moveTo>
                  <a:lnTo>
                    <a:pt x="243" y="140"/>
                  </a:lnTo>
                  <a:lnTo>
                    <a:pt x="239" y="160"/>
                  </a:lnTo>
                  <a:lnTo>
                    <a:pt x="231" y="176"/>
                  </a:lnTo>
                  <a:lnTo>
                    <a:pt x="220" y="191"/>
                  </a:lnTo>
                  <a:lnTo>
                    <a:pt x="208" y="207"/>
                  </a:lnTo>
                  <a:lnTo>
                    <a:pt x="196" y="219"/>
                  </a:lnTo>
                  <a:lnTo>
                    <a:pt x="180" y="231"/>
                  </a:lnTo>
                  <a:lnTo>
                    <a:pt x="161" y="238"/>
                  </a:lnTo>
                  <a:lnTo>
                    <a:pt x="141" y="242"/>
                  </a:lnTo>
                  <a:lnTo>
                    <a:pt x="122" y="242"/>
                  </a:lnTo>
                  <a:lnTo>
                    <a:pt x="102" y="242"/>
                  </a:lnTo>
                  <a:lnTo>
                    <a:pt x="83" y="238"/>
                  </a:lnTo>
                  <a:lnTo>
                    <a:pt x="67" y="231"/>
                  </a:lnTo>
                  <a:lnTo>
                    <a:pt x="51" y="219"/>
                  </a:lnTo>
                  <a:lnTo>
                    <a:pt x="36" y="207"/>
                  </a:lnTo>
                  <a:lnTo>
                    <a:pt x="24" y="191"/>
                  </a:lnTo>
                  <a:lnTo>
                    <a:pt x="12" y="176"/>
                  </a:lnTo>
                  <a:lnTo>
                    <a:pt x="4" y="160"/>
                  </a:lnTo>
                  <a:lnTo>
                    <a:pt x="0" y="140"/>
                  </a:lnTo>
                  <a:lnTo>
                    <a:pt x="0" y="121"/>
                  </a:lnTo>
                  <a:lnTo>
                    <a:pt x="0" y="101"/>
                  </a:lnTo>
                  <a:lnTo>
                    <a:pt x="4" y="82"/>
                  </a:lnTo>
                  <a:lnTo>
                    <a:pt x="12" y="66"/>
                  </a:lnTo>
                  <a:lnTo>
                    <a:pt x="24" y="50"/>
                  </a:lnTo>
                  <a:lnTo>
                    <a:pt x="36" y="35"/>
                  </a:lnTo>
                  <a:lnTo>
                    <a:pt x="51" y="23"/>
                  </a:lnTo>
                  <a:lnTo>
                    <a:pt x="67" y="11"/>
                  </a:lnTo>
                  <a:lnTo>
                    <a:pt x="83" y="4"/>
                  </a:lnTo>
                  <a:lnTo>
                    <a:pt x="102" y="0"/>
                  </a:lnTo>
                  <a:lnTo>
                    <a:pt x="122" y="0"/>
                  </a:lnTo>
                  <a:lnTo>
                    <a:pt x="141" y="0"/>
                  </a:lnTo>
                  <a:lnTo>
                    <a:pt x="161" y="4"/>
                  </a:lnTo>
                  <a:lnTo>
                    <a:pt x="180" y="11"/>
                  </a:lnTo>
                  <a:lnTo>
                    <a:pt x="196" y="23"/>
                  </a:lnTo>
                  <a:lnTo>
                    <a:pt x="208" y="35"/>
                  </a:lnTo>
                  <a:lnTo>
                    <a:pt x="220" y="50"/>
                  </a:lnTo>
                  <a:lnTo>
                    <a:pt x="231" y="66"/>
                  </a:lnTo>
                  <a:lnTo>
                    <a:pt x="239" y="82"/>
                  </a:lnTo>
                  <a:lnTo>
                    <a:pt x="243" y="101"/>
                  </a:lnTo>
                  <a:lnTo>
                    <a:pt x="243" y="121"/>
                  </a:lnTo>
                  <a:lnTo>
                    <a:pt x="243" y="121"/>
                  </a:lnTo>
                </a:path>
              </a:pathLst>
            </a:custGeom>
            <a:noFill/>
            <a:ln w="12700">
              <a:solidFill>
                <a:srgbClr val="000000"/>
              </a:solidFill>
              <a:prstDash val="solid"/>
              <a:round/>
              <a:headEnd/>
              <a:tailEnd/>
            </a:ln>
          </p:spPr>
          <p:txBody>
            <a:bodyPr/>
            <a:lstStyle/>
            <a:p>
              <a:endParaRPr lang="zh-CN" altLang="en-US"/>
            </a:p>
          </p:txBody>
        </p:sp>
        <p:sp>
          <p:nvSpPr>
            <p:cNvPr id="7" name="Freeform 7"/>
            <p:cNvSpPr>
              <a:spLocks/>
            </p:cNvSpPr>
            <p:nvPr/>
          </p:nvSpPr>
          <p:spPr bwMode="auto">
            <a:xfrm>
              <a:off x="1832" y="3309"/>
              <a:ext cx="246" cy="242"/>
            </a:xfrm>
            <a:custGeom>
              <a:avLst/>
              <a:gdLst/>
              <a:ahLst/>
              <a:cxnLst>
                <a:cxn ang="0">
                  <a:pos x="246" y="121"/>
                </a:cxn>
                <a:cxn ang="0">
                  <a:pos x="242" y="140"/>
                </a:cxn>
                <a:cxn ang="0">
                  <a:pos x="238" y="160"/>
                </a:cxn>
                <a:cxn ang="0">
                  <a:pos x="230" y="176"/>
                </a:cxn>
                <a:cxn ang="0">
                  <a:pos x="223" y="191"/>
                </a:cxn>
                <a:cxn ang="0">
                  <a:pos x="211" y="207"/>
                </a:cxn>
                <a:cxn ang="0">
                  <a:pos x="195" y="219"/>
                </a:cxn>
                <a:cxn ang="0">
                  <a:pos x="180" y="231"/>
                </a:cxn>
                <a:cxn ang="0">
                  <a:pos x="164" y="238"/>
                </a:cxn>
                <a:cxn ang="0">
                  <a:pos x="144" y="242"/>
                </a:cxn>
                <a:cxn ang="0">
                  <a:pos x="125" y="242"/>
                </a:cxn>
                <a:cxn ang="0">
                  <a:pos x="105" y="242"/>
                </a:cxn>
                <a:cxn ang="0">
                  <a:pos x="86" y="238"/>
                </a:cxn>
                <a:cxn ang="0">
                  <a:pos x="66" y="231"/>
                </a:cxn>
                <a:cxn ang="0">
                  <a:pos x="50" y="219"/>
                </a:cxn>
                <a:cxn ang="0">
                  <a:pos x="39" y="207"/>
                </a:cxn>
                <a:cxn ang="0">
                  <a:pos x="23" y="191"/>
                </a:cxn>
                <a:cxn ang="0">
                  <a:pos x="15" y="176"/>
                </a:cxn>
                <a:cxn ang="0">
                  <a:pos x="7" y="160"/>
                </a:cxn>
                <a:cxn ang="0">
                  <a:pos x="3" y="140"/>
                </a:cxn>
                <a:cxn ang="0">
                  <a:pos x="0" y="121"/>
                </a:cxn>
                <a:cxn ang="0">
                  <a:pos x="3" y="101"/>
                </a:cxn>
                <a:cxn ang="0">
                  <a:pos x="7" y="82"/>
                </a:cxn>
                <a:cxn ang="0">
                  <a:pos x="15" y="66"/>
                </a:cxn>
                <a:cxn ang="0">
                  <a:pos x="23" y="50"/>
                </a:cxn>
                <a:cxn ang="0">
                  <a:pos x="39" y="35"/>
                </a:cxn>
                <a:cxn ang="0">
                  <a:pos x="50" y="23"/>
                </a:cxn>
                <a:cxn ang="0">
                  <a:pos x="66" y="11"/>
                </a:cxn>
                <a:cxn ang="0">
                  <a:pos x="86" y="4"/>
                </a:cxn>
                <a:cxn ang="0">
                  <a:pos x="105" y="0"/>
                </a:cxn>
                <a:cxn ang="0">
                  <a:pos x="125" y="0"/>
                </a:cxn>
                <a:cxn ang="0">
                  <a:pos x="144" y="0"/>
                </a:cxn>
                <a:cxn ang="0">
                  <a:pos x="164" y="4"/>
                </a:cxn>
                <a:cxn ang="0">
                  <a:pos x="180" y="11"/>
                </a:cxn>
                <a:cxn ang="0">
                  <a:pos x="195" y="23"/>
                </a:cxn>
                <a:cxn ang="0">
                  <a:pos x="211" y="35"/>
                </a:cxn>
                <a:cxn ang="0">
                  <a:pos x="223" y="50"/>
                </a:cxn>
                <a:cxn ang="0">
                  <a:pos x="230" y="66"/>
                </a:cxn>
                <a:cxn ang="0">
                  <a:pos x="238" y="82"/>
                </a:cxn>
                <a:cxn ang="0">
                  <a:pos x="242" y="101"/>
                </a:cxn>
                <a:cxn ang="0">
                  <a:pos x="246" y="121"/>
                </a:cxn>
                <a:cxn ang="0">
                  <a:pos x="246" y="121"/>
                </a:cxn>
              </a:cxnLst>
              <a:rect l="0" t="0" r="r" b="b"/>
              <a:pathLst>
                <a:path w="246" h="242">
                  <a:moveTo>
                    <a:pt x="246" y="121"/>
                  </a:moveTo>
                  <a:lnTo>
                    <a:pt x="242" y="140"/>
                  </a:lnTo>
                  <a:lnTo>
                    <a:pt x="238" y="160"/>
                  </a:lnTo>
                  <a:lnTo>
                    <a:pt x="230" y="176"/>
                  </a:lnTo>
                  <a:lnTo>
                    <a:pt x="223" y="191"/>
                  </a:lnTo>
                  <a:lnTo>
                    <a:pt x="211" y="207"/>
                  </a:lnTo>
                  <a:lnTo>
                    <a:pt x="195" y="219"/>
                  </a:lnTo>
                  <a:lnTo>
                    <a:pt x="180" y="231"/>
                  </a:lnTo>
                  <a:lnTo>
                    <a:pt x="164" y="238"/>
                  </a:lnTo>
                  <a:lnTo>
                    <a:pt x="144" y="242"/>
                  </a:lnTo>
                  <a:lnTo>
                    <a:pt x="125" y="242"/>
                  </a:lnTo>
                  <a:lnTo>
                    <a:pt x="105" y="242"/>
                  </a:lnTo>
                  <a:lnTo>
                    <a:pt x="86" y="238"/>
                  </a:lnTo>
                  <a:lnTo>
                    <a:pt x="66" y="231"/>
                  </a:lnTo>
                  <a:lnTo>
                    <a:pt x="50" y="219"/>
                  </a:lnTo>
                  <a:lnTo>
                    <a:pt x="39" y="207"/>
                  </a:lnTo>
                  <a:lnTo>
                    <a:pt x="23" y="191"/>
                  </a:lnTo>
                  <a:lnTo>
                    <a:pt x="15" y="176"/>
                  </a:lnTo>
                  <a:lnTo>
                    <a:pt x="7" y="160"/>
                  </a:lnTo>
                  <a:lnTo>
                    <a:pt x="3" y="140"/>
                  </a:lnTo>
                  <a:lnTo>
                    <a:pt x="0" y="121"/>
                  </a:lnTo>
                  <a:lnTo>
                    <a:pt x="3" y="101"/>
                  </a:lnTo>
                  <a:lnTo>
                    <a:pt x="7" y="82"/>
                  </a:lnTo>
                  <a:lnTo>
                    <a:pt x="15" y="66"/>
                  </a:lnTo>
                  <a:lnTo>
                    <a:pt x="23" y="50"/>
                  </a:lnTo>
                  <a:lnTo>
                    <a:pt x="39" y="35"/>
                  </a:lnTo>
                  <a:lnTo>
                    <a:pt x="50" y="23"/>
                  </a:lnTo>
                  <a:lnTo>
                    <a:pt x="66" y="11"/>
                  </a:lnTo>
                  <a:lnTo>
                    <a:pt x="86" y="4"/>
                  </a:lnTo>
                  <a:lnTo>
                    <a:pt x="105" y="0"/>
                  </a:lnTo>
                  <a:lnTo>
                    <a:pt x="125" y="0"/>
                  </a:lnTo>
                  <a:lnTo>
                    <a:pt x="144" y="0"/>
                  </a:lnTo>
                  <a:lnTo>
                    <a:pt x="164" y="4"/>
                  </a:lnTo>
                  <a:lnTo>
                    <a:pt x="180" y="11"/>
                  </a:lnTo>
                  <a:lnTo>
                    <a:pt x="195" y="23"/>
                  </a:lnTo>
                  <a:lnTo>
                    <a:pt x="211" y="35"/>
                  </a:lnTo>
                  <a:lnTo>
                    <a:pt x="223" y="50"/>
                  </a:lnTo>
                  <a:lnTo>
                    <a:pt x="230" y="66"/>
                  </a:lnTo>
                  <a:lnTo>
                    <a:pt x="238" y="82"/>
                  </a:lnTo>
                  <a:lnTo>
                    <a:pt x="242" y="101"/>
                  </a:lnTo>
                  <a:lnTo>
                    <a:pt x="246" y="121"/>
                  </a:lnTo>
                  <a:lnTo>
                    <a:pt x="246" y="121"/>
                  </a:lnTo>
                  <a:close/>
                </a:path>
              </a:pathLst>
            </a:custGeom>
            <a:solidFill>
              <a:srgbClr val="CCFFFF"/>
            </a:solidFill>
            <a:ln w="9525">
              <a:noFill/>
              <a:round/>
              <a:headEnd/>
              <a:tailEnd/>
            </a:ln>
          </p:spPr>
          <p:txBody>
            <a:bodyPr/>
            <a:lstStyle/>
            <a:p>
              <a:endParaRPr lang="zh-CN" altLang="en-US"/>
            </a:p>
          </p:txBody>
        </p:sp>
        <p:sp>
          <p:nvSpPr>
            <p:cNvPr id="8" name="Freeform 8"/>
            <p:cNvSpPr>
              <a:spLocks/>
            </p:cNvSpPr>
            <p:nvPr/>
          </p:nvSpPr>
          <p:spPr bwMode="auto">
            <a:xfrm>
              <a:off x="1832" y="3309"/>
              <a:ext cx="246" cy="242"/>
            </a:xfrm>
            <a:custGeom>
              <a:avLst/>
              <a:gdLst/>
              <a:ahLst/>
              <a:cxnLst>
                <a:cxn ang="0">
                  <a:pos x="246" y="121"/>
                </a:cxn>
                <a:cxn ang="0">
                  <a:pos x="242" y="140"/>
                </a:cxn>
                <a:cxn ang="0">
                  <a:pos x="238" y="160"/>
                </a:cxn>
                <a:cxn ang="0">
                  <a:pos x="230" y="176"/>
                </a:cxn>
                <a:cxn ang="0">
                  <a:pos x="223" y="191"/>
                </a:cxn>
                <a:cxn ang="0">
                  <a:pos x="211" y="207"/>
                </a:cxn>
                <a:cxn ang="0">
                  <a:pos x="195" y="219"/>
                </a:cxn>
                <a:cxn ang="0">
                  <a:pos x="180" y="231"/>
                </a:cxn>
                <a:cxn ang="0">
                  <a:pos x="164" y="238"/>
                </a:cxn>
                <a:cxn ang="0">
                  <a:pos x="144" y="242"/>
                </a:cxn>
                <a:cxn ang="0">
                  <a:pos x="125" y="242"/>
                </a:cxn>
                <a:cxn ang="0">
                  <a:pos x="105" y="242"/>
                </a:cxn>
                <a:cxn ang="0">
                  <a:pos x="86" y="238"/>
                </a:cxn>
                <a:cxn ang="0">
                  <a:pos x="66" y="231"/>
                </a:cxn>
                <a:cxn ang="0">
                  <a:pos x="50" y="219"/>
                </a:cxn>
                <a:cxn ang="0">
                  <a:pos x="39" y="207"/>
                </a:cxn>
                <a:cxn ang="0">
                  <a:pos x="23" y="191"/>
                </a:cxn>
                <a:cxn ang="0">
                  <a:pos x="15" y="176"/>
                </a:cxn>
                <a:cxn ang="0">
                  <a:pos x="7" y="160"/>
                </a:cxn>
                <a:cxn ang="0">
                  <a:pos x="3" y="140"/>
                </a:cxn>
                <a:cxn ang="0">
                  <a:pos x="0" y="121"/>
                </a:cxn>
                <a:cxn ang="0">
                  <a:pos x="3" y="101"/>
                </a:cxn>
                <a:cxn ang="0">
                  <a:pos x="7" y="82"/>
                </a:cxn>
                <a:cxn ang="0">
                  <a:pos x="15" y="66"/>
                </a:cxn>
                <a:cxn ang="0">
                  <a:pos x="23" y="50"/>
                </a:cxn>
                <a:cxn ang="0">
                  <a:pos x="39" y="35"/>
                </a:cxn>
                <a:cxn ang="0">
                  <a:pos x="50" y="23"/>
                </a:cxn>
                <a:cxn ang="0">
                  <a:pos x="66" y="11"/>
                </a:cxn>
                <a:cxn ang="0">
                  <a:pos x="86" y="4"/>
                </a:cxn>
                <a:cxn ang="0">
                  <a:pos x="105" y="0"/>
                </a:cxn>
                <a:cxn ang="0">
                  <a:pos x="125" y="0"/>
                </a:cxn>
                <a:cxn ang="0">
                  <a:pos x="144" y="0"/>
                </a:cxn>
                <a:cxn ang="0">
                  <a:pos x="164" y="4"/>
                </a:cxn>
                <a:cxn ang="0">
                  <a:pos x="180" y="11"/>
                </a:cxn>
                <a:cxn ang="0">
                  <a:pos x="195" y="23"/>
                </a:cxn>
                <a:cxn ang="0">
                  <a:pos x="211" y="35"/>
                </a:cxn>
                <a:cxn ang="0">
                  <a:pos x="223" y="50"/>
                </a:cxn>
                <a:cxn ang="0">
                  <a:pos x="230" y="66"/>
                </a:cxn>
                <a:cxn ang="0">
                  <a:pos x="238" y="82"/>
                </a:cxn>
                <a:cxn ang="0">
                  <a:pos x="242" y="101"/>
                </a:cxn>
                <a:cxn ang="0">
                  <a:pos x="246" y="121"/>
                </a:cxn>
                <a:cxn ang="0">
                  <a:pos x="246" y="121"/>
                </a:cxn>
              </a:cxnLst>
              <a:rect l="0" t="0" r="r" b="b"/>
              <a:pathLst>
                <a:path w="246" h="242">
                  <a:moveTo>
                    <a:pt x="246" y="121"/>
                  </a:moveTo>
                  <a:lnTo>
                    <a:pt x="242" y="140"/>
                  </a:lnTo>
                  <a:lnTo>
                    <a:pt x="238" y="160"/>
                  </a:lnTo>
                  <a:lnTo>
                    <a:pt x="230" y="176"/>
                  </a:lnTo>
                  <a:lnTo>
                    <a:pt x="223" y="191"/>
                  </a:lnTo>
                  <a:lnTo>
                    <a:pt x="211" y="207"/>
                  </a:lnTo>
                  <a:lnTo>
                    <a:pt x="195" y="219"/>
                  </a:lnTo>
                  <a:lnTo>
                    <a:pt x="180" y="231"/>
                  </a:lnTo>
                  <a:lnTo>
                    <a:pt x="164" y="238"/>
                  </a:lnTo>
                  <a:lnTo>
                    <a:pt x="144" y="242"/>
                  </a:lnTo>
                  <a:lnTo>
                    <a:pt x="125" y="242"/>
                  </a:lnTo>
                  <a:lnTo>
                    <a:pt x="105" y="242"/>
                  </a:lnTo>
                  <a:lnTo>
                    <a:pt x="86" y="238"/>
                  </a:lnTo>
                  <a:lnTo>
                    <a:pt x="66" y="231"/>
                  </a:lnTo>
                  <a:lnTo>
                    <a:pt x="50" y="219"/>
                  </a:lnTo>
                  <a:lnTo>
                    <a:pt x="39" y="207"/>
                  </a:lnTo>
                  <a:lnTo>
                    <a:pt x="23" y="191"/>
                  </a:lnTo>
                  <a:lnTo>
                    <a:pt x="15" y="176"/>
                  </a:lnTo>
                  <a:lnTo>
                    <a:pt x="7" y="160"/>
                  </a:lnTo>
                  <a:lnTo>
                    <a:pt x="3" y="140"/>
                  </a:lnTo>
                  <a:lnTo>
                    <a:pt x="0" y="121"/>
                  </a:lnTo>
                  <a:lnTo>
                    <a:pt x="3" y="101"/>
                  </a:lnTo>
                  <a:lnTo>
                    <a:pt x="7" y="82"/>
                  </a:lnTo>
                  <a:lnTo>
                    <a:pt x="15" y="66"/>
                  </a:lnTo>
                  <a:lnTo>
                    <a:pt x="23" y="50"/>
                  </a:lnTo>
                  <a:lnTo>
                    <a:pt x="39" y="35"/>
                  </a:lnTo>
                  <a:lnTo>
                    <a:pt x="50" y="23"/>
                  </a:lnTo>
                  <a:lnTo>
                    <a:pt x="66" y="11"/>
                  </a:lnTo>
                  <a:lnTo>
                    <a:pt x="86" y="4"/>
                  </a:lnTo>
                  <a:lnTo>
                    <a:pt x="105" y="0"/>
                  </a:lnTo>
                  <a:lnTo>
                    <a:pt x="125" y="0"/>
                  </a:lnTo>
                  <a:lnTo>
                    <a:pt x="144" y="0"/>
                  </a:lnTo>
                  <a:lnTo>
                    <a:pt x="164" y="4"/>
                  </a:lnTo>
                  <a:lnTo>
                    <a:pt x="180" y="11"/>
                  </a:lnTo>
                  <a:lnTo>
                    <a:pt x="195" y="23"/>
                  </a:lnTo>
                  <a:lnTo>
                    <a:pt x="211" y="35"/>
                  </a:lnTo>
                  <a:lnTo>
                    <a:pt x="223" y="50"/>
                  </a:lnTo>
                  <a:lnTo>
                    <a:pt x="230" y="66"/>
                  </a:lnTo>
                  <a:lnTo>
                    <a:pt x="238" y="82"/>
                  </a:lnTo>
                  <a:lnTo>
                    <a:pt x="242" y="101"/>
                  </a:lnTo>
                  <a:lnTo>
                    <a:pt x="246" y="121"/>
                  </a:lnTo>
                  <a:lnTo>
                    <a:pt x="246" y="121"/>
                  </a:lnTo>
                </a:path>
              </a:pathLst>
            </a:custGeom>
            <a:noFill/>
            <a:ln w="12700">
              <a:solidFill>
                <a:srgbClr val="000000"/>
              </a:solidFill>
              <a:prstDash val="solid"/>
              <a:round/>
              <a:headEnd/>
              <a:tailEnd/>
            </a:ln>
          </p:spPr>
          <p:txBody>
            <a:bodyPr/>
            <a:lstStyle/>
            <a:p>
              <a:endParaRPr lang="zh-CN" altLang="en-US"/>
            </a:p>
          </p:txBody>
        </p:sp>
        <p:sp>
          <p:nvSpPr>
            <p:cNvPr id="9" name="Freeform 9"/>
            <p:cNvSpPr>
              <a:spLocks/>
            </p:cNvSpPr>
            <p:nvPr/>
          </p:nvSpPr>
          <p:spPr bwMode="auto">
            <a:xfrm>
              <a:off x="1295" y="3845"/>
              <a:ext cx="243" cy="246"/>
            </a:xfrm>
            <a:custGeom>
              <a:avLst/>
              <a:gdLst/>
              <a:ahLst/>
              <a:cxnLst>
                <a:cxn ang="0">
                  <a:pos x="243" y="121"/>
                </a:cxn>
                <a:cxn ang="0">
                  <a:pos x="243" y="145"/>
                </a:cxn>
                <a:cxn ang="0">
                  <a:pos x="239" y="160"/>
                </a:cxn>
                <a:cxn ang="0">
                  <a:pos x="231" y="180"/>
                </a:cxn>
                <a:cxn ang="0">
                  <a:pos x="220" y="196"/>
                </a:cxn>
                <a:cxn ang="0">
                  <a:pos x="208" y="211"/>
                </a:cxn>
                <a:cxn ang="0">
                  <a:pos x="196" y="223"/>
                </a:cxn>
                <a:cxn ang="0">
                  <a:pos x="180" y="231"/>
                </a:cxn>
                <a:cxn ang="0">
                  <a:pos x="161" y="239"/>
                </a:cxn>
                <a:cxn ang="0">
                  <a:pos x="141" y="242"/>
                </a:cxn>
                <a:cxn ang="0">
                  <a:pos x="122" y="246"/>
                </a:cxn>
                <a:cxn ang="0">
                  <a:pos x="102" y="242"/>
                </a:cxn>
                <a:cxn ang="0">
                  <a:pos x="83" y="239"/>
                </a:cxn>
                <a:cxn ang="0">
                  <a:pos x="67" y="231"/>
                </a:cxn>
                <a:cxn ang="0">
                  <a:pos x="51" y="223"/>
                </a:cxn>
                <a:cxn ang="0">
                  <a:pos x="36" y="211"/>
                </a:cxn>
                <a:cxn ang="0">
                  <a:pos x="24" y="196"/>
                </a:cxn>
                <a:cxn ang="0">
                  <a:pos x="12" y="180"/>
                </a:cxn>
                <a:cxn ang="0">
                  <a:pos x="4" y="160"/>
                </a:cxn>
                <a:cxn ang="0">
                  <a:pos x="0" y="145"/>
                </a:cxn>
                <a:cxn ang="0">
                  <a:pos x="0" y="125"/>
                </a:cxn>
                <a:cxn ang="0">
                  <a:pos x="0" y="102"/>
                </a:cxn>
                <a:cxn ang="0">
                  <a:pos x="4" y="86"/>
                </a:cxn>
                <a:cxn ang="0">
                  <a:pos x="12" y="66"/>
                </a:cxn>
                <a:cxn ang="0">
                  <a:pos x="24" y="51"/>
                </a:cxn>
                <a:cxn ang="0">
                  <a:pos x="36" y="35"/>
                </a:cxn>
                <a:cxn ang="0">
                  <a:pos x="51" y="23"/>
                </a:cxn>
                <a:cxn ang="0">
                  <a:pos x="67" y="15"/>
                </a:cxn>
                <a:cxn ang="0">
                  <a:pos x="83" y="8"/>
                </a:cxn>
                <a:cxn ang="0">
                  <a:pos x="102" y="4"/>
                </a:cxn>
                <a:cxn ang="0">
                  <a:pos x="122" y="0"/>
                </a:cxn>
                <a:cxn ang="0">
                  <a:pos x="141" y="4"/>
                </a:cxn>
                <a:cxn ang="0">
                  <a:pos x="161" y="8"/>
                </a:cxn>
                <a:cxn ang="0">
                  <a:pos x="180" y="15"/>
                </a:cxn>
                <a:cxn ang="0">
                  <a:pos x="196" y="23"/>
                </a:cxn>
                <a:cxn ang="0">
                  <a:pos x="208" y="35"/>
                </a:cxn>
                <a:cxn ang="0">
                  <a:pos x="220" y="51"/>
                </a:cxn>
                <a:cxn ang="0">
                  <a:pos x="231" y="66"/>
                </a:cxn>
                <a:cxn ang="0">
                  <a:pos x="239" y="86"/>
                </a:cxn>
                <a:cxn ang="0">
                  <a:pos x="243" y="102"/>
                </a:cxn>
                <a:cxn ang="0">
                  <a:pos x="243" y="125"/>
                </a:cxn>
                <a:cxn ang="0">
                  <a:pos x="243" y="125"/>
                </a:cxn>
                <a:cxn ang="0">
                  <a:pos x="243" y="121"/>
                </a:cxn>
              </a:cxnLst>
              <a:rect l="0" t="0" r="r" b="b"/>
              <a:pathLst>
                <a:path w="243" h="246">
                  <a:moveTo>
                    <a:pt x="243" y="121"/>
                  </a:moveTo>
                  <a:lnTo>
                    <a:pt x="243" y="145"/>
                  </a:lnTo>
                  <a:lnTo>
                    <a:pt x="239" y="160"/>
                  </a:lnTo>
                  <a:lnTo>
                    <a:pt x="231" y="180"/>
                  </a:lnTo>
                  <a:lnTo>
                    <a:pt x="220" y="196"/>
                  </a:lnTo>
                  <a:lnTo>
                    <a:pt x="208" y="211"/>
                  </a:lnTo>
                  <a:lnTo>
                    <a:pt x="196" y="223"/>
                  </a:lnTo>
                  <a:lnTo>
                    <a:pt x="180" y="231"/>
                  </a:lnTo>
                  <a:lnTo>
                    <a:pt x="161" y="239"/>
                  </a:lnTo>
                  <a:lnTo>
                    <a:pt x="141" y="242"/>
                  </a:lnTo>
                  <a:lnTo>
                    <a:pt x="122" y="246"/>
                  </a:lnTo>
                  <a:lnTo>
                    <a:pt x="102" y="242"/>
                  </a:lnTo>
                  <a:lnTo>
                    <a:pt x="83" y="239"/>
                  </a:lnTo>
                  <a:lnTo>
                    <a:pt x="67" y="231"/>
                  </a:lnTo>
                  <a:lnTo>
                    <a:pt x="51" y="223"/>
                  </a:lnTo>
                  <a:lnTo>
                    <a:pt x="36" y="211"/>
                  </a:lnTo>
                  <a:lnTo>
                    <a:pt x="24" y="196"/>
                  </a:lnTo>
                  <a:lnTo>
                    <a:pt x="12" y="180"/>
                  </a:lnTo>
                  <a:lnTo>
                    <a:pt x="4" y="160"/>
                  </a:lnTo>
                  <a:lnTo>
                    <a:pt x="0" y="145"/>
                  </a:lnTo>
                  <a:lnTo>
                    <a:pt x="0" y="125"/>
                  </a:lnTo>
                  <a:lnTo>
                    <a:pt x="0" y="102"/>
                  </a:lnTo>
                  <a:lnTo>
                    <a:pt x="4" y="86"/>
                  </a:lnTo>
                  <a:lnTo>
                    <a:pt x="12" y="66"/>
                  </a:lnTo>
                  <a:lnTo>
                    <a:pt x="24" y="51"/>
                  </a:lnTo>
                  <a:lnTo>
                    <a:pt x="36" y="35"/>
                  </a:lnTo>
                  <a:lnTo>
                    <a:pt x="51" y="23"/>
                  </a:lnTo>
                  <a:lnTo>
                    <a:pt x="67" y="15"/>
                  </a:lnTo>
                  <a:lnTo>
                    <a:pt x="83" y="8"/>
                  </a:lnTo>
                  <a:lnTo>
                    <a:pt x="102" y="4"/>
                  </a:lnTo>
                  <a:lnTo>
                    <a:pt x="122" y="0"/>
                  </a:lnTo>
                  <a:lnTo>
                    <a:pt x="141" y="4"/>
                  </a:lnTo>
                  <a:lnTo>
                    <a:pt x="161" y="8"/>
                  </a:lnTo>
                  <a:lnTo>
                    <a:pt x="180" y="15"/>
                  </a:lnTo>
                  <a:lnTo>
                    <a:pt x="196" y="23"/>
                  </a:lnTo>
                  <a:lnTo>
                    <a:pt x="208" y="35"/>
                  </a:lnTo>
                  <a:lnTo>
                    <a:pt x="220" y="51"/>
                  </a:lnTo>
                  <a:lnTo>
                    <a:pt x="231" y="66"/>
                  </a:lnTo>
                  <a:lnTo>
                    <a:pt x="239" y="86"/>
                  </a:lnTo>
                  <a:lnTo>
                    <a:pt x="243" y="102"/>
                  </a:lnTo>
                  <a:lnTo>
                    <a:pt x="243" y="125"/>
                  </a:lnTo>
                  <a:lnTo>
                    <a:pt x="243" y="125"/>
                  </a:lnTo>
                  <a:lnTo>
                    <a:pt x="243" y="121"/>
                  </a:lnTo>
                  <a:close/>
                </a:path>
              </a:pathLst>
            </a:custGeom>
            <a:solidFill>
              <a:srgbClr val="CCFFFF"/>
            </a:solidFill>
            <a:ln w="9525">
              <a:noFill/>
              <a:round/>
              <a:headEnd/>
              <a:tailEnd/>
            </a:ln>
          </p:spPr>
          <p:txBody>
            <a:bodyPr/>
            <a:lstStyle/>
            <a:p>
              <a:endParaRPr lang="zh-CN" altLang="en-US"/>
            </a:p>
          </p:txBody>
        </p:sp>
        <p:sp>
          <p:nvSpPr>
            <p:cNvPr id="10" name="Freeform 10"/>
            <p:cNvSpPr>
              <a:spLocks/>
            </p:cNvSpPr>
            <p:nvPr/>
          </p:nvSpPr>
          <p:spPr bwMode="auto">
            <a:xfrm>
              <a:off x="1295" y="3845"/>
              <a:ext cx="243" cy="246"/>
            </a:xfrm>
            <a:custGeom>
              <a:avLst/>
              <a:gdLst/>
              <a:ahLst/>
              <a:cxnLst>
                <a:cxn ang="0">
                  <a:pos x="243" y="121"/>
                </a:cxn>
                <a:cxn ang="0">
                  <a:pos x="243" y="145"/>
                </a:cxn>
                <a:cxn ang="0">
                  <a:pos x="239" y="160"/>
                </a:cxn>
                <a:cxn ang="0">
                  <a:pos x="231" y="180"/>
                </a:cxn>
                <a:cxn ang="0">
                  <a:pos x="220" y="196"/>
                </a:cxn>
                <a:cxn ang="0">
                  <a:pos x="208" y="211"/>
                </a:cxn>
                <a:cxn ang="0">
                  <a:pos x="196" y="223"/>
                </a:cxn>
                <a:cxn ang="0">
                  <a:pos x="180" y="231"/>
                </a:cxn>
                <a:cxn ang="0">
                  <a:pos x="161" y="239"/>
                </a:cxn>
                <a:cxn ang="0">
                  <a:pos x="141" y="242"/>
                </a:cxn>
                <a:cxn ang="0">
                  <a:pos x="122" y="246"/>
                </a:cxn>
                <a:cxn ang="0">
                  <a:pos x="102" y="242"/>
                </a:cxn>
                <a:cxn ang="0">
                  <a:pos x="83" y="239"/>
                </a:cxn>
                <a:cxn ang="0">
                  <a:pos x="67" y="231"/>
                </a:cxn>
                <a:cxn ang="0">
                  <a:pos x="51" y="223"/>
                </a:cxn>
                <a:cxn ang="0">
                  <a:pos x="36" y="211"/>
                </a:cxn>
                <a:cxn ang="0">
                  <a:pos x="24" y="196"/>
                </a:cxn>
                <a:cxn ang="0">
                  <a:pos x="12" y="180"/>
                </a:cxn>
                <a:cxn ang="0">
                  <a:pos x="4" y="160"/>
                </a:cxn>
                <a:cxn ang="0">
                  <a:pos x="0" y="145"/>
                </a:cxn>
                <a:cxn ang="0">
                  <a:pos x="0" y="125"/>
                </a:cxn>
                <a:cxn ang="0">
                  <a:pos x="0" y="102"/>
                </a:cxn>
                <a:cxn ang="0">
                  <a:pos x="4" y="86"/>
                </a:cxn>
                <a:cxn ang="0">
                  <a:pos x="12" y="66"/>
                </a:cxn>
                <a:cxn ang="0">
                  <a:pos x="24" y="51"/>
                </a:cxn>
                <a:cxn ang="0">
                  <a:pos x="36" y="35"/>
                </a:cxn>
                <a:cxn ang="0">
                  <a:pos x="51" y="23"/>
                </a:cxn>
                <a:cxn ang="0">
                  <a:pos x="67" y="15"/>
                </a:cxn>
                <a:cxn ang="0">
                  <a:pos x="83" y="8"/>
                </a:cxn>
                <a:cxn ang="0">
                  <a:pos x="102" y="4"/>
                </a:cxn>
                <a:cxn ang="0">
                  <a:pos x="122" y="0"/>
                </a:cxn>
                <a:cxn ang="0">
                  <a:pos x="141" y="4"/>
                </a:cxn>
                <a:cxn ang="0">
                  <a:pos x="161" y="8"/>
                </a:cxn>
                <a:cxn ang="0">
                  <a:pos x="180" y="15"/>
                </a:cxn>
                <a:cxn ang="0">
                  <a:pos x="196" y="23"/>
                </a:cxn>
                <a:cxn ang="0">
                  <a:pos x="208" y="35"/>
                </a:cxn>
                <a:cxn ang="0">
                  <a:pos x="220" y="51"/>
                </a:cxn>
                <a:cxn ang="0">
                  <a:pos x="231" y="66"/>
                </a:cxn>
                <a:cxn ang="0">
                  <a:pos x="239" y="86"/>
                </a:cxn>
                <a:cxn ang="0">
                  <a:pos x="243" y="102"/>
                </a:cxn>
                <a:cxn ang="0">
                  <a:pos x="243" y="125"/>
                </a:cxn>
                <a:cxn ang="0">
                  <a:pos x="243" y="125"/>
                </a:cxn>
              </a:cxnLst>
              <a:rect l="0" t="0" r="r" b="b"/>
              <a:pathLst>
                <a:path w="243" h="246">
                  <a:moveTo>
                    <a:pt x="243" y="121"/>
                  </a:moveTo>
                  <a:lnTo>
                    <a:pt x="243" y="145"/>
                  </a:lnTo>
                  <a:lnTo>
                    <a:pt x="239" y="160"/>
                  </a:lnTo>
                  <a:lnTo>
                    <a:pt x="231" y="180"/>
                  </a:lnTo>
                  <a:lnTo>
                    <a:pt x="220" y="196"/>
                  </a:lnTo>
                  <a:lnTo>
                    <a:pt x="208" y="211"/>
                  </a:lnTo>
                  <a:lnTo>
                    <a:pt x="196" y="223"/>
                  </a:lnTo>
                  <a:lnTo>
                    <a:pt x="180" y="231"/>
                  </a:lnTo>
                  <a:lnTo>
                    <a:pt x="161" y="239"/>
                  </a:lnTo>
                  <a:lnTo>
                    <a:pt x="141" y="242"/>
                  </a:lnTo>
                  <a:lnTo>
                    <a:pt x="122" y="246"/>
                  </a:lnTo>
                  <a:lnTo>
                    <a:pt x="102" y="242"/>
                  </a:lnTo>
                  <a:lnTo>
                    <a:pt x="83" y="239"/>
                  </a:lnTo>
                  <a:lnTo>
                    <a:pt x="67" y="231"/>
                  </a:lnTo>
                  <a:lnTo>
                    <a:pt x="51" y="223"/>
                  </a:lnTo>
                  <a:lnTo>
                    <a:pt x="36" y="211"/>
                  </a:lnTo>
                  <a:lnTo>
                    <a:pt x="24" y="196"/>
                  </a:lnTo>
                  <a:lnTo>
                    <a:pt x="12" y="180"/>
                  </a:lnTo>
                  <a:lnTo>
                    <a:pt x="4" y="160"/>
                  </a:lnTo>
                  <a:lnTo>
                    <a:pt x="0" y="145"/>
                  </a:lnTo>
                  <a:lnTo>
                    <a:pt x="0" y="125"/>
                  </a:lnTo>
                  <a:lnTo>
                    <a:pt x="0" y="102"/>
                  </a:lnTo>
                  <a:lnTo>
                    <a:pt x="4" y="86"/>
                  </a:lnTo>
                  <a:lnTo>
                    <a:pt x="12" y="66"/>
                  </a:lnTo>
                  <a:lnTo>
                    <a:pt x="24" y="51"/>
                  </a:lnTo>
                  <a:lnTo>
                    <a:pt x="36" y="35"/>
                  </a:lnTo>
                  <a:lnTo>
                    <a:pt x="51" y="23"/>
                  </a:lnTo>
                  <a:lnTo>
                    <a:pt x="67" y="15"/>
                  </a:lnTo>
                  <a:lnTo>
                    <a:pt x="83" y="8"/>
                  </a:lnTo>
                  <a:lnTo>
                    <a:pt x="102" y="4"/>
                  </a:lnTo>
                  <a:lnTo>
                    <a:pt x="122" y="0"/>
                  </a:lnTo>
                  <a:lnTo>
                    <a:pt x="141" y="4"/>
                  </a:lnTo>
                  <a:lnTo>
                    <a:pt x="161" y="8"/>
                  </a:lnTo>
                  <a:lnTo>
                    <a:pt x="180" y="15"/>
                  </a:lnTo>
                  <a:lnTo>
                    <a:pt x="196" y="23"/>
                  </a:lnTo>
                  <a:lnTo>
                    <a:pt x="208" y="35"/>
                  </a:lnTo>
                  <a:lnTo>
                    <a:pt x="220" y="51"/>
                  </a:lnTo>
                  <a:lnTo>
                    <a:pt x="231" y="66"/>
                  </a:lnTo>
                  <a:lnTo>
                    <a:pt x="239" y="86"/>
                  </a:lnTo>
                  <a:lnTo>
                    <a:pt x="243" y="102"/>
                  </a:lnTo>
                  <a:lnTo>
                    <a:pt x="243" y="125"/>
                  </a:lnTo>
                  <a:lnTo>
                    <a:pt x="243" y="125"/>
                  </a:lnTo>
                </a:path>
              </a:pathLst>
            </a:custGeom>
            <a:noFill/>
            <a:ln w="12700">
              <a:solidFill>
                <a:srgbClr val="000000"/>
              </a:solidFill>
              <a:prstDash val="solid"/>
              <a:round/>
              <a:headEnd/>
              <a:tailEnd/>
            </a:ln>
          </p:spPr>
          <p:txBody>
            <a:bodyPr/>
            <a:lstStyle/>
            <a:p>
              <a:endParaRPr lang="zh-CN" altLang="en-US"/>
            </a:p>
          </p:txBody>
        </p:sp>
        <p:sp>
          <p:nvSpPr>
            <p:cNvPr id="11" name="Line 11"/>
            <p:cNvSpPr>
              <a:spLocks noChangeShapeType="1"/>
            </p:cNvSpPr>
            <p:nvPr/>
          </p:nvSpPr>
          <p:spPr bwMode="auto">
            <a:xfrm>
              <a:off x="1589" y="3363"/>
              <a:ext cx="121" cy="1"/>
            </a:xfrm>
            <a:prstGeom prst="line">
              <a:avLst/>
            </a:prstGeom>
            <a:noFill/>
            <a:ln w="12700">
              <a:solidFill>
                <a:srgbClr val="000000"/>
              </a:solidFill>
              <a:round/>
              <a:headEnd/>
              <a:tailEnd/>
            </a:ln>
          </p:spPr>
          <p:txBody>
            <a:bodyPr/>
            <a:lstStyle/>
            <a:p>
              <a:endParaRPr lang="zh-CN" altLang="en-US"/>
            </a:p>
          </p:txBody>
        </p:sp>
        <p:sp>
          <p:nvSpPr>
            <p:cNvPr id="12" name="Freeform 12"/>
            <p:cNvSpPr>
              <a:spLocks/>
            </p:cNvSpPr>
            <p:nvPr/>
          </p:nvSpPr>
          <p:spPr bwMode="auto">
            <a:xfrm>
              <a:off x="1695" y="3340"/>
              <a:ext cx="90" cy="47"/>
            </a:xfrm>
            <a:custGeom>
              <a:avLst/>
              <a:gdLst/>
              <a:ahLst/>
              <a:cxnLst>
                <a:cxn ang="0">
                  <a:pos x="0" y="47"/>
                </a:cxn>
                <a:cxn ang="0">
                  <a:pos x="90" y="23"/>
                </a:cxn>
                <a:cxn ang="0">
                  <a:pos x="0" y="0"/>
                </a:cxn>
                <a:cxn ang="0">
                  <a:pos x="0" y="47"/>
                </a:cxn>
                <a:cxn ang="0">
                  <a:pos x="0" y="47"/>
                </a:cxn>
              </a:cxnLst>
              <a:rect l="0" t="0" r="r" b="b"/>
              <a:pathLst>
                <a:path w="90" h="47">
                  <a:moveTo>
                    <a:pt x="0" y="47"/>
                  </a:moveTo>
                  <a:lnTo>
                    <a:pt x="90" y="23"/>
                  </a:lnTo>
                  <a:lnTo>
                    <a:pt x="0" y="0"/>
                  </a:lnTo>
                  <a:lnTo>
                    <a:pt x="0" y="47"/>
                  </a:lnTo>
                  <a:lnTo>
                    <a:pt x="0" y="47"/>
                  </a:lnTo>
                  <a:close/>
                </a:path>
              </a:pathLst>
            </a:custGeom>
            <a:solidFill>
              <a:srgbClr val="000000"/>
            </a:solidFill>
            <a:ln w="9525">
              <a:noFill/>
              <a:round/>
              <a:headEnd/>
              <a:tailEnd/>
            </a:ln>
          </p:spPr>
          <p:txBody>
            <a:bodyPr/>
            <a:lstStyle/>
            <a:p>
              <a:endParaRPr lang="zh-CN" altLang="en-US"/>
            </a:p>
          </p:txBody>
        </p:sp>
        <p:sp>
          <p:nvSpPr>
            <p:cNvPr id="13" name="Rectangle 13"/>
            <p:cNvSpPr>
              <a:spLocks noChangeArrowheads="1"/>
            </p:cNvSpPr>
            <p:nvPr/>
          </p:nvSpPr>
          <p:spPr bwMode="auto">
            <a:xfrm>
              <a:off x="1366" y="3340"/>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X</a:t>
              </a:r>
              <a:endParaRPr lang="en-US" altLang="zh-CN">
                <a:latin typeface="Times New Roman" pitchFamily="18" charset="0"/>
                <a:ea typeface="宋体" pitchFamily="2" charset="-122"/>
              </a:endParaRPr>
            </a:p>
          </p:txBody>
        </p:sp>
        <p:sp>
          <p:nvSpPr>
            <p:cNvPr id="14" name="Rectangle 14"/>
            <p:cNvSpPr>
              <a:spLocks noChangeArrowheads="1"/>
            </p:cNvSpPr>
            <p:nvPr/>
          </p:nvSpPr>
          <p:spPr bwMode="auto">
            <a:xfrm>
              <a:off x="1906" y="3340"/>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A</a:t>
              </a:r>
              <a:endParaRPr lang="en-US" altLang="zh-CN">
                <a:latin typeface="Times New Roman" pitchFamily="18" charset="0"/>
                <a:ea typeface="宋体" pitchFamily="2" charset="-122"/>
              </a:endParaRPr>
            </a:p>
          </p:txBody>
        </p:sp>
        <p:sp>
          <p:nvSpPr>
            <p:cNvPr id="15" name="Line 15"/>
            <p:cNvSpPr>
              <a:spLocks noChangeShapeType="1"/>
            </p:cNvSpPr>
            <p:nvPr/>
          </p:nvSpPr>
          <p:spPr bwMode="auto">
            <a:xfrm>
              <a:off x="1538" y="3426"/>
              <a:ext cx="294" cy="4"/>
            </a:xfrm>
            <a:prstGeom prst="line">
              <a:avLst/>
            </a:prstGeom>
            <a:noFill/>
            <a:ln w="12700">
              <a:solidFill>
                <a:srgbClr val="000000"/>
              </a:solidFill>
              <a:round/>
              <a:headEnd/>
              <a:tailEnd/>
            </a:ln>
          </p:spPr>
          <p:txBody>
            <a:bodyPr/>
            <a:lstStyle/>
            <a:p>
              <a:endParaRPr lang="zh-CN" altLang="en-US"/>
            </a:p>
          </p:txBody>
        </p:sp>
        <p:sp>
          <p:nvSpPr>
            <p:cNvPr id="16" name="Line 16"/>
            <p:cNvSpPr>
              <a:spLocks noChangeShapeType="1"/>
            </p:cNvSpPr>
            <p:nvPr/>
          </p:nvSpPr>
          <p:spPr bwMode="auto">
            <a:xfrm>
              <a:off x="1335" y="3602"/>
              <a:ext cx="1" cy="121"/>
            </a:xfrm>
            <a:prstGeom prst="line">
              <a:avLst/>
            </a:prstGeom>
            <a:noFill/>
            <a:ln w="12700">
              <a:solidFill>
                <a:srgbClr val="000000"/>
              </a:solidFill>
              <a:round/>
              <a:headEnd/>
              <a:tailEnd/>
            </a:ln>
          </p:spPr>
          <p:txBody>
            <a:bodyPr/>
            <a:lstStyle/>
            <a:p>
              <a:endParaRPr lang="zh-CN" altLang="en-US"/>
            </a:p>
          </p:txBody>
        </p:sp>
        <p:sp>
          <p:nvSpPr>
            <p:cNvPr id="17" name="Freeform 17"/>
            <p:cNvSpPr>
              <a:spLocks/>
            </p:cNvSpPr>
            <p:nvPr/>
          </p:nvSpPr>
          <p:spPr bwMode="auto">
            <a:xfrm>
              <a:off x="1311" y="3708"/>
              <a:ext cx="51" cy="90"/>
            </a:xfrm>
            <a:custGeom>
              <a:avLst/>
              <a:gdLst/>
              <a:ahLst/>
              <a:cxnLst>
                <a:cxn ang="0">
                  <a:pos x="0" y="0"/>
                </a:cxn>
                <a:cxn ang="0">
                  <a:pos x="24" y="90"/>
                </a:cxn>
                <a:cxn ang="0">
                  <a:pos x="51" y="0"/>
                </a:cxn>
                <a:cxn ang="0">
                  <a:pos x="0" y="0"/>
                </a:cxn>
                <a:cxn ang="0">
                  <a:pos x="0" y="0"/>
                </a:cxn>
              </a:cxnLst>
              <a:rect l="0" t="0" r="r" b="b"/>
              <a:pathLst>
                <a:path w="51" h="90">
                  <a:moveTo>
                    <a:pt x="0" y="0"/>
                  </a:moveTo>
                  <a:lnTo>
                    <a:pt x="24" y="90"/>
                  </a:lnTo>
                  <a:lnTo>
                    <a:pt x="51" y="0"/>
                  </a:lnTo>
                  <a:lnTo>
                    <a:pt x="0" y="0"/>
                  </a:lnTo>
                  <a:lnTo>
                    <a:pt x="0" y="0"/>
                  </a:lnTo>
                  <a:close/>
                </a:path>
              </a:pathLst>
            </a:custGeom>
            <a:solidFill>
              <a:srgbClr val="000000"/>
            </a:solidFill>
            <a:ln w="9525">
              <a:noFill/>
              <a:round/>
              <a:headEnd/>
              <a:tailEnd/>
            </a:ln>
          </p:spPr>
          <p:txBody>
            <a:bodyPr/>
            <a:lstStyle/>
            <a:p>
              <a:endParaRPr lang="zh-CN" altLang="en-US"/>
            </a:p>
          </p:txBody>
        </p:sp>
        <p:sp>
          <p:nvSpPr>
            <p:cNvPr id="18" name="Line 18"/>
            <p:cNvSpPr>
              <a:spLocks noChangeShapeType="1"/>
            </p:cNvSpPr>
            <p:nvPr/>
          </p:nvSpPr>
          <p:spPr bwMode="auto">
            <a:xfrm>
              <a:off x="1417" y="3551"/>
              <a:ext cx="1" cy="294"/>
            </a:xfrm>
            <a:prstGeom prst="line">
              <a:avLst/>
            </a:prstGeom>
            <a:noFill/>
            <a:ln w="12700">
              <a:solidFill>
                <a:srgbClr val="000000"/>
              </a:solidFill>
              <a:round/>
              <a:headEnd/>
              <a:tailEnd/>
            </a:ln>
          </p:spPr>
          <p:txBody>
            <a:bodyPr/>
            <a:lstStyle/>
            <a:p>
              <a:endParaRPr lang="zh-CN" altLang="en-US"/>
            </a:p>
          </p:txBody>
        </p:sp>
        <p:sp>
          <p:nvSpPr>
            <p:cNvPr id="19" name="Line 19"/>
            <p:cNvSpPr>
              <a:spLocks noChangeShapeType="1"/>
            </p:cNvSpPr>
            <p:nvPr/>
          </p:nvSpPr>
          <p:spPr bwMode="auto">
            <a:xfrm>
              <a:off x="1953" y="3551"/>
              <a:ext cx="4" cy="294"/>
            </a:xfrm>
            <a:prstGeom prst="line">
              <a:avLst/>
            </a:prstGeom>
            <a:noFill/>
            <a:ln w="12700">
              <a:solidFill>
                <a:srgbClr val="000000"/>
              </a:solidFill>
              <a:round/>
              <a:headEnd/>
              <a:tailEnd/>
            </a:ln>
          </p:spPr>
          <p:txBody>
            <a:bodyPr/>
            <a:lstStyle/>
            <a:p>
              <a:endParaRPr lang="zh-CN" altLang="en-US"/>
            </a:p>
          </p:txBody>
        </p:sp>
        <p:sp>
          <p:nvSpPr>
            <p:cNvPr id="20" name="Rectangle 20"/>
            <p:cNvSpPr>
              <a:spLocks noChangeArrowheads="1"/>
            </p:cNvSpPr>
            <p:nvPr/>
          </p:nvSpPr>
          <p:spPr bwMode="auto">
            <a:xfrm>
              <a:off x="1370" y="3880"/>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C</a:t>
              </a:r>
              <a:endParaRPr lang="en-US" altLang="zh-CN">
                <a:latin typeface="Times New Roman" pitchFamily="18" charset="0"/>
                <a:ea typeface="宋体" pitchFamily="2" charset="-122"/>
              </a:endParaRPr>
            </a:p>
          </p:txBody>
        </p:sp>
        <p:sp>
          <p:nvSpPr>
            <p:cNvPr id="21" name="Rectangle 21"/>
            <p:cNvSpPr>
              <a:spLocks noChangeArrowheads="1"/>
            </p:cNvSpPr>
            <p:nvPr/>
          </p:nvSpPr>
          <p:spPr bwMode="auto">
            <a:xfrm>
              <a:off x="1914" y="3880"/>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B</a:t>
              </a:r>
              <a:endParaRPr lang="en-US" altLang="zh-CN">
                <a:latin typeface="Times New Roman" pitchFamily="18" charset="0"/>
                <a:ea typeface="宋体" pitchFamily="2" charset="-122"/>
              </a:endParaRPr>
            </a:p>
          </p:txBody>
        </p:sp>
        <p:sp>
          <p:nvSpPr>
            <p:cNvPr id="22" name="Freeform 22"/>
            <p:cNvSpPr>
              <a:spLocks/>
            </p:cNvSpPr>
            <p:nvPr/>
          </p:nvSpPr>
          <p:spPr bwMode="auto">
            <a:xfrm>
              <a:off x="1832" y="3845"/>
              <a:ext cx="246" cy="246"/>
            </a:xfrm>
            <a:custGeom>
              <a:avLst/>
              <a:gdLst/>
              <a:ahLst/>
              <a:cxnLst>
                <a:cxn ang="0">
                  <a:pos x="246" y="121"/>
                </a:cxn>
                <a:cxn ang="0">
                  <a:pos x="242" y="145"/>
                </a:cxn>
                <a:cxn ang="0">
                  <a:pos x="238" y="160"/>
                </a:cxn>
                <a:cxn ang="0">
                  <a:pos x="230" y="180"/>
                </a:cxn>
                <a:cxn ang="0">
                  <a:pos x="223" y="196"/>
                </a:cxn>
                <a:cxn ang="0">
                  <a:pos x="211" y="211"/>
                </a:cxn>
                <a:cxn ang="0">
                  <a:pos x="195" y="223"/>
                </a:cxn>
                <a:cxn ang="0">
                  <a:pos x="180" y="231"/>
                </a:cxn>
                <a:cxn ang="0">
                  <a:pos x="164" y="239"/>
                </a:cxn>
                <a:cxn ang="0">
                  <a:pos x="144" y="242"/>
                </a:cxn>
                <a:cxn ang="0">
                  <a:pos x="125" y="246"/>
                </a:cxn>
                <a:cxn ang="0">
                  <a:pos x="105" y="242"/>
                </a:cxn>
                <a:cxn ang="0">
                  <a:pos x="86" y="239"/>
                </a:cxn>
                <a:cxn ang="0">
                  <a:pos x="66" y="231"/>
                </a:cxn>
                <a:cxn ang="0">
                  <a:pos x="50" y="223"/>
                </a:cxn>
                <a:cxn ang="0">
                  <a:pos x="39" y="211"/>
                </a:cxn>
                <a:cxn ang="0">
                  <a:pos x="23" y="196"/>
                </a:cxn>
                <a:cxn ang="0">
                  <a:pos x="15" y="180"/>
                </a:cxn>
                <a:cxn ang="0">
                  <a:pos x="7" y="160"/>
                </a:cxn>
                <a:cxn ang="0">
                  <a:pos x="3" y="145"/>
                </a:cxn>
                <a:cxn ang="0">
                  <a:pos x="0" y="125"/>
                </a:cxn>
                <a:cxn ang="0">
                  <a:pos x="3" y="102"/>
                </a:cxn>
                <a:cxn ang="0">
                  <a:pos x="7" y="86"/>
                </a:cxn>
                <a:cxn ang="0">
                  <a:pos x="15" y="66"/>
                </a:cxn>
                <a:cxn ang="0">
                  <a:pos x="23" y="51"/>
                </a:cxn>
                <a:cxn ang="0">
                  <a:pos x="39" y="35"/>
                </a:cxn>
                <a:cxn ang="0">
                  <a:pos x="50" y="23"/>
                </a:cxn>
                <a:cxn ang="0">
                  <a:pos x="66" y="15"/>
                </a:cxn>
                <a:cxn ang="0">
                  <a:pos x="86" y="8"/>
                </a:cxn>
                <a:cxn ang="0">
                  <a:pos x="105" y="4"/>
                </a:cxn>
                <a:cxn ang="0">
                  <a:pos x="125" y="0"/>
                </a:cxn>
                <a:cxn ang="0">
                  <a:pos x="144" y="4"/>
                </a:cxn>
                <a:cxn ang="0">
                  <a:pos x="164" y="8"/>
                </a:cxn>
                <a:cxn ang="0">
                  <a:pos x="180" y="15"/>
                </a:cxn>
                <a:cxn ang="0">
                  <a:pos x="195" y="23"/>
                </a:cxn>
                <a:cxn ang="0">
                  <a:pos x="211" y="35"/>
                </a:cxn>
                <a:cxn ang="0">
                  <a:pos x="223" y="51"/>
                </a:cxn>
                <a:cxn ang="0">
                  <a:pos x="230" y="66"/>
                </a:cxn>
                <a:cxn ang="0">
                  <a:pos x="238" y="86"/>
                </a:cxn>
                <a:cxn ang="0">
                  <a:pos x="242" y="102"/>
                </a:cxn>
                <a:cxn ang="0">
                  <a:pos x="246" y="125"/>
                </a:cxn>
                <a:cxn ang="0">
                  <a:pos x="246" y="125"/>
                </a:cxn>
              </a:cxnLst>
              <a:rect l="0" t="0" r="r" b="b"/>
              <a:pathLst>
                <a:path w="246" h="246">
                  <a:moveTo>
                    <a:pt x="246" y="121"/>
                  </a:moveTo>
                  <a:lnTo>
                    <a:pt x="242" y="145"/>
                  </a:lnTo>
                  <a:lnTo>
                    <a:pt x="238" y="160"/>
                  </a:lnTo>
                  <a:lnTo>
                    <a:pt x="230" y="180"/>
                  </a:lnTo>
                  <a:lnTo>
                    <a:pt x="223" y="196"/>
                  </a:lnTo>
                  <a:lnTo>
                    <a:pt x="211" y="211"/>
                  </a:lnTo>
                  <a:lnTo>
                    <a:pt x="195" y="223"/>
                  </a:lnTo>
                  <a:lnTo>
                    <a:pt x="180" y="231"/>
                  </a:lnTo>
                  <a:lnTo>
                    <a:pt x="164" y="239"/>
                  </a:lnTo>
                  <a:lnTo>
                    <a:pt x="144" y="242"/>
                  </a:lnTo>
                  <a:lnTo>
                    <a:pt x="125" y="246"/>
                  </a:lnTo>
                  <a:lnTo>
                    <a:pt x="105" y="242"/>
                  </a:lnTo>
                  <a:lnTo>
                    <a:pt x="86" y="239"/>
                  </a:lnTo>
                  <a:lnTo>
                    <a:pt x="66" y="231"/>
                  </a:lnTo>
                  <a:lnTo>
                    <a:pt x="50" y="223"/>
                  </a:lnTo>
                  <a:lnTo>
                    <a:pt x="39" y="211"/>
                  </a:lnTo>
                  <a:lnTo>
                    <a:pt x="23" y="196"/>
                  </a:lnTo>
                  <a:lnTo>
                    <a:pt x="15" y="180"/>
                  </a:lnTo>
                  <a:lnTo>
                    <a:pt x="7" y="160"/>
                  </a:lnTo>
                  <a:lnTo>
                    <a:pt x="3" y="145"/>
                  </a:lnTo>
                  <a:lnTo>
                    <a:pt x="0" y="125"/>
                  </a:lnTo>
                  <a:lnTo>
                    <a:pt x="3" y="102"/>
                  </a:lnTo>
                  <a:lnTo>
                    <a:pt x="7" y="86"/>
                  </a:lnTo>
                  <a:lnTo>
                    <a:pt x="15" y="66"/>
                  </a:lnTo>
                  <a:lnTo>
                    <a:pt x="23" y="51"/>
                  </a:lnTo>
                  <a:lnTo>
                    <a:pt x="39" y="35"/>
                  </a:lnTo>
                  <a:lnTo>
                    <a:pt x="50" y="23"/>
                  </a:lnTo>
                  <a:lnTo>
                    <a:pt x="66" y="15"/>
                  </a:lnTo>
                  <a:lnTo>
                    <a:pt x="86" y="8"/>
                  </a:lnTo>
                  <a:lnTo>
                    <a:pt x="105" y="4"/>
                  </a:lnTo>
                  <a:lnTo>
                    <a:pt x="125" y="0"/>
                  </a:lnTo>
                  <a:lnTo>
                    <a:pt x="144" y="4"/>
                  </a:lnTo>
                  <a:lnTo>
                    <a:pt x="164" y="8"/>
                  </a:lnTo>
                  <a:lnTo>
                    <a:pt x="180" y="15"/>
                  </a:lnTo>
                  <a:lnTo>
                    <a:pt x="195" y="23"/>
                  </a:lnTo>
                  <a:lnTo>
                    <a:pt x="211" y="35"/>
                  </a:lnTo>
                  <a:lnTo>
                    <a:pt x="223" y="51"/>
                  </a:lnTo>
                  <a:lnTo>
                    <a:pt x="230" y="66"/>
                  </a:lnTo>
                  <a:lnTo>
                    <a:pt x="238" y="86"/>
                  </a:lnTo>
                  <a:lnTo>
                    <a:pt x="242" y="102"/>
                  </a:lnTo>
                  <a:lnTo>
                    <a:pt x="246" y="125"/>
                  </a:lnTo>
                  <a:lnTo>
                    <a:pt x="246" y="125"/>
                  </a:lnTo>
                </a:path>
              </a:pathLst>
            </a:custGeom>
            <a:noFill/>
            <a:ln w="12700">
              <a:solidFill>
                <a:srgbClr val="000000"/>
              </a:solidFill>
              <a:prstDash val="solid"/>
              <a:round/>
              <a:headEnd/>
              <a:tailEnd/>
            </a:ln>
          </p:spPr>
          <p:txBody>
            <a:bodyPr/>
            <a:lstStyle/>
            <a:p>
              <a:endParaRPr lang="zh-CN" altLang="en-US"/>
            </a:p>
          </p:txBody>
        </p:sp>
        <p:sp>
          <p:nvSpPr>
            <p:cNvPr id="23" name="Rectangle 23"/>
            <p:cNvSpPr>
              <a:spLocks noChangeArrowheads="1"/>
            </p:cNvSpPr>
            <p:nvPr/>
          </p:nvSpPr>
          <p:spPr bwMode="auto">
            <a:xfrm>
              <a:off x="2376" y="3883"/>
              <a:ext cx="75"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D</a:t>
              </a:r>
              <a:endParaRPr lang="en-US" altLang="zh-CN">
                <a:latin typeface="Times New Roman" pitchFamily="18" charset="0"/>
                <a:ea typeface="宋体" pitchFamily="2" charset="-122"/>
              </a:endParaRPr>
            </a:p>
          </p:txBody>
        </p:sp>
        <p:sp>
          <p:nvSpPr>
            <p:cNvPr id="24" name="Freeform 24"/>
            <p:cNvSpPr>
              <a:spLocks/>
            </p:cNvSpPr>
            <p:nvPr/>
          </p:nvSpPr>
          <p:spPr bwMode="auto">
            <a:xfrm>
              <a:off x="2306" y="3848"/>
              <a:ext cx="242" cy="246"/>
            </a:xfrm>
            <a:custGeom>
              <a:avLst/>
              <a:gdLst/>
              <a:ahLst/>
              <a:cxnLst>
                <a:cxn ang="0">
                  <a:pos x="242" y="121"/>
                </a:cxn>
                <a:cxn ang="0">
                  <a:pos x="242" y="145"/>
                </a:cxn>
                <a:cxn ang="0">
                  <a:pos x="238" y="160"/>
                </a:cxn>
                <a:cxn ang="0">
                  <a:pos x="231" y="180"/>
                </a:cxn>
                <a:cxn ang="0">
                  <a:pos x="219" y="196"/>
                </a:cxn>
                <a:cxn ang="0">
                  <a:pos x="207" y="211"/>
                </a:cxn>
                <a:cxn ang="0">
                  <a:pos x="195" y="223"/>
                </a:cxn>
                <a:cxn ang="0">
                  <a:pos x="180" y="231"/>
                </a:cxn>
                <a:cxn ang="0">
                  <a:pos x="160" y="239"/>
                </a:cxn>
                <a:cxn ang="0">
                  <a:pos x="141" y="242"/>
                </a:cxn>
                <a:cxn ang="0">
                  <a:pos x="121" y="246"/>
                </a:cxn>
                <a:cxn ang="0">
                  <a:pos x="101" y="242"/>
                </a:cxn>
                <a:cxn ang="0">
                  <a:pos x="82" y="239"/>
                </a:cxn>
                <a:cxn ang="0">
                  <a:pos x="66" y="231"/>
                </a:cxn>
                <a:cxn ang="0">
                  <a:pos x="51" y="223"/>
                </a:cxn>
                <a:cxn ang="0">
                  <a:pos x="35" y="211"/>
                </a:cxn>
                <a:cxn ang="0">
                  <a:pos x="23" y="196"/>
                </a:cxn>
                <a:cxn ang="0">
                  <a:pos x="11" y="180"/>
                </a:cxn>
                <a:cxn ang="0">
                  <a:pos x="4" y="160"/>
                </a:cxn>
                <a:cxn ang="0">
                  <a:pos x="0" y="145"/>
                </a:cxn>
                <a:cxn ang="0">
                  <a:pos x="0" y="125"/>
                </a:cxn>
                <a:cxn ang="0">
                  <a:pos x="0" y="102"/>
                </a:cxn>
                <a:cxn ang="0">
                  <a:pos x="4" y="86"/>
                </a:cxn>
                <a:cxn ang="0">
                  <a:pos x="11" y="66"/>
                </a:cxn>
                <a:cxn ang="0">
                  <a:pos x="23" y="51"/>
                </a:cxn>
                <a:cxn ang="0">
                  <a:pos x="35" y="35"/>
                </a:cxn>
                <a:cxn ang="0">
                  <a:pos x="51" y="23"/>
                </a:cxn>
                <a:cxn ang="0">
                  <a:pos x="66" y="15"/>
                </a:cxn>
                <a:cxn ang="0">
                  <a:pos x="82" y="8"/>
                </a:cxn>
                <a:cxn ang="0">
                  <a:pos x="101" y="4"/>
                </a:cxn>
                <a:cxn ang="0">
                  <a:pos x="121" y="0"/>
                </a:cxn>
                <a:cxn ang="0">
                  <a:pos x="141" y="4"/>
                </a:cxn>
                <a:cxn ang="0">
                  <a:pos x="160" y="8"/>
                </a:cxn>
                <a:cxn ang="0">
                  <a:pos x="180" y="15"/>
                </a:cxn>
                <a:cxn ang="0">
                  <a:pos x="195" y="23"/>
                </a:cxn>
                <a:cxn ang="0">
                  <a:pos x="207" y="35"/>
                </a:cxn>
                <a:cxn ang="0">
                  <a:pos x="219" y="51"/>
                </a:cxn>
                <a:cxn ang="0">
                  <a:pos x="231" y="66"/>
                </a:cxn>
                <a:cxn ang="0">
                  <a:pos x="238" y="86"/>
                </a:cxn>
                <a:cxn ang="0">
                  <a:pos x="242" y="102"/>
                </a:cxn>
                <a:cxn ang="0">
                  <a:pos x="242" y="125"/>
                </a:cxn>
                <a:cxn ang="0">
                  <a:pos x="242" y="125"/>
                </a:cxn>
              </a:cxnLst>
              <a:rect l="0" t="0" r="r" b="b"/>
              <a:pathLst>
                <a:path w="242" h="246">
                  <a:moveTo>
                    <a:pt x="242" y="121"/>
                  </a:moveTo>
                  <a:lnTo>
                    <a:pt x="242" y="145"/>
                  </a:lnTo>
                  <a:lnTo>
                    <a:pt x="238" y="160"/>
                  </a:lnTo>
                  <a:lnTo>
                    <a:pt x="231" y="180"/>
                  </a:lnTo>
                  <a:lnTo>
                    <a:pt x="219" y="196"/>
                  </a:lnTo>
                  <a:lnTo>
                    <a:pt x="207" y="211"/>
                  </a:lnTo>
                  <a:lnTo>
                    <a:pt x="195" y="223"/>
                  </a:lnTo>
                  <a:lnTo>
                    <a:pt x="180" y="231"/>
                  </a:lnTo>
                  <a:lnTo>
                    <a:pt x="160" y="239"/>
                  </a:lnTo>
                  <a:lnTo>
                    <a:pt x="141" y="242"/>
                  </a:lnTo>
                  <a:lnTo>
                    <a:pt x="121" y="246"/>
                  </a:lnTo>
                  <a:lnTo>
                    <a:pt x="101" y="242"/>
                  </a:lnTo>
                  <a:lnTo>
                    <a:pt x="82" y="239"/>
                  </a:lnTo>
                  <a:lnTo>
                    <a:pt x="66" y="231"/>
                  </a:lnTo>
                  <a:lnTo>
                    <a:pt x="51" y="223"/>
                  </a:lnTo>
                  <a:lnTo>
                    <a:pt x="35" y="211"/>
                  </a:lnTo>
                  <a:lnTo>
                    <a:pt x="23" y="196"/>
                  </a:lnTo>
                  <a:lnTo>
                    <a:pt x="11" y="180"/>
                  </a:lnTo>
                  <a:lnTo>
                    <a:pt x="4" y="160"/>
                  </a:lnTo>
                  <a:lnTo>
                    <a:pt x="0" y="145"/>
                  </a:lnTo>
                  <a:lnTo>
                    <a:pt x="0" y="125"/>
                  </a:lnTo>
                  <a:lnTo>
                    <a:pt x="0" y="102"/>
                  </a:lnTo>
                  <a:lnTo>
                    <a:pt x="4" y="86"/>
                  </a:lnTo>
                  <a:lnTo>
                    <a:pt x="11" y="66"/>
                  </a:lnTo>
                  <a:lnTo>
                    <a:pt x="23" y="51"/>
                  </a:lnTo>
                  <a:lnTo>
                    <a:pt x="35" y="35"/>
                  </a:lnTo>
                  <a:lnTo>
                    <a:pt x="51" y="23"/>
                  </a:lnTo>
                  <a:lnTo>
                    <a:pt x="66" y="15"/>
                  </a:lnTo>
                  <a:lnTo>
                    <a:pt x="82" y="8"/>
                  </a:lnTo>
                  <a:lnTo>
                    <a:pt x="101" y="4"/>
                  </a:lnTo>
                  <a:lnTo>
                    <a:pt x="121" y="0"/>
                  </a:lnTo>
                  <a:lnTo>
                    <a:pt x="141" y="4"/>
                  </a:lnTo>
                  <a:lnTo>
                    <a:pt x="160" y="8"/>
                  </a:lnTo>
                  <a:lnTo>
                    <a:pt x="180" y="15"/>
                  </a:lnTo>
                  <a:lnTo>
                    <a:pt x="195" y="23"/>
                  </a:lnTo>
                  <a:lnTo>
                    <a:pt x="207" y="35"/>
                  </a:lnTo>
                  <a:lnTo>
                    <a:pt x="219" y="51"/>
                  </a:lnTo>
                  <a:lnTo>
                    <a:pt x="231" y="66"/>
                  </a:lnTo>
                  <a:lnTo>
                    <a:pt x="238" y="86"/>
                  </a:lnTo>
                  <a:lnTo>
                    <a:pt x="242" y="102"/>
                  </a:lnTo>
                  <a:lnTo>
                    <a:pt x="242" y="125"/>
                  </a:lnTo>
                  <a:lnTo>
                    <a:pt x="242" y="125"/>
                  </a:lnTo>
                </a:path>
              </a:pathLst>
            </a:custGeom>
            <a:noFill/>
            <a:ln w="12700">
              <a:solidFill>
                <a:srgbClr val="000000"/>
              </a:solidFill>
              <a:prstDash val="solid"/>
              <a:round/>
              <a:headEnd/>
              <a:tailEnd/>
            </a:ln>
          </p:spPr>
          <p:txBody>
            <a:bodyPr/>
            <a:lstStyle/>
            <a:p>
              <a:endParaRPr lang="zh-CN" altLang="en-US"/>
            </a:p>
          </p:txBody>
        </p:sp>
        <p:sp>
          <p:nvSpPr>
            <p:cNvPr id="25" name="Line 25"/>
            <p:cNvSpPr>
              <a:spLocks noChangeShapeType="1"/>
            </p:cNvSpPr>
            <p:nvPr/>
          </p:nvSpPr>
          <p:spPr bwMode="auto">
            <a:xfrm>
              <a:off x="1538" y="3966"/>
              <a:ext cx="294" cy="1"/>
            </a:xfrm>
            <a:prstGeom prst="line">
              <a:avLst/>
            </a:prstGeom>
            <a:noFill/>
            <a:ln w="12700">
              <a:solidFill>
                <a:srgbClr val="000000"/>
              </a:solidFill>
              <a:round/>
              <a:headEnd/>
              <a:tailEnd/>
            </a:ln>
          </p:spPr>
          <p:txBody>
            <a:bodyPr/>
            <a:lstStyle/>
            <a:p>
              <a:endParaRPr lang="zh-CN" altLang="en-US"/>
            </a:p>
          </p:txBody>
        </p:sp>
        <p:sp>
          <p:nvSpPr>
            <p:cNvPr id="26" name="Line 26"/>
            <p:cNvSpPr>
              <a:spLocks noChangeShapeType="1"/>
            </p:cNvSpPr>
            <p:nvPr/>
          </p:nvSpPr>
          <p:spPr bwMode="auto">
            <a:xfrm>
              <a:off x="2078" y="3966"/>
              <a:ext cx="222" cy="1"/>
            </a:xfrm>
            <a:prstGeom prst="line">
              <a:avLst/>
            </a:prstGeom>
            <a:noFill/>
            <a:ln w="12700">
              <a:solidFill>
                <a:srgbClr val="000000"/>
              </a:solidFill>
              <a:round/>
              <a:headEnd/>
              <a:tailEnd/>
            </a:ln>
          </p:spPr>
          <p:txBody>
            <a:bodyPr/>
            <a:lstStyle/>
            <a:p>
              <a:endParaRPr lang="zh-CN" altLang="en-US"/>
            </a:p>
          </p:txBody>
        </p:sp>
      </p:grpSp>
      <p:grpSp>
        <p:nvGrpSpPr>
          <p:cNvPr id="27" name="Group 27"/>
          <p:cNvGrpSpPr>
            <a:grpSpLocks/>
          </p:cNvGrpSpPr>
          <p:nvPr/>
        </p:nvGrpSpPr>
        <p:grpSpPr bwMode="auto">
          <a:xfrm>
            <a:off x="6498167" y="5587997"/>
            <a:ext cx="2569633" cy="1257300"/>
            <a:chOff x="3069" y="3307"/>
            <a:chExt cx="1214" cy="792"/>
          </a:xfrm>
        </p:grpSpPr>
        <p:sp>
          <p:nvSpPr>
            <p:cNvPr id="28" name="Freeform 28"/>
            <p:cNvSpPr>
              <a:spLocks/>
            </p:cNvSpPr>
            <p:nvPr/>
          </p:nvSpPr>
          <p:spPr bwMode="auto">
            <a:xfrm>
              <a:off x="3069" y="3307"/>
              <a:ext cx="243" cy="243"/>
            </a:xfrm>
            <a:custGeom>
              <a:avLst/>
              <a:gdLst/>
              <a:ahLst/>
              <a:cxnLst>
                <a:cxn ang="0">
                  <a:pos x="243" y="122"/>
                </a:cxn>
                <a:cxn ang="0">
                  <a:pos x="243" y="141"/>
                </a:cxn>
                <a:cxn ang="0">
                  <a:pos x="239" y="161"/>
                </a:cxn>
                <a:cxn ang="0">
                  <a:pos x="231" y="176"/>
                </a:cxn>
                <a:cxn ang="0">
                  <a:pos x="220" y="196"/>
                </a:cxn>
                <a:cxn ang="0">
                  <a:pos x="208" y="208"/>
                </a:cxn>
                <a:cxn ang="0">
                  <a:pos x="196" y="219"/>
                </a:cxn>
                <a:cxn ang="0">
                  <a:pos x="180" y="231"/>
                </a:cxn>
                <a:cxn ang="0">
                  <a:pos x="161" y="239"/>
                </a:cxn>
                <a:cxn ang="0">
                  <a:pos x="141" y="243"/>
                </a:cxn>
                <a:cxn ang="0">
                  <a:pos x="122" y="243"/>
                </a:cxn>
                <a:cxn ang="0">
                  <a:pos x="102" y="243"/>
                </a:cxn>
                <a:cxn ang="0">
                  <a:pos x="83" y="239"/>
                </a:cxn>
                <a:cxn ang="0">
                  <a:pos x="67" y="231"/>
                </a:cxn>
                <a:cxn ang="0">
                  <a:pos x="51" y="219"/>
                </a:cxn>
                <a:cxn ang="0">
                  <a:pos x="36" y="208"/>
                </a:cxn>
                <a:cxn ang="0">
                  <a:pos x="24" y="196"/>
                </a:cxn>
                <a:cxn ang="0">
                  <a:pos x="12" y="176"/>
                </a:cxn>
                <a:cxn ang="0">
                  <a:pos x="4" y="161"/>
                </a:cxn>
                <a:cxn ang="0">
                  <a:pos x="0" y="141"/>
                </a:cxn>
                <a:cxn ang="0">
                  <a:pos x="0" y="122"/>
                </a:cxn>
                <a:cxn ang="0">
                  <a:pos x="0" y="102"/>
                </a:cxn>
                <a:cxn ang="0">
                  <a:pos x="4" y="82"/>
                </a:cxn>
                <a:cxn ang="0">
                  <a:pos x="12" y="67"/>
                </a:cxn>
                <a:cxn ang="0">
                  <a:pos x="24" y="51"/>
                </a:cxn>
                <a:cxn ang="0">
                  <a:pos x="36" y="35"/>
                </a:cxn>
                <a:cxn ang="0">
                  <a:pos x="51" y="24"/>
                </a:cxn>
                <a:cxn ang="0">
                  <a:pos x="67" y="12"/>
                </a:cxn>
                <a:cxn ang="0">
                  <a:pos x="83" y="4"/>
                </a:cxn>
                <a:cxn ang="0">
                  <a:pos x="102" y="0"/>
                </a:cxn>
                <a:cxn ang="0">
                  <a:pos x="122" y="0"/>
                </a:cxn>
                <a:cxn ang="0">
                  <a:pos x="141" y="0"/>
                </a:cxn>
                <a:cxn ang="0">
                  <a:pos x="161" y="4"/>
                </a:cxn>
                <a:cxn ang="0">
                  <a:pos x="180" y="12"/>
                </a:cxn>
                <a:cxn ang="0">
                  <a:pos x="196" y="24"/>
                </a:cxn>
                <a:cxn ang="0">
                  <a:pos x="208" y="35"/>
                </a:cxn>
                <a:cxn ang="0">
                  <a:pos x="220" y="51"/>
                </a:cxn>
                <a:cxn ang="0">
                  <a:pos x="231" y="67"/>
                </a:cxn>
                <a:cxn ang="0">
                  <a:pos x="239" y="82"/>
                </a:cxn>
                <a:cxn ang="0">
                  <a:pos x="243" y="102"/>
                </a:cxn>
                <a:cxn ang="0">
                  <a:pos x="243" y="122"/>
                </a:cxn>
                <a:cxn ang="0">
                  <a:pos x="243" y="122"/>
                </a:cxn>
              </a:cxnLst>
              <a:rect l="0" t="0" r="r" b="b"/>
              <a:pathLst>
                <a:path w="243" h="243">
                  <a:moveTo>
                    <a:pt x="243" y="122"/>
                  </a:moveTo>
                  <a:lnTo>
                    <a:pt x="243" y="141"/>
                  </a:lnTo>
                  <a:lnTo>
                    <a:pt x="239" y="161"/>
                  </a:lnTo>
                  <a:lnTo>
                    <a:pt x="231" y="176"/>
                  </a:lnTo>
                  <a:lnTo>
                    <a:pt x="220" y="196"/>
                  </a:lnTo>
                  <a:lnTo>
                    <a:pt x="208" y="208"/>
                  </a:lnTo>
                  <a:lnTo>
                    <a:pt x="196" y="219"/>
                  </a:lnTo>
                  <a:lnTo>
                    <a:pt x="180" y="231"/>
                  </a:lnTo>
                  <a:lnTo>
                    <a:pt x="161" y="239"/>
                  </a:lnTo>
                  <a:lnTo>
                    <a:pt x="141" y="243"/>
                  </a:lnTo>
                  <a:lnTo>
                    <a:pt x="122" y="243"/>
                  </a:lnTo>
                  <a:lnTo>
                    <a:pt x="102" y="243"/>
                  </a:lnTo>
                  <a:lnTo>
                    <a:pt x="83" y="239"/>
                  </a:lnTo>
                  <a:lnTo>
                    <a:pt x="67" y="231"/>
                  </a:lnTo>
                  <a:lnTo>
                    <a:pt x="51" y="219"/>
                  </a:lnTo>
                  <a:lnTo>
                    <a:pt x="36" y="208"/>
                  </a:lnTo>
                  <a:lnTo>
                    <a:pt x="24" y="196"/>
                  </a:lnTo>
                  <a:lnTo>
                    <a:pt x="12" y="176"/>
                  </a:lnTo>
                  <a:lnTo>
                    <a:pt x="4" y="161"/>
                  </a:lnTo>
                  <a:lnTo>
                    <a:pt x="0" y="141"/>
                  </a:lnTo>
                  <a:lnTo>
                    <a:pt x="0" y="122"/>
                  </a:lnTo>
                  <a:lnTo>
                    <a:pt x="0" y="102"/>
                  </a:lnTo>
                  <a:lnTo>
                    <a:pt x="4" y="82"/>
                  </a:lnTo>
                  <a:lnTo>
                    <a:pt x="12" y="67"/>
                  </a:lnTo>
                  <a:lnTo>
                    <a:pt x="24" y="51"/>
                  </a:lnTo>
                  <a:lnTo>
                    <a:pt x="36" y="35"/>
                  </a:lnTo>
                  <a:lnTo>
                    <a:pt x="51" y="24"/>
                  </a:lnTo>
                  <a:lnTo>
                    <a:pt x="67" y="12"/>
                  </a:lnTo>
                  <a:lnTo>
                    <a:pt x="83" y="4"/>
                  </a:lnTo>
                  <a:lnTo>
                    <a:pt x="102" y="0"/>
                  </a:lnTo>
                  <a:lnTo>
                    <a:pt x="122" y="0"/>
                  </a:lnTo>
                  <a:lnTo>
                    <a:pt x="141" y="0"/>
                  </a:lnTo>
                  <a:lnTo>
                    <a:pt x="161" y="4"/>
                  </a:lnTo>
                  <a:lnTo>
                    <a:pt x="180" y="12"/>
                  </a:lnTo>
                  <a:lnTo>
                    <a:pt x="196" y="24"/>
                  </a:lnTo>
                  <a:lnTo>
                    <a:pt x="208" y="35"/>
                  </a:lnTo>
                  <a:lnTo>
                    <a:pt x="220" y="51"/>
                  </a:lnTo>
                  <a:lnTo>
                    <a:pt x="231" y="67"/>
                  </a:lnTo>
                  <a:lnTo>
                    <a:pt x="239" y="82"/>
                  </a:lnTo>
                  <a:lnTo>
                    <a:pt x="243" y="102"/>
                  </a:lnTo>
                  <a:lnTo>
                    <a:pt x="243" y="122"/>
                  </a:lnTo>
                  <a:lnTo>
                    <a:pt x="243" y="122"/>
                  </a:lnTo>
                  <a:close/>
                </a:path>
              </a:pathLst>
            </a:custGeom>
            <a:solidFill>
              <a:srgbClr val="CCFFFF"/>
            </a:solidFill>
            <a:ln w="9525">
              <a:noFill/>
              <a:round/>
              <a:headEnd/>
              <a:tailEnd/>
            </a:ln>
          </p:spPr>
          <p:txBody>
            <a:bodyPr/>
            <a:lstStyle/>
            <a:p>
              <a:endParaRPr lang="zh-CN" altLang="en-US"/>
            </a:p>
          </p:txBody>
        </p:sp>
        <p:sp>
          <p:nvSpPr>
            <p:cNvPr id="29" name="Freeform 29"/>
            <p:cNvSpPr>
              <a:spLocks/>
            </p:cNvSpPr>
            <p:nvPr/>
          </p:nvSpPr>
          <p:spPr bwMode="auto">
            <a:xfrm>
              <a:off x="3069" y="3307"/>
              <a:ext cx="243" cy="243"/>
            </a:xfrm>
            <a:custGeom>
              <a:avLst/>
              <a:gdLst/>
              <a:ahLst/>
              <a:cxnLst>
                <a:cxn ang="0">
                  <a:pos x="243" y="122"/>
                </a:cxn>
                <a:cxn ang="0">
                  <a:pos x="243" y="141"/>
                </a:cxn>
                <a:cxn ang="0">
                  <a:pos x="239" y="161"/>
                </a:cxn>
                <a:cxn ang="0">
                  <a:pos x="231" y="176"/>
                </a:cxn>
                <a:cxn ang="0">
                  <a:pos x="220" y="196"/>
                </a:cxn>
                <a:cxn ang="0">
                  <a:pos x="208" y="208"/>
                </a:cxn>
                <a:cxn ang="0">
                  <a:pos x="196" y="219"/>
                </a:cxn>
                <a:cxn ang="0">
                  <a:pos x="180" y="231"/>
                </a:cxn>
                <a:cxn ang="0">
                  <a:pos x="161" y="239"/>
                </a:cxn>
                <a:cxn ang="0">
                  <a:pos x="141" y="243"/>
                </a:cxn>
                <a:cxn ang="0">
                  <a:pos x="122" y="243"/>
                </a:cxn>
                <a:cxn ang="0">
                  <a:pos x="102" y="243"/>
                </a:cxn>
                <a:cxn ang="0">
                  <a:pos x="83" y="239"/>
                </a:cxn>
                <a:cxn ang="0">
                  <a:pos x="67" y="231"/>
                </a:cxn>
                <a:cxn ang="0">
                  <a:pos x="51" y="219"/>
                </a:cxn>
                <a:cxn ang="0">
                  <a:pos x="36" y="208"/>
                </a:cxn>
                <a:cxn ang="0">
                  <a:pos x="24" y="196"/>
                </a:cxn>
                <a:cxn ang="0">
                  <a:pos x="12" y="176"/>
                </a:cxn>
                <a:cxn ang="0">
                  <a:pos x="4" y="161"/>
                </a:cxn>
                <a:cxn ang="0">
                  <a:pos x="0" y="141"/>
                </a:cxn>
                <a:cxn ang="0">
                  <a:pos x="0" y="122"/>
                </a:cxn>
                <a:cxn ang="0">
                  <a:pos x="0" y="102"/>
                </a:cxn>
                <a:cxn ang="0">
                  <a:pos x="4" y="82"/>
                </a:cxn>
                <a:cxn ang="0">
                  <a:pos x="12" y="67"/>
                </a:cxn>
                <a:cxn ang="0">
                  <a:pos x="24" y="51"/>
                </a:cxn>
                <a:cxn ang="0">
                  <a:pos x="36" y="35"/>
                </a:cxn>
                <a:cxn ang="0">
                  <a:pos x="51" y="24"/>
                </a:cxn>
                <a:cxn ang="0">
                  <a:pos x="67" y="12"/>
                </a:cxn>
                <a:cxn ang="0">
                  <a:pos x="83" y="4"/>
                </a:cxn>
                <a:cxn ang="0">
                  <a:pos x="102" y="0"/>
                </a:cxn>
                <a:cxn ang="0">
                  <a:pos x="122" y="0"/>
                </a:cxn>
                <a:cxn ang="0">
                  <a:pos x="141" y="0"/>
                </a:cxn>
                <a:cxn ang="0">
                  <a:pos x="161" y="4"/>
                </a:cxn>
                <a:cxn ang="0">
                  <a:pos x="180" y="12"/>
                </a:cxn>
                <a:cxn ang="0">
                  <a:pos x="196" y="24"/>
                </a:cxn>
                <a:cxn ang="0">
                  <a:pos x="208" y="35"/>
                </a:cxn>
                <a:cxn ang="0">
                  <a:pos x="220" y="51"/>
                </a:cxn>
                <a:cxn ang="0">
                  <a:pos x="231" y="67"/>
                </a:cxn>
                <a:cxn ang="0">
                  <a:pos x="239" y="82"/>
                </a:cxn>
                <a:cxn ang="0">
                  <a:pos x="243" y="102"/>
                </a:cxn>
                <a:cxn ang="0">
                  <a:pos x="243" y="122"/>
                </a:cxn>
                <a:cxn ang="0">
                  <a:pos x="243" y="122"/>
                </a:cxn>
              </a:cxnLst>
              <a:rect l="0" t="0" r="r" b="b"/>
              <a:pathLst>
                <a:path w="243" h="243">
                  <a:moveTo>
                    <a:pt x="243" y="122"/>
                  </a:moveTo>
                  <a:lnTo>
                    <a:pt x="243" y="141"/>
                  </a:lnTo>
                  <a:lnTo>
                    <a:pt x="239" y="161"/>
                  </a:lnTo>
                  <a:lnTo>
                    <a:pt x="231" y="176"/>
                  </a:lnTo>
                  <a:lnTo>
                    <a:pt x="220" y="196"/>
                  </a:lnTo>
                  <a:lnTo>
                    <a:pt x="208" y="208"/>
                  </a:lnTo>
                  <a:lnTo>
                    <a:pt x="196" y="219"/>
                  </a:lnTo>
                  <a:lnTo>
                    <a:pt x="180" y="231"/>
                  </a:lnTo>
                  <a:lnTo>
                    <a:pt x="161" y="239"/>
                  </a:lnTo>
                  <a:lnTo>
                    <a:pt x="141" y="243"/>
                  </a:lnTo>
                  <a:lnTo>
                    <a:pt x="122" y="243"/>
                  </a:lnTo>
                  <a:lnTo>
                    <a:pt x="102" y="243"/>
                  </a:lnTo>
                  <a:lnTo>
                    <a:pt x="83" y="239"/>
                  </a:lnTo>
                  <a:lnTo>
                    <a:pt x="67" y="231"/>
                  </a:lnTo>
                  <a:lnTo>
                    <a:pt x="51" y="219"/>
                  </a:lnTo>
                  <a:lnTo>
                    <a:pt x="36" y="208"/>
                  </a:lnTo>
                  <a:lnTo>
                    <a:pt x="24" y="196"/>
                  </a:lnTo>
                  <a:lnTo>
                    <a:pt x="12" y="176"/>
                  </a:lnTo>
                  <a:lnTo>
                    <a:pt x="4" y="161"/>
                  </a:lnTo>
                  <a:lnTo>
                    <a:pt x="0" y="141"/>
                  </a:lnTo>
                  <a:lnTo>
                    <a:pt x="0" y="122"/>
                  </a:lnTo>
                  <a:lnTo>
                    <a:pt x="0" y="102"/>
                  </a:lnTo>
                  <a:lnTo>
                    <a:pt x="4" y="82"/>
                  </a:lnTo>
                  <a:lnTo>
                    <a:pt x="12" y="67"/>
                  </a:lnTo>
                  <a:lnTo>
                    <a:pt x="24" y="51"/>
                  </a:lnTo>
                  <a:lnTo>
                    <a:pt x="36" y="35"/>
                  </a:lnTo>
                  <a:lnTo>
                    <a:pt x="51" y="24"/>
                  </a:lnTo>
                  <a:lnTo>
                    <a:pt x="67" y="12"/>
                  </a:lnTo>
                  <a:lnTo>
                    <a:pt x="83" y="4"/>
                  </a:lnTo>
                  <a:lnTo>
                    <a:pt x="102" y="0"/>
                  </a:lnTo>
                  <a:lnTo>
                    <a:pt x="122" y="0"/>
                  </a:lnTo>
                  <a:lnTo>
                    <a:pt x="141" y="0"/>
                  </a:lnTo>
                  <a:lnTo>
                    <a:pt x="161" y="4"/>
                  </a:lnTo>
                  <a:lnTo>
                    <a:pt x="180" y="12"/>
                  </a:lnTo>
                  <a:lnTo>
                    <a:pt x="196" y="24"/>
                  </a:lnTo>
                  <a:lnTo>
                    <a:pt x="208" y="35"/>
                  </a:lnTo>
                  <a:lnTo>
                    <a:pt x="220" y="51"/>
                  </a:lnTo>
                  <a:lnTo>
                    <a:pt x="231" y="67"/>
                  </a:lnTo>
                  <a:lnTo>
                    <a:pt x="239" y="82"/>
                  </a:lnTo>
                  <a:lnTo>
                    <a:pt x="243" y="102"/>
                  </a:lnTo>
                  <a:lnTo>
                    <a:pt x="243" y="122"/>
                  </a:lnTo>
                  <a:lnTo>
                    <a:pt x="243" y="122"/>
                  </a:lnTo>
                </a:path>
              </a:pathLst>
            </a:custGeom>
            <a:noFill/>
            <a:ln w="12700">
              <a:solidFill>
                <a:srgbClr val="000000"/>
              </a:solidFill>
              <a:prstDash val="solid"/>
              <a:round/>
              <a:headEnd/>
              <a:tailEnd/>
            </a:ln>
          </p:spPr>
          <p:txBody>
            <a:bodyPr/>
            <a:lstStyle/>
            <a:p>
              <a:endParaRPr lang="zh-CN" altLang="en-US"/>
            </a:p>
          </p:txBody>
        </p:sp>
        <p:sp>
          <p:nvSpPr>
            <p:cNvPr id="30" name="Freeform 30"/>
            <p:cNvSpPr>
              <a:spLocks/>
            </p:cNvSpPr>
            <p:nvPr/>
          </p:nvSpPr>
          <p:spPr bwMode="auto">
            <a:xfrm>
              <a:off x="3606" y="3307"/>
              <a:ext cx="246" cy="243"/>
            </a:xfrm>
            <a:custGeom>
              <a:avLst/>
              <a:gdLst/>
              <a:ahLst/>
              <a:cxnLst>
                <a:cxn ang="0">
                  <a:pos x="246" y="122"/>
                </a:cxn>
                <a:cxn ang="0">
                  <a:pos x="242" y="141"/>
                </a:cxn>
                <a:cxn ang="0">
                  <a:pos x="238" y="161"/>
                </a:cxn>
                <a:cxn ang="0">
                  <a:pos x="231" y="176"/>
                </a:cxn>
                <a:cxn ang="0">
                  <a:pos x="223" y="196"/>
                </a:cxn>
                <a:cxn ang="0">
                  <a:pos x="211" y="208"/>
                </a:cxn>
                <a:cxn ang="0">
                  <a:pos x="195" y="219"/>
                </a:cxn>
                <a:cxn ang="0">
                  <a:pos x="180" y="231"/>
                </a:cxn>
                <a:cxn ang="0">
                  <a:pos x="164" y="239"/>
                </a:cxn>
                <a:cxn ang="0">
                  <a:pos x="144" y="243"/>
                </a:cxn>
                <a:cxn ang="0">
                  <a:pos x="125" y="243"/>
                </a:cxn>
                <a:cxn ang="0">
                  <a:pos x="105" y="243"/>
                </a:cxn>
                <a:cxn ang="0">
                  <a:pos x="86" y="239"/>
                </a:cxn>
                <a:cxn ang="0">
                  <a:pos x="66" y="231"/>
                </a:cxn>
                <a:cxn ang="0">
                  <a:pos x="51" y="219"/>
                </a:cxn>
                <a:cxn ang="0">
                  <a:pos x="39" y="208"/>
                </a:cxn>
                <a:cxn ang="0">
                  <a:pos x="23" y="196"/>
                </a:cxn>
                <a:cxn ang="0">
                  <a:pos x="15" y="176"/>
                </a:cxn>
                <a:cxn ang="0">
                  <a:pos x="7" y="161"/>
                </a:cxn>
                <a:cxn ang="0">
                  <a:pos x="4" y="141"/>
                </a:cxn>
                <a:cxn ang="0">
                  <a:pos x="0" y="122"/>
                </a:cxn>
                <a:cxn ang="0">
                  <a:pos x="4" y="102"/>
                </a:cxn>
                <a:cxn ang="0">
                  <a:pos x="7" y="82"/>
                </a:cxn>
                <a:cxn ang="0">
                  <a:pos x="15" y="67"/>
                </a:cxn>
                <a:cxn ang="0">
                  <a:pos x="23" y="51"/>
                </a:cxn>
                <a:cxn ang="0">
                  <a:pos x="39" y="35"/>
                </a:cxn>
                <a:cxn ang="0">
                  <a:pos x="51" y="24"/>
                </a:cxn>
                <a:cxn ang="0">
                  <a:pos x="66" y="12"/>
                </a:cxn>
                <a:cxn ang="0">
                  <a:pos x="86" y="4"/>
                </a:cxn>
                <a:cxn ang="0">
                  <a:pos x="105" y="0"/>
                </a:cxn>
                <a:cxn ang="0">
                  <a:pos x="125" y="0"/>
                </a:cxn>
                <a:cxn ang="0">
                  <a:pos x="144" y="0"/>
                </a:cxn>
                <a:cxn ang="0">
                  <a:pos x="164" y="4"/>
                </a:cxn>
                <a:cxn ang="0">
                  <a:pos x="180" y="12"/>
                </a:cxn>
                <a:cxn ang="0">
                  <a:pos x="195" y="24"/>
                </a:cxn>
                <a:cxn ang="0">
                  <a:pos x="211" y="35"/>
                </a:cxn>
                <a:cxn ang="0">
                  <a:pos x="223" y="51"/>
                </a:cxn>
                <a:cxn ang="0">
                  <a:pos x="231" y="67"/>
                </a:cxn>
                <a:cxn ang="0">
                  <a:pos x="238" y="82"/>
                </a:cxn>
                <a:cxn ang="0">
                  <a:pos x="242" y="102"/>
                </a:cxn>
                <a:cxn ang="0">
                  <a:pos x="246" y="122"/>
                </a:cxn>
                <a:cxn ang="0">
                  <a:pos x="246" y="122"/>
                </a:cxn>
              </a:cxnLst>
              <a:rect l="0" t="0" r="r" b="b"/>
              <a:pathLst>
                <a:path w="246" h="243">
                  <a:moveTo>
                    <a:pt x="246" y="122"/>
                  </a:moveTo>
                  <a:lnTo>
                    <a:pt x="242" y="141"/>
                  </a:lnTo>
                  <a:lnTo>
                    <a:pt x="238" y="161"/>
                  </a:lnTo>
                  <a:lnTo>
                    <a:pt x="231" y="176"/>
                  </a:lnTo>
                  <a:lnTo>
                    <a:pt x="223" y="196"/>
                  </a:lnTo>
                  <a:lnTo>
                    <a:pt x="211" y="208"/>
                  </a:lnTo>
                  <a:lnTo>
                    <a:pt x="195" y="219"/>
                  </a:lnTo>
                  <a:lnTo>
                    <a:pt x="180" y="231"/>
                  </a:lnTo>
                  <a:lnTo>
                    <a:pt x="164" y="239"/>
                  </a:lnTo>
                  <a:lnTo>
                    <a:pt x="144" y="243"/>
                  </a:lnTo>
                  <a:lnTo>
                    <a:pt x="125" y="243"/>
                  </a:lnTo>
                  <a:lnTo>
                    <a:pt x="105" y="243"/>
                  </a:lnTo>
                  <a:lnTo>
                    <a:pt x="86" y="239"/>
                  </a:lnTo>
                  <a:lnTo>
                    <a:pt x="66" y="231"/>
                  </a:lnTo>
                  <a:lnTo>
                    <a:pt x="51" y="219"/>
                  </a:lnTo>
                  <a:lnTo>
                    <a:pt x="39" y="208"/>
                  </a:lnTo>
                  <a:lnTo>
                    <a:pt x="23" y="196"/>
                  </a:lnTo>
                  <a:lnTo>
                    <a:pt x="15" y="176"/>
                  </a:lnTo>
                  <a:lnTo>
                    <a:pt x="7" y="161"/>
                  </a:lnTo>
                  <a:lnTo>
                    <a:pt x="4" y="141"/>
                  </a:lnTo>
                  <a:lnTo>
                    <a:pt x="0" y="122"/>
                  </a:lnTo>
                  <a:lnTo>
                    <a:pt x="4" y="102"/>
                  </a:lnTo>
                  <a:lnTo>
                    <a:pt x="7" y="82"/>
                  </a:lnTo>
                  <a:lnTo>
                    <a:pt x="15" y="67"/>
                  </a:lnTo>
                  <a:lnTo>
                    <a:pt x="23" y="51"/>
                  </a:lnTo>
                  <a:lnTo>
                    <a:pt x="39" y="35"/>
                  </a:lnTo>
                  <a:lnTo>
                    <a:pt x="51" y="24"/>
                  </a:lnTo>
                  <a:lnTo>
                    <a:pt x="66" y="12"/>
                  </a:lnTo>
                  <a:lnTo>
                    <a:pt x="86" y="4"/>
                  </a:lnTo>
                  <a:lnTo>
                    <a:pt x="105" y="0"/>
                  </a:lnTo>
                  <a:lnTo>
                    <a:pt x="125" y="0"/>
                  </a:lnTo>
                  <a:lnTo>
                    <a:pt x="144" y="0"/>
                  </a:lnTo>
                  <a:lnTo>
                    <a:pt x="164" y="4"/>
                  </a:lnTo>
                  <a:lnTo>
                    <a:pt x="180" y="12"/>
                  </a:lnTo>
                  <a:lnTo>
                    <a:pt x="195" y="24"/>
                  </a:lnTo>
                  <a:lnTo>
                    <a:pt x="211" y="35"/>
                  </a:lnTo>
                  <a:lnTo>
                    <a:pt x="223" y="51"/>
                  </a:lnTo>
                  <a:lnTo>
                    <a:pt x="231" y="67"/>
                  </a:lnTo>
                  <a:lnTo>
                    <a:pt x="238" y="82"/>
                  </a:lnTo>
                  <a:lnTo>
                    <a:pt x="242" y="102"/>
                  </a:lnTo>
                  <a:lnTo>
                    <a:pt x="246" y="122"/>
                  </a:lnTo>
                  <a:lnTo>
                    <a:pt x="246" y="122"/>
                  </a:lnTo>
                  <a:close/>
                </a:path>
              </a:pathLst>
            </a:custGeom>
            <a:solidFill>
              <a:srgbClr val="CCFFFF"/>
            </a:solidFill>
            <a:ln w="9525">
              <a:noFill/>
              <a:round/>
              <a:headEnd/>
              <a:tailEnd/>
            </a:ln>
          </p:spPr>
          <p:txBody>
            <a:bodyPr/>
            <a:lstStyle/>
            <a:p>
              <a:endParaRPr lang="zh-CN" altLang="en-US"/>
            </a:p>
          </p:txBody>
        </p:sp>
        <p:sp>
          <p:nvSpPr>
            <p:cNvPr id="31" name="Freeform 31"/>
            <p:cNvSpPr>
              <a:spLocks/>
            </p:cNvSpPr>
            <p:nvPr/>
          </p:nvSpPr>
          <p:spPr bwMode="auto">
            <a:xfrm>
              <a:off x="3606" y="3307"/>
              <a:ext cx="246" cy="243"/>
            </a:xfrm>
            <a:custGeom>
              <a:avLst/>
              <a:gdLst/>
              <a:ahLst/>
              <a:cxnLst>
                <a:cxn ang="0">
                  <a:pos x="246" y="122"/>
                </a:cxn>
                <a:cxn ang="0">
                  <a:pos x="242" y="141"/>
                </a:cxn>
                <a:cxn ang="0">
                  <a:pos x="238" y="161"/>
                </a:cxn>
                <a:cxn ang="0">
                  <a:pos x="231" y="176"/>
                </a:cxn>
                <a:cxn ang="0">
                  <a:pos x="223" y="196"/>
                </a:cxn>
                <a:cxn ang="0">
                  <a:pos x="211" y="208"/>
                </a:cxn>
                <a:cxn ang="0">
                  <a:pos x="195" y="219"/>
                </a:cxn>
                <a:cxn ang="0">
                  <a:pos x="180" y="231"/>
                </a:cxn>
                <a:cxn ang="0">
                  <a:pos x="164" y="239"/>
                </a:cxn>
                <a:cxn ang="0">
                  <a:pos x="144" y="243"/>
                </a:cxn>
                <a:cxn ang="0">
                  <a:pos x="125" y="243"/>
                </a:cxn>
                <a:cxn ang="0">
                  <a:pos x="105" y="243"/>
                </a:cxn>
                <a:cxn ang="0">
                  <a:pos x="86" y="239"/>
                </a:cxn>
                <a:cxn ang="0">
                  <a:pos x="66" y="231"/>
                </a:cxn>
                <a:cxn ang="0">
                  <a:pos x="51" y="219"/>
                </a:cxn>
                <a:cxn ang="0">
                  <a:pos x="39" y="208"/>
                </a:cxn>
                <a:cxn ang="0">
                  <a:pos x="23" y="196"/>
                </a:cxn>
                <a:cxn ang="0">
                  <a:pos x="15" y="176"/>
                </a:cxn>
                <a:cxn ang="0">
                  <a:pos x="7" y="161"/>
                </a:cxn>
                <a:cxn ang="0">
                  <a:pos x="4" y="141"/>
                </a:cxn>
                <a:cxn ang="0">
                  <a:pos x="0" y="122"/>
                </a:cxn>
                <a:cxn ang="0">
                  <a:pos x="4" y="102"/>
                </a:cxn>
                <a:cxn ang="0">
                  <a:pos x="7" y="82"/>
                </a:cxn>
                <a:cxn ang="0">
                  <a:pos x="15" y="67"/>
                </a:cxn>
                <a:cxn ang="0">
                  <a:pos x="23" y="51"/>
                </a:cxn>
                <a:cxn ang="0">
                  <a:pos x="39" y="35"/>
                </a:cxn>
                <a:cxn ang="0">
                  <a:pos x="51" y="24"/>
                </a:cxn>
                <a:cxn ang="0">
                  <a:pos x="66" y="12"/>
                </a:cxn>
                <a:cxn ang="0">
                  <a:pos x="86" y="4"/>
                </a:cxn>
                <a:cxn ang="0">
                  <a:pos x="105" y="0"/>
                </a:cxn>
                <a:cxn ang="0">
                  <a:pos x="125" y="0"/>
                </a:cxn>
                <a:cxn ang="0">
                  <a:pos x="144" y="0"/>
                </a:cxn>
                <a:cxn ang="0">
                  <a:pos x="164" y="4"/>
                </a:cxn>
                <a:cxn ang="0">
                  <a:pos x="180" y="12"/>
                </a:cxn>
                <a:cxn ang="0">
                  <a:pos x="195" y="24"/>
                </a:cxn>
                <a:cxn ang="0">
                  <a:pos x="211" y="35"/>
                </a:cxn>
                <a:cxn ang="0">
                  <a:pos x="223" y="51"/>
                </a:cxn>
                <a:cxn ang="0">
                  <a:pos x="231" y="67"/>
                </a:cxn>
                <a:cxn ang="0">
                  <a:pos x="238" y="82"/>
                </a:cxn>
                <a:cxn ang="0">
                  <a:pos x="242" y="102"/>
                </a:cxn>
                <a:cxn ang="0">
                  <a:pos x="246" y="122"/>
                </a:cxn>
                <a:cxn ang="0">
                  <a:pos x="246" y="122"/>
                </a:cxn>
              </a:cxnLst>
              <a:rect l="0" t="0" r="r" b="b"/>
              <a:pathLst>
                <a:path w="246" h="243">
                  <a:moveTo>
                    <a:pt x="246" y="122"/>
                  </a:moveTo>
                  <a:lnTo>
                    <a:pt x="242" y="141"/>
                  </a:lnTo>
                  <a:lnTo>
                    <a:pt x="238" y="161"/>
                  </a:lnTo>
                  <a:lnTo>
                    <a:pt x="231" y="176"/>
                  </a:lnTo>
                  <a:lnTo>
                    <a:pt x="223" y="196"/>
                  </a:lnTo>
                  <a:lnTo>
                    <a:pt x="211" y="208"/>
                  </a:lnTo>
                  <a:lnTo>
                    <a:pt x="195" y="219"/>
                  </a:lnTo>
                  <a:lnTo>
                    <a:pt x="180" y="231"/>
                  </a:lnTo>
                  <a:lnTo>
                    <a:pt x="164" y="239"/>
                  </a:lnTo>
                  <a:lnTo>
                    <a:pt x="144" y="243"/>
                  </a:lnTo>
                  <a:lnTo>
                    <a:pt x="125" y="243"/>
                  </a:lnTo>
                  <a:lnTo>
                    <a:pt x="105" y="243"/>
                  </a:lnTo>
                  <a:lnTo>
                    <a:pt x="86" y="239"/>
                  </a:lnTo>
                  <a:lnTo>
                    <a:pt x="66" y="231"/>
                  </a:lnTo>
                  <a:lnTo>
                    <a:pt x="51" y="219"/>
                  </a:lnTo>
                  <a:lnTo>
                    <a:pt x="39" y="208"/>
                  </a:lnTo>
                  <a:lnTo>
                    <a:pt x="23" y="196"/>
                  </a:lnTo>
                  <a:lnTo>
                    <a:pt x="15" y="176"/>
                  </a:lnTo>
                  <a:lnTo>
                    <a:pt x="7" y="161"/>
                  </a:lnTo>
                  <a:lnTo>
                    <a:pt x="4" y="141"/>
                  </a:lnTo>
                  <a:lnTo>
                    <a:pt x="0" y="122"/>
                  </a:lnTo>
                  <a:lnTo>
                    <a:pt x="4" y="102"/>
                  </a:lnTo>
                  <a:lnTo>
                    <a:pt x="7" y="82"/>
                  </a:lnTo>
                  <a:lnTo>
                    <a:pt x="15" y="67"/>
                  </a:lnTo>
                  <a:lnTo>
                    <a:pt x="23" y="51"/>
                  </a:lnTo>
                  <a:lnTo>
                    <a:pt x="39" y="35"/>
                  </a:lnTo>
                  <a:lnTo>
                    <a:pt x="51" y="24"/>
                  </a:lnTo>
                  <a:lnTo>
                    <a:pt x="66" y="12"/>
                  </a:lnTo>
                  <a:lnTo>
                    <a:pt x="86" y="4"/>
                  </a:lnTo>
                  <a:lnTo>
                    <a:pt x="105" y="0"/>
                  </a:lnTo>
                  <a:lnTo>
                    <a:pt x="125" y="0"/>
                  </a:lnTo>
                  <a:lnTo>
                    <a:pt x="144" y="0"/>
                  </a:lnTo>
                  <a:lnTo>
                    <a:pt x="164" y="4"/>
                  </a:lnTo>
                  <a:lnTo>
                    <a:pt x="180" y="12"/>
                  </a:lnTo>
                  <a:lnTo>
                    <a:pt x="195" y="24"/>
                  </a:lnTo>
                  <a:lnTo>
                    <a:pt x="211" y="35"/>
                  </a:lnTo>
                  <a:lnTo>
                    <a:pt x="223" y="51"/>
                  </a:lnTo>
                  <a:lnTo>
                    <a:pt x="231" y="67"/>
                  </a:lnTo>
                  <a:lnTo>
                    <a:pt x="238" y="82"/>
                  </a:lnTo>
                  <a:lnTo>
                    <a:pt x="242" y="102"/>
                  </a:lnTo>
                  <a:lnTo>
                    <a:pt x="246" y="122"/>
                  </a:lnTo>
                  <a:lnTo>
                    <a:pt x="246" y="122"/>
                  </a:lnTo>
                </a:path>
              </a:pathLst>
            </a:custGeom>
            <a:noFill/>
            <a:ln w="12700">
              <a:solidFill>
                <a:srgbClr val="000000"/>
              </a:solidFill>
              <a:prstDash val="solid"/>
              <a:round/>
              <a:headEnd/>
              <a:tailEnd/>
            </a:ln>
          </p:spPr>
          <p:txBody>
            <a:bodyPr/>
            <a:lstStyle/>
            <a:p>
              <a:endParaRPr lang="zh-CN" altLang="en-US"/>
            </a:p>
          </p:txBody>
        </p:sp>
        <p:sp>
          <p:nvSpPr>
            <p:cNvPr id="32" name="Freeform 32"/>
            <p:cNvSpPr>
              <a:spLocks/>
            </p:cNvSpPr>
            <p:nvPr/>
          </p:nvSpPr>
          <p:spPr bwMode="auto">
            <a:xfrm>
              <a:off x="3069" y="3843"/>
              <a:ext cx="243" cy="247"/>
            </a:xfrm>
            <a:custGeom>
              <a:avLst/>
              <a:gdLst/>
              <a:ahLst/>
              <a:cxnLst>
                <a:cxn ang="0">
                  <a:pos x="243" y="122"/>
                </a:cxn>
                <a:cxn ang="0">
                  <a:pos x="243" y="145"/>
                </a:cxn>
                <a:cxn ang="0">
                  <a:pos x="239" y="161"/>
                </a:cxn>
                <a:cxn ang="0">
                  <a:pos x="231" y="180"/>
                </a:cxn>
                <a:cxn ang="0">
                  <a:pos x="220" y="196"/>
                </a:cxn>
                <a:cxn ang="0">
                  <a:pos x="208" y="212"/>
                </a:cxn>
                <a:cxn ang="0">
                  <a:pos x="196" y="224"/>
                </a:cxn>
                <a:cxn ang="0">
                  <a:pos x="180" y="231"/>
                </a:cxn>
                <a:cxn ang="0">
                  <a:pos x="161" y="239"/>
                </a:cxn>
                <a:cxn ang="0">
                  <a:pos x="141" y="243"/>
                </a:cxn>
                <a:cxn ang="0">
                  <a:pos x="122" y="247"/>
                </a:cxn>
                <a:cxn ang="0">
                  <a:pos x="102" y="243"/>
                </a:cxn>
                <a:cxn ang="0">
                  <a:pos x="83" y="239"/>
                </a:cxn>
                <a:cxn ang="0">
                  <a:pos x="67" y="231"/>
                </a:cxn>
                <a:cxn ang="0">
                  <a:pos x="51" y="224"/>
                </a:cxn>
                <a:cxn ang="0">
                  <a:pos x="36" y="212"/>
                </a:cxn>
                <a:cxn ang="0">
                  <a:pos x="24" y="196"/>
                </a:cxn>
                <a:cxn ang="0">
                  <a:pos x="12" y="180"/>
                </a:cxn>
                <a:cxn ang="0">
                  <a:pos x="4" y="161"/>
                </a:cxn>
                <a:cxn ang="0">
                  <a:pos x="0" y="145"/>
                </a:cxn>
                <a:cxn ang="0">
                  <a:pos x="0" y="126"/>
                </a:cxn>
                <a:cxn ang="0">
                  <a:pos x="0" y="106"/>
                </a:cxn>
                <a:cxn ang="0">
                  <a:pos x="4" y="87"/>
                </a:cxn>
                <a:cxn ang="0">
                  <a:pos x="12" y="67"/>
                </a:cxn>
                <a:cxn ang="0">
                  <a:pos x="24" y="51"/>
                </a:cxn>
                <a:cxn ang="0">
                  <a:pos x="36" y="40"/>
                </a:cxn>
                <a:cxn ang="0">
                  <a:pos x="51" y="24"/>
                </a:cxn>
                <a:cxn ang="0">
                  <a:pos x="67" y="16"/>
                </a:cxn>
                <a:cxn ang="0">
                  <a:pos x="83" y="8"/>
                </a:cxn>
                <a:cxn ang="0">
                  <a:pos x="102" y="4"/>
                </a:cxn>
                <a:cxn ang="0">
                  <a:pos x="122" y="0"/>
                </a:cxn>
                <a:cxn ang="0">
                  <a:pos x="141" y="4"/>
                </a:cxn>
                <a:cxn ang="0">
                  <a:pos x="161" y="8"/>
                </a:cxn>
                <a:cxn ang="0">
                  <a:pos x="180" y="16"/>
                </a:cxn>
                <a:cxn ang="0">
                  <a:pos x="196" y="24"/>
                </a:cxn>
                <a:cxn ang="0">
                  <a:pos x="208" y="40"/>
                </a:cxn>
                <a:cxn ang="0">
                  <a:pos x="220" y="51"/>
                </a:cxn>
                <a:cxn ang="0">
                  <a:pos x="231" y="67"/>
                </a:cxn>
                <a:cxn ang="0">
                  <a:pos x="239" y="87"/>
                </a:cxn>
                <a:cxn ang="0">
                  <a:pos x="243" y="106"/>
                </a:cxn>
                <a:cxn ang="0">
                  <a:pos x="243" y="126"/>
                </a:cxn>
                <a:cxn ang="0">
                  <a:pos x="243" y="126"/>
                </a:cxn>
                <a:cxn ang="0">
                  <a:pos x="243" y="122"/>
                </a:cxn>
              </a:cxnLst>
              <a:rect l="0" t="0" r="r" b="b"/>
              <a:pathLst>
                <a:path w="243" h="247">
                  <a:moveTo>
                    <a:pt x="243" y="122"/>
                  </a:moveTo>
                  <a:lnTo>
                    <a:pt x="243" y="145"/>
                  </a:lnTo>
                  <a:lnTo>
                    <a:pt x="239" y="161"/>
                  </a:lnTo>
                  <a:lnTo>
                    <a:pt x="231" y="180"/>
                  </a:lnTo>
                  <a:lnTo>
                    <a:pt x="220" y="196"/>
                  </a:lnTo>
                  <a:lnTo>
                    <a:pt x="208" y="212"/>
                  </a:lnTo>
                  <a:lnTo>
                    <a:pt x="196" y="224"/>
                  </a:lnTo>
                  <a:lnTo>
                    <a:pt x="180" y="231"/>
                  </a:lnTo>
                  <a:lnTo>
                    <a:pt x="161" y="239"/>
                  </a:lnTo>
                  <a:lnTo>
                    <a:pt x="141" y="243"/>
                  </a:lnTo>
                  <a:lnTo>
                    <a:pt x="122" y="247"/>
                  </a:lnTo>
                  <a:lnTo>
                    <a:pt x="102" y="243"/>
                  </a:lnTo>
                  <a:lnTo>
                    <a:pt x="83" y="239"/>
                  </a:lnTo>
                  <a:lnTo>
                    <a:pt x="67" y="231"/>
                  </a:lnTo>
                  <a:lnTo>
                    <a:pt x="51" y="224"/>
                  </a:lnTo>
                  <a:lnTo>
                    <a:pt x="36" y="212"/>
                  </a:lnTo>
                  <a:lnTo>
                    <a:pt x="24" y="196"/>
                  </a:lnTo>
                  <a:lnTo>
                    <a:pt x="12" y="180"/>
                  </a:lnTo>
                  <a:lnTo>
                    <a:pt x="4" y="161"/>
                  </a:lnTo>
                  <a:lnTo>
                    <a:pt x="0" y="145"/>
                  </a:lnTo>
                  <a:lnTo>
                    <a:pt x="0" y="126"/>
                  </a:lnTo>
                  <a:lnTo>
                    <a:pt x="0" y="106"/>
                  </a:lnTo>
                  <a:lnTo>
                    <a:pt x="4" y="87"/>
                  </a:lnTo>
                  <a:lnTo>
                    <a:pt x="12" y="67"/>
                  </a:lnTo>
                  <a:lnTo>
                    <a:pt x="24" y="51"/>
                  </a:lnTo>
                  <a:lnTo>
                    <a:pt x="36" y="40"/>
                  </a:lnTo>
                  <a:lnTo>
                    <a:pt x="51" y="24"/>
                  </a:lnTo>
                  <a:lnTo>
                    <a:pt x="67" y="16"/>
                  </a:lnTo>
                  <a:lnTo>
                    <a:pt x="83" y="8"/>
                  </a:lnTo>
                  <a:lnTo>
                    <a:pt x="102" y="4"/>
                  </a:lnTo>
                  <a:lnTo>
                    <a:pt x="122" y="0"/>
                  </a:lnTo>
                  <a:lnTo>
                    <a:pt x="141" y="4"/>
                  </a:lnTo>
                  <a:lnTo>
                    <a:pt x="161" y="8"/>
                  </a:lnTo>
                  <a:lnTo>
                    <a:pt x="180" y="16"/>
                  </a:lnTo>
                  <a:lnTo>
                    <a:pt x="196" y="24"/>
                  </a:lnTo>
                  <a:lnTo>
                    <a:pt x="208" y="40"/>
                  </a:lnTo>
                  <a:lnTo>
                    <a:pt x="220" y="51"/>
                  </a:lnTo>
                  <a:lnTo>
                    <a:pt x="231" y="67"/>
                  </a:lnTo>
                  <a:lnTo>
                    <a:pt x="239" y="87"/>
                  </a:lnTo>
                  <a:lnTo>
                    <a:pt x="243" y="106"/>
                  </a:lnTo>
                  <a:lnTo>
                    <a:pt x="243" y="126"/>
                  </a:lnTo>
                  <a:lnTo>
                    <a:pt x="243" y="126"/>
                  </a:lnTo>
                  <a:lnTo>
                    <a:pt x="243" y="122"/>
                  </a:lnTo>
                  <a:close/>
                </a:path>
              </a:pathLst>
            </a:custGeom>
            <a:solidFill>
              <a:srgbClr val="CCFFFF"/>
            </a:solidFill>
            <a:ln w="9525">
              <a:noFill/>
              <a:round/>
              <a:headEnd/>
              <a:tailEnd/>
            </a:ln>
          </p:spPr>
          <p:txBody>
            <a:bodyPr/>
            <a:lstStyle/>
            <a:p>
              <a:endParaRPr lang="zh-CN" altLang="en-US"/>
            </a:p>
          </p:txBody>
        </p:sp>
        <p:sp>
          <p:nvSpPr>
            <p:cNvPr id="33" name="Freeform 33"/>
            <p:cNvSpPr>
              <a:spLocks/>
            </p:cNvSpPr>
            <p:nvPr/>
          </p:nvSpPr>
          <p:spPr bwMode="auto">
            <a:xfrm>
              <a:off x="3069" y="3843"/>
              <a:ext cx="243" cy="247"/>
            </a:xfrm>
            <a:custGeom>
              <a:avLst/>
              <a:gdLst/>
              <a:ahLst/>
              <a:cxnLst>
                <a:cxn ang="0">
                  <a:pos x="243" y="122"/>
                </a:cxn>
                <a:cxn ang="0">
                  <a:pos x="243" y="145"/>
                </a:cxn>
                <a:cxn ang="0">
                  <a:pos x="239" y="161"/>
                </a:cxn>
                <a:cxn ang="0">
                  <a:pos x="231" y="180"/>
                </a:cxn>
                <a:cxn ang="0">
                  <a:pos x="220" y="196"/>
                </a:cxn>
                <a:cxn ang="0">
                  <a:pos x="208" y="212"/>
                </a:cxn>
                <a:cxn ang="0">
                  <a:pos x="196" y="224"/>
                </a:cxn>
                <a:cxn ang="0">
                  <a:pos x="180" y="231"/>
                </a:cxn>
                <a:cxn ang="0">
                  <a:pos x="161" y="239"/>
                </a:cxn>
                <a:cxn ang="0">
                  <a:pos x="141" y="243"/>
                </a:cxn>
                <a:cxn ang="0">
                  <a:pos x="122" y="247"/>
                </a:cxn>
                <a:cxn ang="0">
                  <a:pos x="102" y="243"/>
                </a:cxn>
                <a:cxn ang="0">
                  <a:pos x="83" y="239"/>
                </a:cxn>
                <a:cxn ang="0">
                  <a:pos x="67" y="231"/>
                </a:cxn>
                <a:cxn ang="0">
                  <a:pos x="51" y="224"/>
                </a:cxn>
                <a:cxn ang="0">
                  <a:pos x="36" y="212"/>
                </a:cxn>
                <a:cxn ang="0">
                  <a:pos x="24" y="196"/>
                </a:cxn>
                <a:cxn ang="0">
                  <a:pos x="12" y="180"/>
                </a:cxn>
                <a:cxn ang="0">
                  <a:pos x="4" y="161"/>
                </a:cxn>
                <a:cxn ang="0">
                  <a:pos x="0" y="145"/>
                </a:cxn>
                <a:cxn ang="0">
                  <a:pos x="0" y="126"/>
                </a:cxn>
                <a:cxn ang="0">
                  <a:pos x="0" y="106"/>
                </a:cxn>
                <a:cxn ang="0">
                  <a:pos x="4" y="87"/>
                </a:cxn>
                <a:cxn ang="0">
                  <a:pos x="12" y="67"/>
                </a:cxn>
                <a:cxn ang="0">
                  <a:pos x="24" y="51"/>
                </a:cxn>
                <a:cxn ang="0">
                  <a:pos x="36" y="40"/>
                </a:cxn>
                <a:cxn ang="0">
                  <a:pos x="51" y="24"/>
                </a:cxn>
                <a:cxn ang="0">
                  <a:pos x="67" y="16"/>
                </a:cxn>
                <a:cxn ang="0">
                  <a:pos x="83" y="8"/>
                </a:cxn>
                <a:cxn ang="0">
                  <a:pos x="102" y="4"/>
                </a:cxn>
                <a:cxn ang="0">
                  <a:pos x="122" y="0"/>
                </a:cxn>
                <a:cxn ang="0">
                  <a:pos x="141" y="4"/>
                </a:cxn>
                <a:cxn ang="0">
                  <a:pos x="161" y="8"/>
                </a:cxn>
                <a:cxn ang="0">
                  <a:pos x="180" y="16"/>
                </a:cxn>
                <a:cxn ang="0">
                  <a:pos x="196" y="24"/>
                </a:cxn>
                <a:cxn ang="0">
                  <a:pos x="208" y="40"/>
                </a:cxn>
                <a:cxn ang="0">
                  <a:pos x="220" y="51"/>
                </a:cxn>
                <a:cxn ang="0">
                  <a:pos x="231" y="67"/>
                </a:cxn>
                <a:cxn ang="0">
                  <a:pos x="239" y="87"/>
                </a:cxn>
                <a:cxn ang="0">
                  <a:pos x="243" y="106"/>
                </a:cxn>
                <a:cxn ang="0">
                  <a:pos x="243" y="126"/>
                </a:cxn>
                <a:cxn ang="0">
                  <a:pos x="243" y="126"/>
                </a:cxn>
              </a:cxnLst>
              <a:rect l="0" t="0" r="r" b="b"/>
              <a:pathLst>
                <a:path w="243" h="247">
                  <a:moveTo>
                    <a:pt x="243" y="122"/>
                  </a:moveTo>
                  <a:lnTo>
                    <a:pt x="243" y="145"/>
                  </a:lnTo>
                  <a:lnTo>
                    <a:pt x="239" y="161"/>
                  </a:lnTo>
                  <a:lnTo>
                    <a:pt x="231" y="180"/>
                  </a:lnTo>
                  <a:lnTo>
                    <a:pt x="220" y="196"/>
                  </a:lnTo>
                  <a:lnTo>
                    <a:pt x="208" y="212"/>
                  </a:lnTo>
                  <a:lnTo>
                    <a:pt x="196" y="224"/>
                  </a:lnTo>
                  <a:lnTo>
                    <a:pt x="180" y="231"/>
                  </a:lnTo>
                  <a:lnTo>
                    <a:pt x="161" y="239"/>
                  </a:lnTo>
                  <a:lnTo>
                    <a:pt x="141" y="243"/>
                  </a:lnTo>
                  <a:lnTo>
                    <a:pt x="122" y="247"/>
                  </a:lnTo>
                  <a:lnTo>
                    <a:pt x="102" y="243"/>
                  </a:lnTo>
                  <a:lnTo>
                    <a:pt x="83" y="239"/>
                  </a:lnTo>
                  <a:lnTo>
                    <a:pt x="67" y="231"/>
                  </a:lnTo>
                  <a:lnTo>
                    <a:pt x="51" y="224"/>
                  </a:lnTo>
                  <a:lnTo>
                    <a:pt x="36" y="212"/>
                  </a:lnTo>
                  <a:lnTo>
                    <a:pt x="24" y="196"/>
                  </a:lnTo>
                  <a:lnTo>
                    <a:pt x="12" y="180"/>
                  </a:lnTo>
                  <a:lnTo>
                    <a:pt x="4" y="161"/>
                  </a:lnTo>
                  <a:lnTo>
                    <a:pt x="0" y="145"/>
                  </a:lnTo>
                  <a:lnTo>
                    <a:pt x="0" y="126"/>
                  </a:lnTo>
                  <a:lnTo>
                    <a:pt x="0" y="106"/>
                  </a:lnTo>
                  <a:lnTo>
                    <a:pt x="4" y="87"/>
                  </a:lnTo>
                  <a:lnTo>
                    <a:pt x="12" y="67"/>
                  </a:lnTo>
                  <a:lnTo>
                    <a:pt x="24" y="51"/>
                  </a:lnTo>
                  <a:lnTo>
                    <a:pt x="36" y="40"/>
                  </a:lnTo>
                  <a:lnTo>
                    <a:pt x="51" y="24"/>
                  </a:lnTo>
                  <a:lnTo>
                    <a:pt x="67" y="16"/>
                  </a:lnTo>
                  <a:lnTo>
                    <a:pt x="83" y="8"/>
                  </a:lnTo>
                  <a:lnTo>
                    <a:pt x="102" y="4"/>
                  </a:lnTo>
                  <a:lnTo>
                    <a:pt x="122" y="0"/>
                  </a:lnTo>
                  <a:lnTo>
                    <a:pt x="141" y="4"/>
                  </a:lnTo>
                  <a:lnTo>
                    <a:pt x="161" y="8"/>
                  </a:lnTo>
                  <a:lnTo>
                    <a:pt x="180" y="16"/>
                  </a:lnTo>
                  <a:lnTo>
                    <a:pt x="196" y="24"/>
                  </a:lnTo>
                  <a:lnTo>
                    <a:pt x="208" y="40"/>
                  </a:lnTo>
                  <a:lnTo>
                    <a:pt x="220" y="51"/>
                  </a:lnTo>
                  <a:lnTo>
                    <a:pt x="231" y="67"/>
                  </a:lnTo>
                  <a:lnTo>
                    <a:pt x="239" y="87"/>
                  </a:lnTo>
                  <a:lnTo>
                    <a:pt x="243" y="106"/>
                  </a:lnTo>
                  <a:lnTo>
                    <a:pt x="243" y="126"/>
                  </a:lnTo>
                  <a:lnTo>
                    <a:pt x="243" y="126"/>
                  </a:lnTo>
                </a:path>
              </a:pathLst>
            </a:custGeom>
            <a:noFill/>
            <a:ln w="12700">
              <a:solidFill>
                <a:srgbClr val="000000"/>
              </a:solidFill>
              <a:prstDash val="solid"/>
              <a:round/>
              <a:headEnd/>
              <a:tailEnd/>
            </a:ln>
          </p:spPr>
          <p:txBody>
            <a:bodyPr/>
            <a:lstStyle/>
            <a:p>
              <a:endParaRPr lang="zh-CN" altLang="en-US"/>
            </a:p>
          </p:txBody>
        </p:sp>
        <p:sp>
          <p:nvSpPr>
            <p:cNvPr id="34" name="Freeform 34"/>
            <p:cNvSpPr>
              <a:spLocks/>
            </p:cNvSpPr>
            <p:nvPr/>
          </p:nvSpPr>
          <p:spPr bwMode="auto">
            <a:xfrm>
              <a:off x="3606" y="3843"/>
              <a:ext cx="246" cy="247"/>
            </a:xfrm>
            <a:custGeom>
              <a:avLst/>
              <a:gdLst/>
              <a:ahLst/>
              <a:cxnLst>
                <a:cxn ang="0">
                  <a:pos x="246" y="122"/>
                </a:cxn>
                <a:cxn ang="0">
                  <a:pos x="242" y="145"/>
                </a:cxn>
                <a:cxn ang="0">
                  <a:pos x="238" y="161"/>
                </a:cxn>
                <a:cxn ang="0">
                  <a:pos x="231" y="180"/>
                </a:cxn>
                <a:cxn ang="0">
                  <a:pos x="223" y="196"/>
                </a:cxn>
                <a:cxn ang="0">
                  <a:pos x="211" y="212"/>
                </a:cxn>
                <a:cxn ang="0">
                  <a:pos x="195" y="224"/>
                </a:cxn>
                <a:cxn ang="0">
                  <a:pos x="180" y="231"/>
                </a:cxn>
                <a:cxn ang="0">
                  <a:pos x="164" y="239"/>
                </a:cxn>
                <a:cxn ang="0">
                  <a:pos x="144" y="243"/>
                </a:cxn>
                <a:cxn ang="0">
                  <a:pos x="125" y="247"/>
                </a:cxn>
                <a:cxn ang="0">
                  <a:pos x="105" y="243"/>
                </a:cxn>
                <a:cxn ang="0">
                  <a:pos x="86" y="239"/>
                </a:cxn>
                <a:cxn ang="0">
                  <a:pos x="66" y="231"/>
                </a:cxn>
                <a:cxn ang="0">
                  <a:pos x="51" y="224"/>
                </a:cxn>
                <a:cxn ang="0">
                  <a:pos x="39" y="212"/>
                </a:cxn>
                <a:cxn ang="0">
                  <a:pos x="23" y="196"/>
                </a:cxn>
                <a:cxn ang="0">
                  <a:pos x="15" y="180"/>
                </a:cxn>
                <a:cxn ang="0">
                  <a:pos x="7" y="161"/>
                </a:cxn>
                <a:cxn ang="0">
                  <a:pos x="4" y="145"/>
                </a:cxn>
                <a:cxn ang="0">
                  <a:pos x="0" y="126"/>
                </a:cxn>
                <a:cxn ang="0">
                  <a:pos x="4" y="106"/>
                </a:cxn>
                <a:cxn ang="0">
                  <a:pos x="7" y="87"/>
                </a:cxn>
                <a:cxn ang="0">
                  <a:pos x="15" y="67"/>
                </a:cxn>
                <a:cxn ang="0">
                  <a:pos x="23" y="51"/>
                </a:cxn>
                <a:cxn ang="0">
                  <a:pos x="39" y="40"/>
                </a:cxn>
                <a:cxn ang="0">
                  <a:pos x="51" y="24"/>
                </a:cxn>
                <a:cxn ang="0">
                  <a:pos x="66" y="16"/>
                </a:cxn>
                <a:cxn ang="0">
                  <a:pos x="86" y="8"/>
                </a:cxn>
                <a:cxn ang="0">
                  <a:pos x="105" y="4"/>
                </a:cxn>
                <a:cxn ang="0">
                  <a:pos x="125" y="0"/>
                </a:cxn>
                <a:cxn ang="0">
                  <a:pos x="144" y="4"/>
                </a:cxn>
                <a:cxn ang="0">
                  <a:pos x="164" y="8"/>
                </a:cxn>
                <a:cxn ang="0">
                  <a:pos x="180" y="16"/>
                </a:cxn>
                <a:cxn ang="0">
                  <a:pos x="195" y="24"/>
                </a:cxn>
                <a:cxn ang="0">
                  <a:pos x="211" y="40"/>
                </a:cxn>
                <a:cxn ang="0">
                  <a:pos x="223" y="51"/>
                </a:cxn>
                <a:cxn ang="0">
                  <a:pos x="231" y="67"/>
                </a:cxn>
                <a:cxn ang="0">
                  <a:pos x="238" y="87"/>
                </a:cxn>
                <a:cxn ang="0">
                  <a:pos x="242" y="106"/>
                </a:cxn>
                <a:cxn ang="0">
                  <a:pos x="246" y="126"/>
                </a:cxn>
                <a:cxn ang="0">
                  <a:pos x="246" y="126"/>
                </a:cxn>
                <a:cxn ang="0">
                  <a:pos x="246" y="122"/>
                </a:cxn>
              </a:cxnLst>
              <a:rect l="0" t="0" r="r" b="b"/>
              <a:pathLst>
                <a:path w="246" h="247">
                  <a:moveTo>
                    <a:pt x="246" y="122"/>
                  </a:moveTo>
                  <a:lnTo>
                    <a:pt x="242" y="145"/>
                  </a:lnTo>
                  <a:lnTo>
                    <a:pt x="238" y="161"/>
                  </a:lnTo>
                  <a:lnTo>
                    <a:pt x="231" y="180"/>
                  </a:lnTo>
                  <a:lnTo>
                    <a:pt x="223" y="196"/>
                  </a:lnTo>
                  <a:lnTo>
                    <a:pt x="211" y="212"/>
                  </a:lnTo>
                  <a:lnTo>
                    <a:pt x="195" y="224"/>
                  </a:lnTo>
                  <a:lnTo>
                    <a:pt x="180" y="231"/>
                  </a:lnTo>
                  <a:lnTo>
                    <a:pt x="164" y="239"/>
                  </a:lnTo>
                  <a:lnTo>
                    <a:pt x="144" y="243"/>
                  </a:lnTo>
                  <a:lnTo>
                    <a:pt x="125" y="247"/>
                  </a:lnTo>
                  <a:lnTo>
                    <a:pt x="105" y="243"/>
                  </a:lnTo>
                  <a:lnTo>
                    <a:pt x="86" y="239"/>
                  </a:lnTo>
                  <a:lnTo>
                    <a:pt x="66" y="231"/>
                  </a:lnTo>
                  <a:lnTo>
                    <a:pt x="51" y="224"/>
                  </a:lnTo>
                  <a:lnTo>
                    <a:pt x="39" y="212"/>
                  </a:lnTo>
                  <a:lnTo>
                    <a:pt x="23" y="196"/>
                  </a:lnTo>
                  <a:lnTo>
                    <a:pt x="15" y="180"/>
                  </a:lnTo>
                  <a:lnTo>
                    <a:pt x="7" y="161"/>
                  </a:lnTo>
                  <a:lnTo>
                    <a:pt x="4" y="145"/>
                  </a:lnTo>
                  <a:lnTo>
                    <a:pt x="0" y="126"/>
                  </a:lnTo>
                  <a:lnTo>
                    <a:pt x="4" y="106"/>
                  </a:lnTo>
                  <a:lnTo>
                    <a:pt x="7" y="87"/>
                  </a:lnTo>
                  <a:lnTo>
                    <a:pt x="15" y="67"/>
                  </a:lnTo>
                  <a:lnTo>
                    <a:pt x="23" y="51"/>
                  </a:lnTo>
                  <a:lnTo>
                    <a:pt x="39" y="40"/>
                  </a:lnTo>
                  <a:lnTo>
                    <a:pt x="51" y="24"/>
                  </a:lnTo>
                  <a:lnTo>
                    <a:pt x="66" y="16"/>
                  </a:lnTo>
                  <a:lnTo>
                    <a:pt x="86" y="8"/>
                  </a:lnTo>
                  <a:lnTo>
                    <a:pt x="105" y="4"/>
                  </a:lnTo>
                  <a:lnTo>
                    <a:pt x="125" y="0"/>
                  </a:lnTo>
                  <a:lnTo>
                    <a:pt x="144" y="4"/>
                  </a:lnTo>
                  <a:lnTo>
                    <a:pt x="164" y="8"/>
                  </a:lnTo>
                  <a:lnTo>
                    <a:pt x="180" y="16"/>
                  </a:lnTo>
                  <a:lnTo>
                    <a:pt x="195" y="24"/>
                  </a:lnTo>
                  <a:lnTo>
                    <a:pt x="211" y="40"/>
                  </a:lnTo>
                  <a:lnTo>
                    <a:pt x="223" y="51"/>
                  </a:lnTo>
                  <a:lnTo>
                    <a:pt x="231" y="67"/>
                  </a:lnTo>
                  <a:lnTo>
                    <a:pt x="238" y="87"/>
                  </a:lnTo>
                  <a:lnTo>
                    <a:pt x="242" y="106"/>
                  </a:lnTo>
                  <a:lnTo>
                    <a:pt x="246" y="126"/>
                  </a:lnTo>
                  <a:lnTo>
                    <a:pt x="246" y="126"/>
                  </a:lnTo>
                  <a:lnTo>
                    <a:pt x="246" y="122"/>
                  </a:lnTo>
                  <a:close/>
                </a:path>
              </a:pathLst>
            </a:custGeom>
            <a:solidFill>
              <a:srgbClr val="CCFFFF"/>
            </a:solidFill>
            <a:ln w="9525">
              <a:noFill/>
              <a:round/>
              <a:headEnd/>
              <a:tailEnd/>
            </a:ln>
          </p:spPr>
          <p:txBody>
            <a:bodyPr/>
            <a:lstStyle/>
            <a:p>
              <a:endParaRPr lang="zh-CN" altLang="en-US"/>
            </a:p>
          </p:txBody>
        </p:sp>
        <p:sp>
          <p:nvSpPr>
            <p:cNvPr id="35" name="Freeform 35"/>
            <p:cNvSpPr>
              <a:spLocks/>
            </p:cNvSpPr>
            <p:nvPr/>
          </p:nvSpPr>
          <p:spPr bwMode="auto">
            <a:xfrm>
              <a:off x="3606" y="3843"/>
              <a:ext cx="246" cy="247"/>
            </a:xfrm>
            <a:custGeom>
              <a:avLst/>
              <a:gdLst/>
              <a:ahLst/>
              <a:cxnLst>
                <a:cxn ang="0">
                  <a:pos x="246" y="122"/>
                </a:cxn>
                <a:cxn ang="0">
                  <a:pos x="242" y="145"/>
                </a:cxn>
                <a:cxn ang="0">
                  <a:pos x="238" y="161"/>
                </a:cxn>
                <a:cxn ang="0">
                  <a:pos x="231" y="180"/>
                </a:cxn>
                <a:cxn ang="0">
                  <a:pos x="223" y="196"/>
                </a:cxn>
                <a:cxn ang="0">
                  <a:pos x="211" y="212"/>
                </a:cxn>
                <a:cxn ang="0">
                  <a:pos x="195" y="224"/>
                </a:cxn>
                <a:cxn ang="0">
                  <a:pos x="180" y="231"/>
                </a:cxn>
                <a:cxn ang="0">
                  <a:pos x="164" y="239"/>
                </a:cxn>
                <a:cxn ang="0">
                  <a:pos x="144" y="243"/>
                </a:cxn>
                <a:cxn ang="0">
                  <a:pos x="125" y="247"/>
                </a:cxn>
                <a:cxn ang="0">
                  <a:pos x="105" y="243"/>
                </a:cxn>
                <a:cxn ang="0">
                  <a:pos x="86" y="239"/>
                </a:cxn>
                <a:cxn ang="0">
                  <a:pos x="66" y="231"/>
                </a:cxn>
                <a:cxn ang="0">
                  <a:pos x="51" y="224"/>
                </a:cxn>
                <a:cxn ang="0">
                  <a:pos x="39" y="212"/>
                </a:cxn>
                <a:cxn ang="0">
                  <a:pos x="23" y="196"/>
                </a:cxn>
                <a:cxn ang="0">
                  <a:pos x="15" y="180"/>
                </a:cxn>
                <a:cxn ang="0">
                  <a:pos x="7" y="161"/>
                </a:cxn>
                <a:cxn ang="0">
                  <a:pos x="4" y="145"/>
                </a:cxn>
                <a:cxn ang="0">
                  <a:pos x="0" y="126"/>
                </a:cxn>
                <a:cxn ang="0">
                  <a:pos x="4" y="106"/>
                </a:cxn>
                <a:cxn ang="0">
                  <a:pos x="7" y="87"/>
                </a:cxn>
                <a:cxn ang="0">
                  <a:pos x="15" y="67"/>
                </a:cxn>
                <a:cxn ang="0">
                  <a:pos x="23" y="51"/>
                </a:cxn>
                <a:cxn ang="0">
                  <a:pos x="39" y="40"/>
                </a:cxn>
                <a:cxn ang="0">
                  <a:pos x="51" y="24"/>
                </a:cxn>
                <a:cxn ang="0">
                  <a:pos x="66" y="16"/>
                </a:cxn>
                <a:cxn ang="0">
                  <a:pos x="86" y="8"/>
                </a:cxn>
                <a:cxn ang="0">
                  <a:pos x="105" y="4"/>
                </a:cxn>
                <a:cxn ang="0">
                  <a:pos x="125" y="0"/>
                </a:cxn>
                <a:cxn ang="0">
                  <a:pos x="144" y="4"/>
                </a:cxn>
                <a:cxn ang="0">
                  <a:pos x="164" y="8"/>
                </a:cxn>
                <a:cxn ang="0">
                  <a:pos x="180" y="16"/>
                </a:cxn>
                <a:cxn ang="0">
                  <a:pos x="195" y="24"/>
                </a:cxn>
                <a:cxn ang="0">
                  <a:pos x="211" y="40"/>
                </a:cxn>
                <a:cxn ang="0">
                  <a:pos x="223" y="51"/>
                </a:cxn>
                <a:cxn ang="0">
                  <a:pos x="231" y="67"/>
                </a:cxn>
                <a:cxn ang="0">
                  <a:pos x="238" y="87"/>
                </a:cxn>
                <a:cxn ang="0">
                  <a:pos x="242" y="106"/>
                </a:cxn>
                <a:cxn ang="0">
                  <a:pos x="246" y="126"/>
                </a:cxn>
                <a:cxn ang="0">
                  <a:pos x="246" y="126"/>
                </a:cxn>
              </a:cxnLst>
              <a:rect l="0" t="0" r="r" b="b"/>
              <a:pathLst>
                <a:path w="246" h="247">
                  <a:moveTo>
                    <a:pt x="246" y="122"/>
                  </a:moveTo>
                  <a:lnTo>
                    <a:pt x="242" y="145"/>
                  </a:lnTo>
                  <a:lnTo>
                    <a:pt x="238" y="161"/>
                  </a:lnTo>
                  <a:lnTo>
                    <a:pt x="231" y="180"/>
                  </a:lnTo>
                  <a:lnTo>
                    <a:pt x="223" y="196"/>
                  </a:lnTo>
                  <a:lnTo>
                    <a:pt x="211" y="212"/>
                  </a:lnTo>
                  <a:lnTo>
                    <a:pt x="195" y="224"/>
                  </a:lnTo>
                  <a:lnTo>
                    <a:pt x="180" y="231"/>
                  </a:lnTo>
                  <a:lnTo>
                    <a:pt x="164" y="239"/>
                  </a:lnTo>
                  <a:lnTo>
                    <a:pt x="144" y="243"/>
                  </a:lnTo>
                  <a:lnTo>
                    <a:pt x="125" y="247"/>
                  </a:lnTo>
                  <a:lnTo>
                    <a:pt x="105" y="243"/>
                  </a:lnTo>
                  <a:lnTo>
                    <a:pt x="86" y="239"/>
                  </a:lnTo>
                  <a:lnTo>
                    <a:pt x="66" y="231"/>
                  </a:lnTo>
                  <a:lnTo>
                    <a:pt x="51" y="224"/>
                  </a:lnTo>
                  <a:lnTo>
                    <a:pt x="39" y="212"/>
                  </a:lnTo>
                  <a:lnTo>
                    <a:pt x="23" y="196"/>
                  </a:lnTo>
                  <a:lnTo>
                    <a:pt x="15" y="180"/>
                  </a:lnTo>
                  <a:lnTo>
                    <a:pt x="7" y="161"/>
                  </a:lnTo>
                  <a:lnTo>
                    <a:pt x="4" y="145"/>
                  </a:lnTo>
                  <a:lnTo>
                    <a:pt x="0" y="126"/>
                  </a:lnTo>
                  <a:lnTo>
                    <a:pt x="4" y="106"/>
                  </a:lnTo>
                  <a:lnTo>
                    <a:pt x="7" y="87"/>
                  </a:lnTo>
                  <a:lnTo>
                    <a:pt x="15" y="67"/>
                  </a:lnTo>
                  <a:lnTo>
                    <a:pt x="23" y="51"/>
                  </a:lnTo>
                  <a:lnTo>
                    <a:pt x="39" y="40"/>
                  </a:lnTo>
                  <a:lnTo>
                    <a:pt x="51" y="24"/>
                  </a:lnTo>
                  <a:lnTo>
                    <a:pt x="66" y="16"/>
                  </a:lnTo>
                  <a:lnTo>
                    <a:pt x="86" y="8"/>
                  </a:lnTo>
                  <a:lnTo>
                    <a:pt x="105" y="4"/>
                  </a:lnTo>
                  <a:lnTo>
                    <a:pt x="125" y="0"/>
                  </a:lnTo>
                  <a:lnTo>
                    <a:pt x="144" y="4"/>
                  </a:lnTo>
                  <a:lnTo>
                    <a:pt x="164" y="8"/>
                  </a:lnTo>
                  <a:lnTo>
                    <a:pt x="180" y="16"/>
                  </a:lnTo>
                  <a:lnTo>
                    <a:pt x="195" y="24"/>
                  </a:lnTo>
                  <a:lnTo>
                    <a:pt x="211" y="40"/>
                  </a:lnTo>
                  <a:lnTo>
                    <a:pt x="223" y="51"/>
                  </a:lnTo>
                  <a:lnTo>
                    <a:pt x="231" y="67"/>
                  </a:lnTo>
                  <a:lnTo>
                    <a:pt x="238" y="87"/>
                  </a:lnTo>
                  <a:lnTo>
                    <a:pt x="242" y="106"/>
                  </a:lnTo>
                  <a:lnTo>
                    <a:pt x="246" y="126"/>
                  </a:lnTo>
                  <a:lnTo>
                    <a:pt x="246" y="126"/>
                  </a:lnTo>
                </a:path>
              </a:pathLst>
            </a:custGeom>
            <a:noFill/>
            <a:ln w="12700">
              <a:solidFill>
                <a:srgbClr val="000000"/>
              </a:solidFill>
              <a:prstDash val="solid"/>
              <a:round/>
              <a:headEnd/>
              <a:tailEnd/>
            </a:ln>
          </p:spPr>
          <p:txBody>
            <a:bodyPr/>
            <a:lstStyle/>
            <a:p>
              <a:endParaRPr lang="zh-CN" altLang="en-US"/>
            </a:p>
          </p:txBody>
        </p:sp>
        <p:sp>
          <p:nvSpPr>
            <p:cNvPr id="36" name="Rectangle 36"/>
            <p:cNvSpPr>
              <a:spLocks noChangeArrowheads="1"/>
            </p:cNvSpPr>
            <p:nvPr/>
          </p:nvSpPr>
          <p:spPr bwMode="auto">
            <a:xfrm>
              <a:off x="3140" y="3339"/>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X</a:t>
              </a:r>
              <a:endParaRPr lang="en-US" altLang="zh-CN">
                <a:latin typeface="Times New Roman" pitchFamily="18" charset="0"/>
                <a:ea typeface="宋体" pitchFamily="2" charset="-122"/>
              </a:endParaRPr>
            </a:p>
          </p:txBody>
        </p:sp>
        <p:sp>
          <p:nvSpPr>
            <p:cNvPr id="37" name="Rectangle 37"/>
            <p:cNvSpPr>
              <a:spLocks noChangeArrowheads="1"/>
            </p:cNvSpPr>
            <p:nvPr/>
          </p:nvSpPr>
          <p:spPr bwMode="auto">
            <a:xfrm>
              <a:off x="3680" y="3339"/>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A</a:t>
              </a:r>
              <a:endParaRPr lang="en-US" altLang="zh-CN">
                <a:latin typeface="Times New Roman" pitchFamily="18" charset="0"/>
                <a:ea typeface="宋体" pitchFamily="2" charset="-122"/>
              </a:endParaRPr>
            </a:p>
          </p:txBody>
        </p:sp>
        <p:sp>
          <p:nvSpPr>
            <p:cNvPr id="38" name="Line 38"/>
            <p:cNvSpPr>
              <a:spLocks noChangeShapeType="1"/>
            </p:cNvSpPr>
            <p:nvPr/>
          </p:nvSpPr>
          <p:spPr bwMode="auto">
            <a:xfrm>
              <a:off x="3312" y="3429"/>
              <a:ext cx="294" cy="1"/>
            </a:xfrm>
            <a:prstGeom prst="line">
              <a:avLst/>
            </a:prstGeom>
            <a:noFill/>
            <a:ln w="12700">
              <a:solidFill>
                <a:srgbClr val="000000"/>
              </a:solidFill>
              <a:round/>
              <a:headEnd/>
              <a:tailEnd/>
            </a:ln>
          </p:spPr>
          <p:txBody>
            <a:bodyPr/>
            <a:lstStyle/>
            <a:p>
              <a:endParaRPr lang="zh-CN" altLang="en-US"/>
            </a:p>
          </p:txBody>
        </p:sp>
        <p:sp>
          <p:nvSpPr>
            <p:cNvPr id="39" name="Line 39"/>
            <p:cNvSpPr>
              <a:spLocks noChangeShapeType="1"/>
            </p:cNvSpPr>
            <p:nvPr/>
          </p:nvSpPr>
          <p:spPr bwMode="auto">
            <a:xfrm>
              <a:off x="3191" y="3550"/>
              <a:ext cx="1" cy="293"/>
            </a:xfrm>
            <a:prstGeom prst="line">
              <a:avLst/>
            </a:prstGeom>
            <a:noFill/>
            <a:ln w="12700">
              <a:solidFill>
                <a:srgbClr val="000000"/>
              </a:solidFill>
              <a:round/>
              <a:headEnd/>
              <a:tailEnd/>
            </a:ln>
          </p:spPr>
          <p:txBody>
            <a:bodyPr/>
            <a:lstStyle/>
            <a:p>
              <a:endParaRPr lang="zh-CN" altLang="en-US"/>
            </a:p>
          </p:txBody>
        </p:sp>
        <p:sp>
          <p:nvSpPr>
            <p:cNvPr id="40" name="Line 40"/>
            <p:cNvSpPr>
              <a:spLocks noChangeShapeType="1"/>
            </p:cNvSpPr>
            <p:nvPr/>
          </p:nvSpPr>
          <p:spPr bwMode="auto">
            <a:xfrm>
              <a:off x="3793" y="3601"/>
              <a:ext cx="1" cy="121"/>
            </a:xfrm>
            <a:prstGeom prst="line">
              <a:avLst/>
            </a:prstGeom>
            <a:noFill/>
            <a:ln w="12700">
              <a:solidFill>
                <a:srgbClr val="000000"/>
              </a:solidFill>
              <a:round/>
              <a:headEnd/>
              <a:tailEnd/>
            </a:ln>
          </p:spPr>
          <p:txBody>
            <a:bodyPr/>
            <a:lstStyle/>
            <a:p>
              <a:endParaRPr lang="zh-CN" altLang="en-US"/>
            </a:p>
          </p:txBody>
        </p:sp>
        <p:sp>
          <p:nvSpPr>
            <p:cNvPr id="41" name="Freeform 41"/>
            <p:cNvSpPr>
              <a:spLocks/>
            </p:cNvSpPr>
            <p:nvPr/>
          </p:nvSpPr>
          <p:spPr bwMode="auto">
            <a:xfrm>
              <a:off x="3770" y="3706"/>
              <a:ext cx="51" cy="90"/>
            </a:xfrm>
            <a:custGeom>
              <a:avLst/>
              <a:gdLst/>
              <a:ahLst/>
              <a:cxnLst>
                <a:cxn ang="0">
                  <a:pos x="0" y="0"/>
                </a:cxn>
                <a:cxn ang="0">
                  <a:pos x="23" y="90"/>
                </a:cxn>
                <a:cxn ang="0">
                  <a:pos x="51" y="0"/>
                </a:cxn>
                <a:cxn ang="0">
                  <a:pos x="0" y="0"/>
                </a:cxn>
                <a:cxn ang="0">
                  <a:pos x="0" y="0"/>
                </a:cxn>
              </a:cxnLst>
              <a:rect l="0" t="0" r="r" b="b"/>
              <a:pathLst>
                <a:path w="51" h="90">
                  <a:moveTo>
                    <a:pt x="0" y="0"/>
                  </a:moveTo>
                  <a:lnTo>
                    <a:pt x="23" y="90"/>
                  </a:lnTo>
                  <a:lnTo>
                    <a:pt x="51" y="0"/>
                  </a:lnTo>
                  <a:lnTo>
                    <a:pt x="0" y="0"/>
                  </a:lnTo>
                  <a:lnTo>
                    <a:pt x="0" y="0"/>
                  </a:lnTo>
                  <a:close/>
                </a:path>
              </a:pathLst>
            </a:custGeom>
            <a:solidFill>
              <a:srgbClr val="000000"/>
            </a:solidFill>
            <a:ln w="9525">
              <a:noFill/>
              <a:round/>
              <a:headEnd/>
              <a:tailEnd/>
            </a:ln>
          </p:spPr>
          <p:txBody>
            <a:bodyPr/>
            <a:lstStyle/>
            <a:p>
              <a:endParaRPr lang="zh-CN" altLang="en-US"/>
            </a:p>
          </p:txBody>
        </p:sp>
        <p:sp>
          <p:nvSpPr>
            <p:cNvPr id="42" name="Line 42"/>
            <p:cNvSpPr>
              <a:spLocks noChangeShapeType="1"/>
            </p:cNvSpPr>
            <p:nvPr/>
          </p:nvSpPr>
          <p:spPr bwMode="auto">
            <a:xfrm>
              <a:off x="3720" y="3545"/>
              <a:ext cx="0" cy="288"/>
            </a:xfrm>
            <a:prstGeom prst="line">
              <a:avLst/>
            </a:prstGeom>
            <a:noFill/>
            <a:ln w="12700">
              <a:solidFill>
                <a:srgbClr val="000000"/>
              </a:solidFill>
              <a:round/>
              <a:headEnd/>
              <a:tailEnd/>
            </a:ln>
          </p:spPr>
          <p:txBody>
            <a:bodyPr/>
            <a:lstStyle/>
            <a:p>
              <a:endParaRPr lang="zh-CN" altLang="en-US"/>
            </a:p>
          </p:txBody>
        </p:sp>
        <p:sp>
          <p:nvSpPr>
            <p:cNvPr id="43" name="Line 43"/>
            <p:cNvSpPr>
              <a:spLocks noChangeShapeType="1"/>
            </p:cNvSpPr>
            <p:nvPr/>
          </p:nvSpPr>
          <p:spPr bwMode="auto">
            <a:xfrm>
              <a:off x="3363" y="3898"/>
              <a:ext cx="121" cy="4"/>
            </a:xfrm>
            <a:prstGeom prst="line">
              <a:avLst/>
            </a:prstGeom>
            <a:noFill/>
            <a:ln w="12700">
              <a:solidFill>
                <a:srgbClr val="000000"/>
              </a:solidFill>
              <a:round/>
              <a:headEnd/>
              <a:tailEnd/>
            </a:ln>
          </p:spPr>
          <p:txBody>
            <a:bodyPr/>
            <a:lstStyle/>
            <a:p>
              <a:endParaRPr lang="zh-CN" altLang="en-US"/>
            </a:p>
          </p:txBody>
        </p:sp>
        <p:sp>
          <p:nvSpPr>
            <p:cNvPr id="44" name="Freeform 44"/>
            <p:cNvSpPr>
              <a:spLocks/>
            </p:cNvSpPr>
            <p:nvPr/>
          </p:nvSpPr>
          <p:spPr bwMode="auto">
            <a:xfrm>
              <a:off x="3469" y="3879"/>
              <a:ext cx="90" cy="47"/>
            </a:xfrm>
            <a:custGeom>
              <a:avLst/>
              <a:gdLst/>
              <a:ahLst/>
              <a:cxnLst>
                <a:cxn ang="0">
                  <a:pos x="0" y="43"/>
                </a:cxn>
                <a:cxn ang="0">
                  <a:pos x="90" y="23"/>
                </a:cxn>
                <a:cxn ang="0">
                  <a:pos x="0" y="0"/>
                </a:cxn>
                <a:cxn ang="0">
                  <a:pos x="0" y="47"/>
                </a:cxn>
                <a:cxn ang="0">
                  <a:pos x="0" y="47"/>
                </a:cxn>
                <a:cxn ang="0">
                  <a:pos x="0" y="43"/>
                </a:cxn>
              </a:cxnLst>
              <a:rect l="0" t="0" r="r" b="b"/>
              <a:pathLst>
                <a:path w="90" h="47">
                  <a:moveTo>
                    <a:pt x="0" y="43"/>
                  </a:moveTo>
                  <a:lnTo>
                    <a:pt x="90" y="23"/>
                  </a:lnTo>
                  <a:lnTo>
                    <a:pt x="0" y="0"/>
                  </a:lnTo>
                  <a:lnTo>
                    <a:pt x="0" y="47"/>
                  </a:lnTo>
                  <a:lnTo>
                    <a:pt x="0" y="47"/>
                  </a:lnTo>
                  <a:lnTo>
                    <a:pt x="0" y="43"/>
                  </a:lnTo>
                  <a:close/>
                </a:path>
              </a:pathLst>
            </a:custGeom>
            <a:solidFill>
              <a:srgbClr val="000000"/>
            </a:solidFill>
            <a:ln w="9525">
              <a:noFill/>
              <a:round/>
              <a:headEnd/>
              <a:tailEnd/>
            </a:ln>
          </p:spPr>
          <p:txBody>
            <a:bodyPr/>
            <a:lstStyle/>
            <a:p>
              <a:endParaRPr lang="zh-CN" altLang="en-US"/>
            </a:p>
          </p:txBody>
        </p:sp>
        <p:sp>
          <p:nvSpPr>
            <p:cNvPr id="45" name="Rectangle 45"/>
            <p:cNvSpPr>
              <a:spLocks noChangeArrowheads="1"/>
            </p:cNvSpPr>
            <p:nvPr/>
          </p:nvSpPr>
          <p:spPr bwMode="auto">
            <a:xfrm>
              <a:off x="3144" y="3879"/>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C</a:t>
              </a:r>
              <a:endParaRPr lang="en-US" altLang="zh-CN">
                <a:latin typeface="Times New Roman" pitchFamily="18" charset="0"/>
                <a:ea typeface="宋体" pitchFamily="2" charset="-122"/>
              </a:endParaRPr>
            </a:p>
          </p:txBody>
        </p:sp>
        <p:sp>
          <p:nvSpPr>
            <p:cNvPr id="46" name="Rectangle 46"/>
            <p:cNvSpPr>
              <a:spLocks noChangeArrowheads="1"/>
            </p:cNvSpPr>
            <p:nvPr/>
          </p:nvSpPr>
          <p:spPr bwMode="auto">
            <a:xfrm>
              <a:off x="3688" y="3879"/>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B</a:t>
              </a:r>
              <a:endParaRPr lang="en-US" altLang="zh-CN">
                <a:latin typeface="Times New Roman" pitchFamily="18" charset="0"/>
                <a:ea typeface="宋体" pitchFamily="2" charset="-122"/>
              </a:endParaRPr>
            </a:p>
          </p:txBody>
        </p:sp>
        <p:sp>
          <p:nvSpPr>
            <p:cNvPr id="47" name="Rectangle 47"/>
            <p:cNvSpPr>
              <a:spLocks noChangeArrowheads="1"/>
            </p:cNvSpPr>
            <p:nvPr/>
          </p:nvSpPr>
          <p:spPr bwMode="auto">
            <a:xfrm>
              <a:off x="4111" y="3888"/>
              <a:ext cx="75"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D</a:t>
              </a:r>
              <a:endParaRPr lang="en-US" altLang="zh-CN">
                <a:latin typeface="Times New Roman" pitchFamily="18" charset="0"/>
                <a:ea typeface="宋体" pitchFamily="2" charset="-122"/>
              </a:endParaRPr>
            </a:p>
          </p:txBody>
        </p:sp>
        <p:sp>
          <p:nvSpPr>
            <p:cNvPr id="48" name="Freeform 48"/>
            <p:cNvSpPr>
              <a:spLocks/>
            </p:cNvSpPr>
            <p:nvPr/>
          </p:nvSpPr>
          <p:spPr bwMode="auto">
            <a:xfrm>
              <a:off x="4041" y="3852"/>
              <a:ext cx="242" cy="247"/>
            </a:xfrm>
            <a:custGeom>
              <a:avLst/>
              <a:gdLst/>
              <a:ahLst/>
              <a:cxnLst>
                <a:cxn ang="0">
                  <a:pos x="242" y="122"/>
                </a:cxn>
                <a:cxn ang="0">
                  <a:pos x="242" y="145"/>
                </a:cxn>
                <a:cxn ang="0">
                  <a:pos x="238" y="161"/>
                </a:cxn>
                <a:cxn ang="0">
                  <a:pos x="231" y="180"/>
                </a:cxn>
                <a:cxn ang="0">
                  <a:pos x="219" y="196"/>
                </a:cxn>
                <a:cxn ang="0">
                  <a:pos x="207" y="212"/>
                </a:cxn>
                <a:cxn ang="0">
                  <a:pos x="195" y="224"/>
                </a:cxn>
                <a:cxn ang="0">
                  <a:pos x="180" y="231"/>
                </a:cxn>
                <a:cxn ang="0">
                  <a:pos x="160" y="239"/>
                </a:cxn>
                <a:cxn ang="0">
                  <a:pos x="141" y="243"/>
                </a:cxn>
                <a:cxn ang="0">
                  <a:pos x="121" y="247"/>
                </a:cxn>
                <a:cxn ang="0">
                  <a:pos x="101" y="243"/>
                </a:cxn>
                <a:cxn ang="0">
                  <a:pos x="82" y="239"/>
                </a:cxn>
                <a:cxn ang="0">
                  <a:pos x="66" y="231"/>
                </a:cxn>
                <a:cxn ang="0">
                  <a:pos x="51" y="224"/>
                </a:cxn>
                <a:cxn ang="0">
                  <a:pos x="35" y="212"/>
                </a:cxn>
                <a:cxn ang="0">
                  <a:pos x="23" y="196"/>
                </a:cxn>
                <a:cxn ang="0">
                  <a:pos x="11" y="180"/>
                </a:cxn>
                <a:cxn ang="0">
                  <a:pos x="4" y="161"/>
                </a:cxn>
                <a:cxn ang="0">
                  <a:pos x="0" y="145"/>
                </a:cxn>
                <a:cxn ang="0">
                  <a:pos x="0" y="126"/>
                </a:cxn>
                <a:cxn ang="0">
                  <a:pos x="0" y="106"/>
                </a:cxn>
                <a:cxn ang="0">
                  <a:pos x="4" y="87"/>
                </a:cxn>
                <a:cxn ang="0">
                  <a:pos x="11" y="67"/>
                </a:cxn>
                <a:cxn ang="0">
                  <a:pos x="23" y="51"/>
                </a:cxn>
                <a:cxn ang="0">
                  <a:pos x="35" y="40"/>
                </a:cxn>
                <a:cxn ang="0">
                  <a:pos x="51" y="24"/>
                </a:cxn>
                <a:cxn ang="0">
                  <a:pos x="66" y="16"/>
                </a:cxn>
                <a:cxn ang="0">
                  <a:pos x="82" y="8"/>
                </a:cxn>
                <a:cxn ang="0">
                  <a:pos x="101" y="4"/>
                </a:cxn>
                <a:cxn ang="0">
                  <a:pos x="121" y="0"/>
                </a:cxn>
                <a:cxn ang="0">
                  <a:pos x="141" y="4"/>
                </a:cxn>
                <a:cxn ang="0">
                  <a:pos x="160" y="8"/>
                </a:cxn>
                <a:cxn ang="0">
                  <a:pos x="180" y="16"/>
                </a:cxn>
                <a:cxn ang="0">
                  <a:pos x="195" y="24"/>
                </a:cxn>
                <a:cxn ang="0">
                  <a:pos x="207" y="40"/>
                </a:cxn>
                <a:cxn ang="0">
                  <a:pos x="219" y="51"/>
                </a:cxn>
                <a:cxn ang="0">
                  <a:pos x="231" y="67"/>
                </a:cxn>
                <a:cxn ang="0">
                  <a:pos x="238" y="87"/>
                </a:cxn>
                <a:cxn ang="0">
                  <a:pos x="242" y="106"/>
                </a:cxn>
                <a:cxn ang="0">
                  <a:pos x="242" y="126"/>
                </a:cxn>
                <a:cxn ang="0">
                  <a:pos x="242" y="126"/>
                </a:cxn>
              </a:cxnLst>
              <a:rect l="0" t="0" r="r" b="b"/>
              <a:pathLst>
                <a:path w="242" h="247">
                  <a:moveTo>
                    <a:pt x="242" y="122"/>
                  </a:moveTo>
                  <a:lnTo>
                    <a:pt x="242" y="145"/>
                  </a:lnTo>
                  <a:lnTo>
                    <a:pt x="238" y="161"/>
                  </a:lnTo>
                  <a:lnTo>
                    <a:pt x="231" y="180"/>
                  </a:lnTo>
                  <a:lnTo>
                    <a:pt x="219" y="196"/>
                  </a:lnTo>
                  <a:lnTo>
                    <a:pt x="207" y="212"/>
                  </a:lnTo>
                  <a:lnTo>
                    <a:pt x="195" y="224"/>
                  </a:lnTo>
                  <a:lnTo>
                    <a:pt x="180" y="231"/>
                  </a:lnTo>
                  <a:lnTo>
                    <a:pt x="160" y="239"/>
                  </a:lnTo>
                  <a:lnTo>
                    <a:pt x="141" y="243"/>
                  </a:lnTo>
                  <a:lnTo>
                    <a:pt x="121" y="247"/>
                  </a:lnTo>
                  <a:lnTo>
                    <a:pt x="101" y="243"/>
                  </a:lnTo>
                  <a:lnTo>
                    <a:pt x="82" y="239"/>
                  </a:lnTo>
                  <a:lnTo>
                    <a:pt x="66" y="231"/>
                  </a:lnTo>
                  <a:lnTo>
                    <a:pt x="51" y="224"/>
                  </a:lnTo>
                  <a:lnTo>
                    <a:pt x="35" y="212"/>
                  </a:lnTo>
                  <a:lnTo>
                    <a:pt x="23" y="196"/>
                  </a:lnTo>
                  <a:lnTo>
                    <a:pt x="11" y="180"/>
                  </a:lnTo>
                  <a:lnTo>
                    <a:pt x="4" y="161"/>
                  </a:lnTo>
                  <a:lnTo>
                    <a:pt x="0" y="145"/>
                  </a:lnTo>
                  <a:lnTo>
                    <a:pt x="0" y="126"/>
                  </a:lnTo>
                  <a:lnTo>
                    <a:pt x="0" y="106"/>
                  </a:lnTo>
                  <a:lnTo>
                    <a:pt x="4" y="87"/>
                  </a:lnTo>
                  <a:lnTo>
                    <a:pt x="11" y="67"/>
                  </a:lnTo>
                  <a:lnTo>
                    <a:pt x="23" y="51"/>
                  </a:lnTo>
                  <a:lnTo>
                    <a:pt x="35" y="40"/>
                  </a:lnTo>
                  <a:lnTo>
                    <a:pt x="51" y="24"/>
                  </a:lnTo>
                  <a:lnTo>
                    <a:pt x="66" y="16"/>
                  </a:lnTo>
                  <a:lnTo>
                    <a:pt x="82" y="8"/>
                  </a:lnTo>
                  <a:lnTo>
                    <a:pt x="101" y="4"/>
                  </a:lnTo>
                  <a:lnTo>
                    <a:pt x="121" y="0"/>
                  </a:lnTo>
                  <a:lnTo>
                    <a:pt x="141" y="4"/>
                  </a:lnTo>
                  <a:lnTo>
                    <a:pt x="160" y="8"/>
                  </a:lnTo>
                  <a:lnTo>
                    <a:pt x="180" y="16"/>
                  </a:lnTo>
                  <a:lnTo>
                    <a:pt x="195" y="24"/>
                  </a:lnTo>
                  <a:lnTo>
                    <a:pt x="207" y="40"/>
                  </a:lnTo>
                  <a:lnTo>
                    <a:pt x="219" y="51"/>
                  </a:lnTo>
                  <a:lnTo>
                    <a:pt x="231" y="67"/>
                  </a:lnTo>
                  <a:lnTo>
                    <a:pt x="238" y="87"/>
                  </a:lnTo>
                  <a:lnTo>
                    <a:pt x="242" y="106"/>
                  </a:lnTo>
                  <a:lnTo>
                    <a:pt x="242" y="126"/>
                  </a:lnTo>
                  <a:lnTo>
                    <a:pt x="242" y="126"/>
                  </a:lnTo>
                </a:path>
              </a:pathLst>
            </a:custGeom>
            <a:noFill/>
            <a:ln w="12700">
              <a:solidFill>
                <a:srgbClr val="000000"/>
              </a:solidFill>
              <a:prstDash val="solid"/>
              <a:round/>
              <a:headEnd/>
              <a:tailEnd/>
            </a:ln>
          </p:spPr>
          <p:txBody>
            <a:bodyPr/>
            <a:lstStyle/>
            <a:p>
              <a:endParaRPr lang="zh-CN" altLang="en-US"/>
            </a:p>
          </p:txBody>
        </p:sp>
        <p:sp>
          <p:nvSpPr>
            <p:cNvPr id="49" name="Line 49"/>
            <p:cNvSpPr>
              <a:spLocks noChangeShapeType="1"/>
            </p:cNvSpPr>
            <p:nvPr/>
          </p:nvSpPr>
          <p:spPr bwMode="auto">
            <a:xfrm>
              <a:off x="3312" y="3965"/>
              <a:ext cx="294" cy="1"/>
            </a:xfrm>
            <a:prstGeom prst="line">
              <a:avLst/>
            </a:prstGeom>
            <a:noFill/>
            <a:ln w="12700">
              <a:solidFill>
                <a:srgbClr val="000000"/>
              </a:solidFill>
              <a:round/>
              <a:headEnd/>
              <a:tailEnd/>
            </a:ln>
          </p:spPr>
          <p:txBody>
            <a:bodyPr/>
            <a:lstStyle/>
            <a:p>
              <a:endParaRPr lang="zh-CN" altLang="en-US"/>
            </a:p>
          </p:txBody>
        </p:sp>
        <p:sp>
          <p:nvSpPr>
            <p:cNvPr id="50" name="Line 50"/>
            <p:cNvSpPr>
              <a:spLocks noChangeShapeType="1"/>
            </p:cNvSpPr>
            <p:nvPr/>
          </p:nvSpPr>
          <p:spPr bwMode="auto">
            <a:xfrm>
              <a:off x="3852" y="3965"/>
              <a:ext cx="186" cy="1"/>
            </a:xfrm>
            <a:prstGeom prst="line">
              <a:avLst/>
            </a:prstGeom>
            <a:noFill/>
            <a:ln w="12700">
              <a:solidFill>
                <a:srgbClr val="000000"/>
              </a:solidFill>
              <a:round/>
              <a:headEnd/>
              <a:tailEnd/>
            </a:ln>
          </p:spPr>
          <p:txBody>
            <a:bodyPr/>
            <a:lstStyle/>
            <a:p>
              <a:endParaRPr lang="zh-CN" altLang="en-US"/>
            </a:p>
          </p:txBody>
        </p:sp>
      </p:grpSp>
      <p:grpSp>
        <p:nvGrpSpPr>
          <p:cNvPr id="51" name="Group 51"/>
          <p:cNvGrpSpPr>
            <a:grpSpLocks/>
          </p:cNvGrpSpPr>
          <p:nvPr/>
        </p:nvGrpSpPr>
        <p:grpSpPr bwMode="auto">
          <a:xfrm>
            <a:off x="9467853" y="5595945"/>
            <a:ext cx="2512483" cy="1262063"/>
            <a:chOff x="4472" y="3312"/>
            <a:chExt cx="1187" cy="795"/>
          </a:xfrm>
        </p:grpSpPr>
        <p:sp>
          <p:nvSpPr>
            <p:cNvPr id="52" name="Freeform 52"/>
            <p:cNvSpPr>
              <a:spLocks/>
            </p:cNvSpPr>
            <p:nvPr/>
          </p:nvSpPr>
          <p:spPr bwMode="auto">
            <a:xfrm>
              <a:off x="4472" y="3312"/>
              <a:ext cx="243" cy="243"/>
            </a:xfrm>
            <a:custGeom>
              <a:avLst/>
              <a:gdLst/>
              <a:ahLst/>
              <a:cxnLst>
                <a:cxn ang="0">
                  <a:pos x="243" y="122"/>
                </a:cxn>
                <a:cxn ang="0">
                  <a:pos x="243" y="141"/>
                </a:cxn>
                <a:cxn ang="0">
                  <a:pos x="239" y="161"/>
                </a:cxn>
                <a:cxn ang="0">
                  <a:pos x="231" y="176"/>
                </a:cxn>
                <a:cxn ang="0">
                  <a:pos x="220" y="196"/>
                </a:cxn>
                <a:cxn ang="0">
                  <a:pos x="208" y="208"/>
                </a:cxn>
                <a:cxn ang="0">
                  <a:pos x="196" y="219"/>
                </a:cxn>
                <a:cxn ang="0">
                  <a:pos x="180" y="231"/>
                </a:cxn>
                <a:cxn ang="0">
                  <a:pos x="161" y="239"/>
                </a:cxn>
                <a:cxn ang="0">
                  <a:pos x="141" y="243"/>
                </a:cxn>
                <a:cxn ang="0">
                  <a:pos x="122" y="243"/>
                </a:cxn>
                <a:cxn ang="0">
                  <a:pos x="102" y="243"/>
                </a:cxn>
                <a:cxn ang="0">
                  <a:pos x="83" y="239"/>
                </a:cxn>
                <a:cxn ang="0">
                  <a:pos x="67" y="231"/>
                </a:cxn>
                <a:cxn ang="0">
                  <a:pos x="51" y="219"/>
                </a:cxn>
                <a:cxn ang="0">
                  <a:pos x="36" y="208"/>
                </a:cxn>
                <a:cxn ang="0">
                  <a:pos x="24" y="196"/>
                </a:cxn>
                <a:cxn ang="0">
                  <a:pos x="12" y="176"/>
                </a:cxn>
                <a:cxn ang="0">
                  <a:pos x="4" y="161"/>
                </a:cxn>
                <a:cxn ang="0">
                  <a:pos x="0" y="141"/>
                </a:cxn>
                <a:cxn ang="0">
                  <a:pos x="0" y="122"/>
                </a:cxn>
                <a:cxn ang="0">
                  <a:pos x="0" y="102"/>
                </a:cxn>
                <a:cxn ang="0">
                  <a:pos x="4" y="82"/>
                </a:cxn>
                <a:cxn ang="0">
                  <a:pos x="12" y="67"/>
                </a:cxn>
                <a:cxn ang="0">
                  <a:pos x="24" y="51"/>
                </a:cxn>
                <a:cxn ang="0">
                  <a:pos x="36" y="35"/>
                </a:cxn>
                <a:cxn ang="0">
                  <a:pos x="51" y="24"/>
                </a:cxn>
                <a:cxn ang="0">
                  <a:pos x="67" y="12"/>
                </a:cxn>
                <a:cxn ang="0">
                  <a:pos x="83" y="4"/>
                </a:cxn>
                <a:cxn ang="0">
                  <a:pos x="102" y="0"/>
                </a:cxn>
                <a:cxn ang="0">
                  <a:pos x="122" y="0"/>
                </a:cxn>
                <a:cxn ang="0">
                  <a:pos x="141" y="0"/>
                </a:cxn>
                <a:cxn ang="0">
                  <a:pos x="161" y="4"/>
                </a:cxn>
                <a:cxn ang="0">
                  <a:pos x="180" y="12"/>
                </a:cxn>
                <a:cxn ang="0">
                  <a:pos x="196" y="24"/>
                </a:cxn>
                <a:cxn ang="0">
                  <a:pos x="208" y="35"/>
                </a:cxn>
                <a:cxn ang="0">
                  <a:pos x="220" y="51"/>
                </a:cxn>
                <a:cxn ang="0">
                  <a:pos x="231" y="67"/>
                </a:cxn>
                <a:cxn ang="0">
                  <a:pos x="239" y="82"/>
                </a:cxn>
                <a:cxn ang="0">
                  <a:pos x="243" y="102"/>
                </a:cxn>
                <a:cxn ang="0">
                  <a:pos x="243" y="122"/>
                </a:cxn>
                <a:cxn ang="0">
                  <a:pos x="243" y="122"/>
                </a:cxn>
              </a:cxnLst>
              <a:rect l="0" t="0" r="r" b="b"/>
              <a:pathLst>
                <a:path w="243" h="243">
                  <a:moveTo>
                    <a:pt x="243" y="122"/>
                  </a:moveTo>
                  <a:lnTo>
                    <a:pt x="243" y="141"/>
                  </a:lnTo>
                  <a:lnTo>
                    <a:pt x="239" y="161"/>
                  </a:lnTo>
                  <a:lnTo>
                    <a:pt x="231" y="176"/>
                  </a:lnTo>
                  <a:lnTo>
                    <a:pt x="220" y="196"/>
                  </a:lnTo>
                  <a:lnTo>
                    <a:pt x="208" y="208"/>
                  </a:lnTo>
                  <a:lnTo>
                    <a:pt x="196" y="219"/>
                  </a:lnTo>
                  <a:lnTo>
                    <a:pt x="180" y="231"/>
                  </a:lnTo>
                  <a:lnTo>
                    <a:pt x="161" y="239"/>
                  </a:lnTo>
                  <a:lnTo>
                    <a:pt x="141" y="243"/>
                  </a:lnTo>
                  <a:lnTo>
                    <a:pt x="122" y="243"/>
                  </a:lnTo>
                  <a:lnTo>
                    <a:pt x="102" y="243"/>
                  </a:lnTo>
                  <a:lnTo>
                    <a:pt x="83" y="239"/>
                  </a:lnTo>
                  <a:lnTo>
                    <a:pt x="67" y="231"/>
                  </a:lnTo>
                  <a:lnTo>
                    <a:pt x="51" y="219"/>
                  </a:lnTo>
                  <a:lnTo>
                    <a:pt x="36" y="208"/>
                  </a:lnTo>
                  <a:lnTo>
                    <a:pt x="24" y="196"/>
                  </a:lnTo>
                  <a:lnTo>
                    <a:pt x="12" y="176"/>
                  </a:lnTo>
                  <a:lnTo>
                    <a:pt x="4" y="161"/>
                  </a:lnTo>
                  <a:lnTo>
                    <a:pt x="0" y="141"/>
                  </a:lnTo>
                  <a:lnTo>
                    <a:pt x="0" y="122"/>
                  </a:lnTo>
                  <a:lnTo>
                    <a:pt x="0" y="102"/>
                  </a:lnTo>
                  <a:lnTo>
                    <a:pt x="4" y="82"/>
                  </a:lnTo>
                  <a:lnTo>
                    <a:pt x="12" y="67"/>
                  </a:lnTo>
                  <a:lnTo>
                    <a:pt x="24" y="51"/>
                  </a:lnTo>
                  <a:lnTo>
                    <a:pt x="36" y="35"/>
                  </a:lnTo>
                  <a:lnTo>
                    <a:pt x="51" y="24"/>
                  </a:lnTo>
                  <a:lnTo>
                    <a:pt x="67" y="12"/>
                  </a:lnTo>
                  <a:lnTo>
                    <a:pt x="83" y="4"/>
                  </a:lnTo>
                  <a:lnTo>
                    <a:pt x="102" y="0"/>
                  </a:lnTo>
                  <a:lnTo>
                    <a:pt x="122" y="0"/>
                  </a:lnTo>
                  <a:lnTo>
                    <a:pt x="141" y="0"/>
                  </a:lnTo>
                  <a:lnTo>
                    <a:pt x="161" y="4"/>
                  </a:lnTo>
                  <a:lnTo>
                    <a:pt x="180" y="12"/>
                  </a:lnTo>
                  <a:lnTo>
                    <a:pt x="196" y="24"/>
                  </a:lnTo>
                  <a:lnTo>
                    <a:pt x="208" y="35"/>
                  </a:lnTo>
                  <a:lnTo>
                    <a:pt x="220" y="51"/>
                  </a:lnTo>
                  <a:lnTo>
                    <a:pt x="231" y="67"/>
                  </a:lnTo>
                  <a:lnTo>
                    <a:pt x="239" y="82"/>
                  </a:lnTo>
                  <a:lnTo>
                    <a:pt x="243" y="102"/>
                  </a:lnTo>
                  <a:lnTo>
                    <a:pt x="243" y="122"/>
                  </a:lnTo>
                  <a:lnTo>
                    <a:pt x="243" y="122"/>
                  </a:lnTo>
                  <a:close/>
                </a:path>
              </a:pathLst>
            </a:custGeom>
            <a:solidFill>
              <a:srgbClr val="CCFFFF"/>
            </a:solidFill>
            <a:ln w="9525">
              <a:noFill/>
              <a:round/>
              <a:headEnd/>
              <a:tailEnd/>
            </a:ln>
          </p:spPr>
          <p:txBody>
            <a:bodyPr/>
            <a:lstStyle/>
            <a:p>
              <a:endParaRPr lang="zh-CN" altLang="en-US"/>
            </a:p>
          </p:txBody>
        </p:sp>
        <p:sp>
          <p:nvSpPr>
            <p:cNvPr id="53" name="Freeform 53"/>
            <p:cNvSpPr>
              <a:spLocks/>
            </p:cNvSpPr>
            <p:nvPr/>
          </p:nvSpPr>
          <p:spPr bwMode="auto">
            <a:xfrm>
              <a:off x="4472" y="3312"/>
              <a:ext cx="243" cy="243"/>
            </a:xfrm>
            <a:custGeom>
              <a:avLst/>
              <a:gdLst/>
              <a:ahLst/>
              <a:cxnLst>
                <a:cxn ang="0">
                  <a:pos x="243" y="122"/>
                </a:cxn>
                <a:cxn ang="0">
                  <a:pos x="243" y="141"/>
                </a:cxn>
                <a:cxn ang="0">
                  <a:pos x="239" y="161"/>
                </a:cxn>
                <a:cxn ang="0">
                  <a:pos x="231" y="176"/>
                </a:cxn>
                <a:cxn ang="0">
                  <a:pos x="220" y="196"/>
                </a:cxn>
                <a:cxn ang="0">
                  <a:pos x="208" y="208"/>
                </a:cxn>
                <a:cxn ang="0">
                  <a:pos x="196" y="219"/>
                </a:cxn>
                <a:cxn ang="0">
                  <a:pos x="180" y="231"/>
                </a:cxn>
                <a:cxn ang="0">
                  <a:pos x="161" y="239"/>
                </a:cxn>
                <a:cxn ang="0">
                  <a:pos x="141" y="243"/>
                </a:cxn>
                <a:cxn ang="0">
                  <a:pos x="122" y="243"/>
                </a:cxn>
                <a:cxn ang="0">
                  <a:pos x="102" y="243"/>
                </a:cxn>
                <a:cxn ang="0">
                  <a:pos x="83" y="239"/>
                </a:cxn>
                <a:cxn ang="0">
                  <a:pos x="67" y="231"/>
                </a:cxn>
                <a:cxn ang="0">
                  <a:pos x="51" y="219"/>
                </a:cxn>
                <a:cxn ang="0">
                  <a:pos x="36" y="208"/>
                </a:cxn>
                <a:cxn ang="0">
                  <a:pos x="24" y="196"/>
                </a:cxn>
                <a:cxn ang="0">
                  <a:pos x="12" y="176"/>
                </a:cxn>
                <a:cxn ang="0">
                  <a:pos x="4" y="161"/>
                </a:cxn>
                <a:cxn ang="0">
                  <a:pos x="0" y="141"/>
                </a:cxn>
                <a:cxn ang="0">
                  <a:pos x="0" y="122"/>
                </a:cxn>
                <a:cxn ang="0">
                  <a:pos x="0" y="102"/>
                </a:cxn>
                <a:cxn ang="0">
                  <a:pos x="4" y="82"/>
                </a:cxn>
                <a:cxn ang="0">
                  <a:pos x="12" y="67"/>
                </a:cxn>
                <a:cxn ang="0">
                  <a:pos x="24" y="51"/>
                </a:cxn>
                <a:cxn ang="0">
                  <a:pos x="36" y="35"/>
                </a:cxn>
                <a:cxn ang="0">
                  <a:pos x="51" y="24"/>
                </a:cxn>
                <a:cxn ang="0">
                  <a:pos x="67" y="12"/>
                </a:cxn>
                <a:cxn ang="0">
                  <a:pos x="83" y="4"/>
                </a:cxn>
                <a:cxn ang="0">
                  <a:pos x="102" y="0"/>
                </a:cxn>
                <a:cxn ang="0">
                  <a:pos x="122" y="0"/>
                </a:cxn>
                <a:cxn ang="0">
                  <a:pos x="141" y="0"/>
                </a:cxn>
                <a:cxn ang="0">
                  <a:pos x="161" y="4"/>
                </a:cxn>
                <a:cxn ang="0">
                  <a:pos x="180" y="12"/>
                </a:cxn>
                <a:cxn ang="0">
                  <a:pos x="196" y="24"/>
                </a:cxn>
                <a:cxn ang="0">
                  <a:pos x="208" y="35"/>
                </a:cxn>
                <a:cxn ang="0">
                  <a:pos x="220" y="51"/>
                </a:cxn>
                <a:cxn ang="0">
                  <a:pos x="231" y="67"/>
                </a:cxn>
                <a:cxn ang="0">
                  <a:pos x="239" y="82"/>
                </a:cxn>
                <a:cxn ang="0">
                  <a:pos x="243" y="102"/>
                </a:cxn>
                <a:cxn ang="0">
                  <a:pos x="243" y="122"/>
                </a:cxn>
                <a:cxn ang="0">
                  <a:pos x="243" y="122"/>
                </a:cxn>
              </a:cxnLst>
              <a:rect l="0" t="0" r="r" b="b"/>
              <a:pathLst>
                <a:path w="243" h="243">
                  <a:moveTo>
                    <a:pt x="243" y="122"/>
                  </a:moveTo>
                  <a:lnTo>
                    <a:pt x="243" y="141"/>
                  </a:lnTo>
                  <a:lnTo>
                    <a:pt x="239" y="161"/>
                  </a:lnTo>
                  <a:lnTo>
                    <a:pt x="231" y="176"/>
                  </a:lnTo>
                  <a:lnTo>
                    <a:pt x="220" y="196"/>
                  </a:lnTo>
                  <a:lnTo>
                    <a:pt x="208" y="208"/>
                  </a:lnTo>
                  <a:lnTo>
                    <a:pt x="196" y="219"/>
                  </a:lnTo>
                  <a:lnTo>
                    <a:pt x="180" y="231"/>
                  </a:lnTo>
                  <a:lnTo>
                    <a:pt x="161" y="239"/>
                  </a:lnTo>
                  <a:lnTo>
                    <a:pt x="141" y="243"/>
                  </a:lnTo>
                  <a:lnTo>
                    <a:pt x="122" y="243"/>
                  </a:lnTo>
                  <a:lnTo>
                    <a:pt x="102" y="243"/>
                  </a:lnTo>
                  <a:lnTo>
                    <a:pt x="83" y="239"/>
                  </a:lnTo>
                  <a:lnTo>
                    <a:pt x="67" y="231"/>
                  </a:lnTo>
                  <a:lnTo>
                    <a:pt x="51" y="219"/>
                  </a:lnTo>
                  <a:lnTo>
                    <a:pt x="36" y="208"/>
                  </a:lnTo>
                  <a:lnTo>
                    <a:pt x="24" y="196"/>
                  </a:lnTo>
                  <a:lnTo>
                    <a:pt x="12" y="176"/>
                  </a:lnTo>
                  <a:lnTo>
                    <a:pt x="4" y="161"/>
                  </a:lnTo>
                  <a:lnTo>
                    <a:pt x="0" y="141"/>
                  </a:lnTo>
                  <a:lnTo>
                    <a:pt x="0" y="122"/>
                  </a:lnTo>
                  <a:lnTo>
                    <a:pt x="0" y="102"/>
                  </a:lnTo>
                  <a:lnTo>
                    <a:pt x="4" y="82"/>
                  </a:lnTo>
                  <a:lnTo>
                    <a:pt x="12" y="67"/>
                  </a:lnTo>
                  <a:lnTo>
                    <a:pt x="24" y="51"/>
                  </a:lnTo>
                  <a:lnTo>
                    <a:pt x="36" y="35"/>
                  </a:lnTo>
                  <a:lnTo>
                    <a:pt x="51" y="24"/>
                  </a:lnTo>
                  <a:lnTo>
                    <a:pt x="67" y="12"/>
                  </a:lnTo>
                  <a:lnTo>
                    <a:pt x="83" y="4"/>
                  </a:lnTo>
                  <a:lnTo>
                    <a:pt x="102" y="0"/>
                  </a:lnTo>
                  <a:lnTo>
                    <a:pt x="122" y="0"/>
                  </a:lnTo>
                  <a:lnTo>
                    <a:pt x="141" y="0"/>
                  </a:lnTo>
                  <a:lnTo>
                    <a:pt x="161" y="4"/>
                  </a:lnTo>
                  <a:lnTo>
                    <a:pt x="180" y="12"/>
                  </a:lnTo>
                  <a:lnTo>
                    <a:pt x="196" y="24"/>
                  </a:lnTo>
                  <a:lnTo>
                    <a:pt x="208" y="35"/>
                  </a:lnTo>
                  <a:lnTo>
                    <a:pt x="220" y="51"/>
                  </a:lnTo>
                  <a:lnTo>
                    <a:pt x="231" y="67"/>
                  </a:lnTo>
                  <a:lnTo>
                    <a:pt x="239" y="82"/>
                  </a:lnTo>
                  <a:lnTo>
                    <a:pt x="243" y="102"/>
                  </a:lnTo>
                  <a:lnTo>
                    <a:pt x="243" y="122"/>
                  </a:lnTo>
                  <a:lnTo>
                    <a:pt x="243" y="122"/>
                  </a:lnTo>
                </a:path>
              </a:pathLst>
            </a:custGeom>
            <a:noFill/>
            <a:ln w="12700">
              <a:solidFill>
                <a:srgbClr val="000000"/>
              </a:solidFill>
              <a:prstDash val="solid"/>
              <a:round/>
              <a:headEnd/>
              <a:tailEnd/>
            </a:ln>
          </p:spPr>
          <p:txBody>
            <a:bodyPr/>
            <a:lstStyle/>
            <a:p>
              <a:endParaRPr lang="zh-CN" altLang="en-US"/>
            </a:p>
          </p:txBody>
        </p:sp>
        <p:sp>
          <p:nvSpPr>
            <p:cNvPr id="54" name="Freeform 54"/>
            <p:cNvSpPr>
              <a:spLocks/>
            </p:cNvSpPr>
            <p:nvPr/>
          </p:nvSpPr>
          <p:spPr bwMode="auto">
            <a:xfrm>
              <a:off x="5009" y="3312"/>
              <a:ext cx="246" cy="243"/>
            </a:xfrm>
            <a:custGeom>
              <a:avLst/>
              <a:gdLst/>
              <a:ahLst/>
              <a:cxnLst>
                <a:cxn ang="0">
                  <a:pos x="246" y="122"/>
                </a:cxn>
                <a:cxn ang="0">
                  <a:pos x="242" y="141"/>
                </a:cxn>
                <a:cxn ang="0">
                  <a:pos x="238" y="161"/>
                </a:cxn>
                <a:cxn ang="0">
                  <a:pos x="230" y="176"/>
                </a:cxn>
                <a:cxn ang="0">
                  <a:pos x="223" y="196"/>
                </a:cxn>
                <a:cxn ang="0">
                  <a:pos x="211" y="208"/>
                </a:cxn>
                <a:cxn ang="0">
                  <a:pos x="195" y="219"/>
                </a:cxn>
                <a:cxn ang="0">
                  <a:pos x="180" y="231"/>
                </a:cxn>
                <a:cxn ang="0">
                  <a:pos x="164" y="239"/>
                </a:cxn>
                <a:cxn ang="0">
                  <a:pos x="144" y="243"/>
                </a:cxn>
                <a:cxn ang="0">
                  <a:pos x="125" y="243"/>
                </a:cxn>
                <a:cxn ang="0">
                  <a:pos x="105" y="243"/>
                </a:cxn>
                <a:cxn ang="0">
                  <a:pos x="86" y="239"/>
                </a:cxn>
                <a:cxn ang="0">
                  <a:pos x="66" y="231"/>
                </a:cxn>
                <a:cxn ang="0">
                  <a:pos x="50" y="219"/>
                </a:cxn>
                <a:cxn ang="0">
                  <a:pos x="39" y="208"/>
                </a:cxn>
                <a:cxn ang="0">
                  <a:pos x="23" y="196"/>
                </a:cxn>
                <a:cxn ang="0">
                  <a:pos x="15" y="176"/>
                </a:cxn>
                <a:cxn ang="0">
                  <a:pos x="7" y="161"/>
                </a:cxn>
                <a:cxn ang="0">
                  <a:pos x="3" y="141"/>
                </a:cxn>
                <a:cxn ang="0">
                  <a:pos x="0" y="122"/>
                </a:cxn>
                <a:cxn ang="0">
                  <a:pos x="3" y="102"/>
                </a:cxn>
                <a:cxn ang="0">
                  <a:pos x="7" y="82"/>
                </a:cxn>
                <a:cxn ang="0">
                  <a:pos x="15" y="67"/>
                </a:cxn>
                <a:cxn ang="0">
                  <a:pos x="23" y="51"/>
                </a:cxn>
                <a:cxn ang="0">
                  <a:pos x="39" y="35"/>
                </a:cxn>
                <a:cxn ang="0">
                  <a:pos x="50" y="24"/>
                </a:cxn>
                <a:cxn ang="0">
                  <a:pos x="66" y="12"/>
                </a:cxn>
                <a:cxn ang="0">
                  <a:pos x="86" y="4"/>
                </a:cxn>
                <a:cxn ang="0">
                  <a:pos x="105" y="0"/>
                </a:cxn>
                <a:cxn ang="0">
                  <a:pos x="125" y="0"/>
                </a:cxn>
                <a:cxn ang="0">
                  <a:pos x="144" y="0"/>
                </a:cxn>
                <a:cxn ang="0">
                  <a:pos x="164" y="4"/>
                </a:cxn>
                <a:cxn ang="0">
                  <a:pos x="180" y="12"/>
                </a:cxn>
                <a:cxn ang="0">
                  <a:pos x="195" y="24"/>
                </a:cxn>
                <a:cxn ang="0">
                  <a:pos x="211" y="35"/>
                </a:cxn>
                <a:cxn ang="0">
                  <a:pos x="223" y="51"/>
                </a:cxn>
                <a:cxn ang="0">
                  <a:pos x="230" y="67"/>
                </a:cxn>
                <a:cxn ang="0">
                  <a:pos x="238" y="82"/>
                </a:cxn>
                <a:cxn ang="0">
                  <a:pos x="242" y="102"/>
                </a:cxn>
                <a:cxn ang="0">
                  <a:pos x="246" y="122"/>
                </a:cxn>
                <a:cxn ang="0">
                  <a:pos x="246" y="122"/>
                </a:cxn>
              </a:cxnLst>
              <a:rect l="0" t="0" r="r" b="b"/>
              <a:pathLst>
                <a:path w="246" h="243">
                  <a:moveTo>
                    <a:pt x="246" y="122"/>
                  </a:moveTo>
                  <a:lnTo>
                    <a:pt x="242" y="141"/>
                  </a:lnTo>
                  <a:lnTo>
                    <a:pt x="238" y="161"/>
                  </a:lnTo>
                  <a:lnTo>
                    <a:pt x="230" y="176"/>
                  </a:lnTo>
                  <a:lnTo>
                    <a:pt x="223" y="196"/>
                  </a:lnTo>
                  <a:lnTo>
                    <a:pt x="211" y="208"/>
                  </a:lnTo>
                  <a:lnTo>
                    <a:pt x="195" y="219"/>
                  </a:lnTo>
                  <a:lnTo>
                    <a:pt x="180" y="231"/>
                  </a:lnTo>
                  <a:lnTo>
                    <a:pt x="164" y="239"/>
                  </a:lnTo>
                  <a:lnTo>
                    <a:pt x="144" y="243"/>
                  </a:lnTo>
                  <a:lnTo>
                    <a:pt x="125" y="243"/>
                  </a:lnTo>
                  <a:lnTo>
                    <a:pt x="105" y="243"/>
                  </a:lnTo>
                  <a:lnTo>
                    <a:pt x="86" y="239"/>
                  </a:lnTo>
                  <a:lnTo>
                    <a:pt x="66" y="231"/>
                  </a:lnTo>
                  <a:lnTo>
                    <a:pt x="50" y="219"/>
                  </a:lnTo>
                  <a:lnTo>
                    <a:pt x="39" y="208"/>
                  </a:lnTo>
                  <a:lnTo>
                    <a:pt x="23" y="196"/>
                  </a:lnTo>
                  <a:lnTo>
                    <a:pt x="15" y="176"/>
                  </a:lnTo>
                  <a:lnTo>
                    <a:pt x="7" y="161"/>
                  </a:lnTo>
                  <a:lnTo>
                    <a:pt x="3" y="141"/>
                  </a:lnTo>
                  <a:lnTo>
                    <a:pt x="0" y="122"/>
                  </a:lnTo>
                  <a:lnTo>
                    <a:pt x="3" y="102"/>
                  </a:lnTo>
                  <a:lnTo>
                    <a:pt x="7" y="82"/>
                  </a:lnTo>
                  <a:lnTo>
                    <a:pt x="15" y="67"/>
                  </a:lnTo>
                  <a:lnTo>
                    <a:pt x="23" y="51"/>
                  </a:lnTo>
                  <a:lnTo>
                    <a:pt x="39" y="35"/>
                  </a:lnTo>
                  <a:lnTo>
                    <a:pt x="50" y="24"/>
                  </a:lnTo>
                  <a:lnTo>
                    <a:pt x="66" y="12"/>
                  </a:lnTo>
                  <a:lnTo>
                    <a:pt x="86" y="4"/>
                  </a:lnTo>
                  <a:lnTo>
                    <a:pt x="105" y="0"/>
                  </a:lnTo>
                  <a:lnTo>
                    <a:pt x="125" y="0"/>
                  </a:lnTo>
                  <a:lnTo>
                    <a:pt x="144" y="0"/>
                  </a:lnTo>
                  <a:lnTo>
                    <a:pt x="164" y="4"/>
                  </a:lnTo>
                  <a:lnTo>
                    <a:pt x="180" y="12"/>
                  </a:lnTo>
                  <a:lnTo>
                    <a:pt x="195" y="24"/>
                  </a:lnTo>
                  <a:lnTo>
                    <a:pt x="211" y="35"/>
                  </a:lnTo>
                  <a:lnTo>
                    <a:pt x="223" y="51"/>
                  </a:lnTo>
                  <a:lnTo>
                    <a:pt x="230" y="67"/>
                  </a:lnTo>
                  <a:lnTo>
                    <a:pt x="238" y="82"/>
                  </a:lnTo>
                  <a:lnTo>
                    <a:pt x="242" y="102"/>
                  </a:lnTo>
                  <a:lnTo>
                    <a:pt x="246" y="122"/>
                  </a:lnTo>
                  <a:lnTo>
                    <a:pt x="246" y="122"/>
                  </a:lnTo>
                  <a:close/>
                </a:path>
              </a:pathLst>
            </a:custGeom>
            <a:solidFill>
              <a:srgbClr val="CCFFFF"/>
            </a:solidFill>
            <a:ln w="9525">
              <a:noFill/>
              <a:round/>
              <a:headEnd/>
              <a:tailEnd/>
            </a:ln>
          </p:spPr>
          <p:txBody>
            <a:bodyPr/>
            <a:lstStyle/>
            <a:p>
              <a:endParaRPr lang="zh-CN" altLang="en-US"/>
            </a:p>
          </p:txBody>
        </p:sp>
        <p:sp>
          <p:nvSpPr>
            <p:cNvPr id="55" name="Freeform 55"/>
            <p:cNvSpPr>
              <a:spLocks/>
            </p:cNvSpPr>
            <p:nvPr/>
          </p:nvSpPr>
          <p:spPr bwMode="auto">
            <a:xfrm>
              <a:off x="5009" y="3312"/>
              <a:ext cx="246" cy="243"/>
            </a:xfrm>
            <a:custGeom>
              <a:avLst/>
              <a:gdLst/>
              <a:ahLst/>
              <a:cxnLst>
                <a:cxn ang="0">
                  <a:pos x="246" y="122"/>
                </a:cxn>
                <a:cxn ang="0">
                  <a:pos x="242" y="141"/>
                </a:cxn>
                <a:cxn ang="0">
                  <a:pos x="238" y="161"/>
                </a:cxn>
                <a:cxn ang="0">
                  <a:pos x="230" y="176"/>
                </a:cxn>
                <a:cxn ang="0">
                  <a:pos x="223" y="196"/>
                </a:cxn>
                <a:cxn ang="0">
                  <a:pos x="211" y="208"/>
                </a:cxn>
                <a:cxn ang="0">
                  <a:pos x="195" y="219"/>
                </a:cxn>
                <a:cxn ang="0">
                  <a:pos x="180" y="231"/>
                </a:cxn>
                <a:cxn ang="0">
                  <a:pos x="164" y="239"/>
                </a:cxn>
                <a:cxn ang="0">
                  <a:pos x="144" y="243"/>
                </a:cxn>
                <a:cxn ang="0">
                  <a:pos x="125" y="243"/>
                </a:cxn>
                <a:cxn ang="0">
                  <a:pos x="105" y="243"/>
                </a:cxn>
                <a:cxn ang="0">
                  <a:pos x="86" y="239"/>
                </a:cxn>
                <a:cxn ang="0">
                  <a:pos x="66" y="231"/>
                </a:cxn>
                <a:cxn ang="0">
                  <a:pos x="50" y="219"/>
                </a:cxn>
                <a:cxn ang="0">
                  <a:pos x="39" y="208"/>
                </a:cxn>
                <a:cxn ang="0">
                  <a:pos x="23" y="196"/>
                </a:cxn>
                <a:cxn ang="0">
                  <a:pos x="15" y="176"/>
                </a:cxn>
                <a:cxn ang="0">
                  <a:pos x="7" y="161"/>
                </a:cxn>
                <a:cxn ang="0">
                  <a:pos x="3" y="141"/>
                </a:cxn>
                <a:cxn ang="0">
                  <a:pos x="0" y="122"/>
                </a:cxn>
                <a:cxn ang="0">
                  <a:pos x="3" y="102"/>
                </a:cxn>
                <a:cxn ang="0">
                  <a:pos x="7" y="82"/>
                </a:cxn>
                <a:cxn ang="0">
                  <a:pos x="15" y="67"/>
                </a:cxn>
                <a:cxn ang="0">
                  <a:pos x="23" y="51"/>
                </a:cxn>
                <a:cxn ang="0">
                  <a:pos x="39" y="35"/>
                </a:cxn>
                <a:cxn ang="0">
                  <a:pos x="50" y="24"/>
                </a:cxn>
                <a:cxn ang="0">
                  <a:pos x="66" y="12"/>
                </a:cxn>
                <a:cxn ang="0">
                  <a:pos x="86" y="4"/>
                </a:cxn>
                <a:cxn ang="0">
                  <a:pos x="105" y="0"/>
                </a:cxn>
                <a:cxn ang="0">
                  <a:pos x="125" y="0"/>
                </a:cxn>
                <a:cxn ang="0">
                  <a:pos x="144" y="0"/>
                </a:cxn>
                <a:cxn ang="0">
                  <a:pos x="164" y="4"/>
                </a:cxn>
                <a:cxn ang="0">
                  <a:pos x="180" y="12"/>
                </a:cxn>
                <a:cxn ang="0">
                  <a:pos x="195" y="24"/>
                </a:cxn>
                <a:cxn ang="0">
                  <a:pos x="211" y="35"/>
                </a:cxn>
                <a:cxn ang="0">
                  <a:pos x="223" y="51"/>
                </a:cxn>
                <a:cxn ang="0">
                  <a:pos x="230" y="67"/>
                </a:cxn>
                <a:cxn ang="0">
                  <a:pos x="238" y="82"/>
                </a:cxn>
                <a:cxn ang="0">
                  <a:pos x="242" y="102"/>
                </a:cxn>
                <a:cxn ang="0">
                  <a:pos x="246" y="122"/>
                </a:cxn>
                <a:cxn ang="0">
                  <a:pos x="246" y="122"/>
                </a:cxn>
              </a:cxnLst>
              <a:rect l="0" t="0" r="r" b="b"/>
              <a:pathLst>
                <a:path w="246" h="243">
                  <a:moveTo>
                    <a:pt x="246" y="122"/>
                  </a:moveTo>
                  <a:lnTo>
                    <a:pt x="242" y="141"/>
                  </a:lnTo>
                  <a:lnTo>
                    <a:pt x="238" y="161"/>
                  </a:lnTo>
                  <a:lnTo>
                    <a:pt x="230" y="176"/>
                  </a:lnTo>
                  <a:lnTo>
                    <a:pt x="223" y="196"/>
                  </a:lnTo>
                  <a:lnTo>
                    <a:pt x="211" y="208"/>
                  </a:lnTo>
                  <a:lnTo>
                    <a:pt x="195" y="219"/>
                  </a:lnTo>
                  <a:lnTo>
                    <a:pt x="180" y="231"/>
                  </a:lnTo>
                  <a:lnTo>
                    <a:pt x="164" y="239"/>
                  </a:lnTo>
                  <a:lnTo>
                    <a:pt x="144" y="243"/>
                  </a:lnTo>
                  <a:lnTo>
                    <a:pt x="125" y="243"/>
                  </a:lnTo>
                  <a:lnTo>
                    <a:pt x="105" y="243"/>
                  </a:lnTo>
                  <a:lnTo>
                    <a:pt x="86" y="239"/>
                  </a:lnTo>
                  <a:lnTo>
                    <a:pt x="66" y="231"/>
                  </a:lnTo>
                  <a:lnTo>
                    <a:pt x="50" y="219"/>
                  </a:lnTo>
                  <a:lnTo>
                    <a:pt x="39" y="208"/>
                  </a:lnTo>
                  <a:lnTo>
                    <a:pt x="23" y="196"/>
                  </a:lnTo>
                  <a:lnTo>
                    <a:pt x="15" y="176"/>
                  </a:lnTo>
                  <a:lnTo>
                    <a:pt x="7" y="161"/>
                  </a:lnTo>
                  <a:lnTo>
                    <a:pt x="3" y="141"/>
                  </a:lnTo>
                  <a:lnTo>
                    <a:pt x="0" y="122"/>
                  </a:lnTo>
                  <a:lnTo>
                    <a:pt x="3" y="102"/>
                  </a:lnTo>
                  <a:lnTo>
                    <a:pt x="7" y="82"/>
                  </a:lnTo>
                  <a:lnTo>
                    <a:pt x="15" y="67"/>
                  </a:lnTo>
                  <a:lnTo>
                    <a:pt x="23" y="51"/>
                  </a:lnTo>
                  <a:lnTo>
                    <a:pt x="39" y="35"/>
                  </a:lnTo>
                  <a:lnTo>
                    <a:pt x="50" y="24"/>
                  </a:lnTo>
                  <a:lnTo>
                    <a:pt x="66" y="12"/>
                  </a:lnTo>
                  <a:lnTo>
                    <a:pt x="86" y="4"/>
                  </a:lnTo>
                  <a:lnTo>
                    <a:pt x="105" y="0"/>
                  </a:lnTo>
                  <a:lnTo>
                    <a:pt x="125" y="0"/>
                  </a:lnTo>
                  <a:lnTo>
                    <a:pt x="144" y="0"/>
                  </a:lnTo>
                  <a:lnTo>
                    <a:pt x="164" y="4"/>
                  </a:lnTo>
                  <a:lnTo>
                    <a:pt x="180" y="12"/>
                  </a:lnTo>
                  <a:lnTo>
                    <a:pt x="195" y="24"/>
                  </a:lnTo>
                  <a:lnTo>
                    <a:pt x="211" y="35"/>
                  </a:lnTo>
                  <a:lnTo>
                    <a:pt x="223" y="51"/>
                  </a:lnTo>
                  <a:lnTo>
                    <a:pt x="230" y="67"/>
                  </a:lnTo>
                  <a:lnTo>
                    <a:pt x="238" y="82"/>
                  </a:lnTo>
                  <a:lnTo>
                    <a:pt x="242" y="102"/>
                  </a:lnTo>
                  <a:lnTo>
                    <a:pt x="246" y="122"/>
                  </a:lnTo>
                  <a:lnTo>
                    <a:pt x="246" y="122"/>
                  </a:lnTo>
                </a:path>
              </a:pathLst>
            </a:custGeom>
            <a:noFill/>
            <a:ln w="12700">
              <a:solidFill>
                <a:srgbClr val="000000"/>
              </a:solidFill>
              <a:prstDash val="solid"/>
              <a:round/>
              <a:headEnd/>
              <a:tailEnd/>
            </a:ln>
          </p:spPr>
          <p:txBody>
            <a:bodyPr/>
            <a:lstStyle/>
            <a:p>
              <a:endParaRPr lang="zh-CN" altLang="en-US"/>
            </a:p>
          </p:txBody>
        </p:sp>
        <p:sp>
          <p:nvSpPr>
            <p:cNvPr id="56" name="Freeform 56"/>
            <p:cNvSpPr>
              <a:spLocks/>
            </p:cNvSpPr>
            <p:nvPr/>
          </p:nvSpPr>
          <p:spPr bwMode="auto">
            <a:xfrm>
              <a:off x="4472" y="3848"/>
              <a:ext cx="243" cy="247"/>
            </a:xfrm>
            <a:custGeom>
              <a:avLst/>
              <a:gdLst/>
              <a:ahLst/>
              <a:cxnLst>
                <a:cxn ang="0">
                  <a:pos x="243" y="122"/>
                </a:cxn>
                <a:cxn ang="0">
                  <a:pos x="243" y="145"/>
                </a:cxn>
                <a:cxn ang="0">
                  <a:pos x="239" y="161"/>
                </a:cxn>
                <a:cxn ang="0">
                  <a:pos x="231" y="180"/>
                </a:cxn>
                <a:cxn ang="0">
                  <a:pos x="220" y="196"/>
                </a:cxn>
                <a:cxn ang="0">
                  <a:pos x="208" y="212"/>
                </a:cxn>
                <a:cxn ang="0">
                  <a:pos x="196" y="224"/>
                </a:cxn>
                <a:cxn ang="0">
                  <a:pos x="180" y="231"/>
                </a:cxn>
                <a:cxn ang="0">
                  <a:pos x="161" y="239"/>
                </a:cxn>
                <a:cxn ang="0">
                  <a:pos x="141" y="243"/>
                </a:cxn>
                <a:cxn ang="0">
                  <a:pos x="122" y="247"/>
                </a:cxn>
                <a:cxn ang="0">
                  <a:pos x="102" y="243"/>
                </a:cxn>
                <a:cxn ang="0">
                  <a:pos x="83" y="239"/>
                </a:cxn>
                <a:cxn ang="0">
                  <a:pos x="67" y="231"/>
                </a:cxn>
                <a:cxn ang="0">
                  <a:pos x="51" y="224"/>
                </a:cxn>
                <a:cxn ang="0">
                  <a:pos x="36" y="212"/>
                </a:cxn>
                <a:cxn ang="0">
                  <a:pos x="24" y="196"/>
                </a:cxn>
                <a:cxn ang="0">
                  <a:pos x="12" y="180"/>
                </a:cxn>
                <a:cxn ang="0">
                  <a:pos x="4" y="161"/>
                </a:cxn>
                <a:cxn ang="0">
                  <a:pos x="0" y="145"/>
                </a:cxn>
                <a:cxn ang="0">
                  <a:pos x="0" y="126"/>
                </a:cxn>
                <a:cxn ang="0">
                  <a:pos x="0" y="106"/>
                </a:cxn>
                <a:cxn ang="0">
                  <a:pos x="4" y="87"/>
                </a:cxn>
                <a:cxn ang="0">
                  <a:pos x="12" y="67"/>
                </a:cxn>
                <a:cxn ang="0">
                  <a:pos x="24" y="51"/>
                </a:cxn>
                <a:cxn ang="0">
                  <a:pos x="36" y="40"/>
                </a:cxn>
                <a:cxn ang="0">
                  <a:pos x="51" y="24"/>
                </a:cxn>
                <a:cxn ang="0">
                  <a:pos x="67" y="16"/>
                </a:cxn>
                <a:cxn ang="0">
                  <a:pos x="83" y="8"/>
                </a:cxn>
                <a:cxn ang="0">
                  <a:pos x="102" y="4"/>
                </a:cxn>
                <a:cxn ang="0">
                  <a:pos x="122" y="0"/>
                </a:cxn>
                <a:cxn ang="0">
                  <a:pos x="141" y="4"/>
                </a:cxn>
                <a:cxn ang="0">
                  <a:pos x="161" y="8"/>
                </a:cxn>
                <a:cxn ang="0">
                  <a:pos x="180" y="16"/>
                </a:cxn>
                <a:cxn ang="0">
                  <a:pos x="196" y="24"/>
                </a:cxn>
                <a:cxn ang="0">
                  <a:pos x="208" y="40"/>
                </a:cxn>
                <a:cxn ang="0">
                  <a:pos x="220" y="51"/>
                </a:cxn>
                <a:cxn ang="0">
                  <a:pos x="231" y="67"/>
                </a:cxn>
                <a:cxn ang="0">
                  <a:pos x="239" y="87"/>
                </a:cxn>
                <a:cxn ang="0">
                  <a:pos x="243" y="106"/>
                </a:cxn>
                <a:cxn ang="0">
                  <a:pos x="243" y="126"/>
                </a:cxn>
                <a:cxn ang="0">
                  <a:pos x="243" y="126"/>
                </a:cxn>
                <a:cxn ang="0">
                  <a:pos x="243" y="122"/>
                </a:cxn>
              </a:cxnLst>
              <a:rect l="0" t="0" r="r" b="b"/>
              <a:pathLst>
                <a:path w="243" h="247">
                  <a:moveTo>
                    <a:pt x="243" y="122"/>
                  </a:moveTo>
                  <a:lnTo>
                    <a:pt x="243" y="145"/>
                  </a:lnTo>
                  <a:lnTo>
                    <a:pt x="239" y="161"/>
                  </a:lnTo>
                  <a:lnTo>
                    <a:pt x="231" y="180"/>
                  </a:lnTo>
                  <a:lnTo>
                    <a:pt x="220" y="196"/>
                  </a:lnTo>
                  <a:lnTo>
                    <a:pt x="208" y="212"/>
                  </a:lnTo>
                  <a:lnTo>
                    <a:pt x="196" y="224"/>
                  </a:lnTo>
                  <a:lnTo>
                    <a:pt x="180" y="231"/>
                  </a:lnTo>
                  <a:lnTo>
                    <a:pt x="161" y="239"/>
                  </a:lnTo>
                  <a:lnTo>
                    <a:pt x="141" y="243"/>
                  </a:lnTo>
                  <a:lnTo>
                    <a:pt x="122" y="247"/>
                  </a:lnTo>
                  <a:lnTo>
                    <a:pt x="102" y="243"/>
                  </a:lnTo>
                  <a:lnTo>
                    <a:pt x="83" y="239"/>
                  </a:lnTo>
                  <a:lnTo>
                    <a:pt x="67" y="231"/>
                  </a:lnTo>
                  <a:lnTo>
                    <a:pt x="51" y="224"/>
                  </a:lnTo>
                  <a:lnTo>
                    <a:pt x="36" y="212"/>
                  </a:lnTo>
                  <a:lnTo>
                    <a:pt x="24" y="196"/>
                  </a:lnTo>
                  <a:lnTo>
                    <a:pt x="12" y="180"/>
                  </a:lnTo>
                  <a:lnTo>
                    <a:pt x="4" y="161"/>
                  </a:lnTo>
                  <a:lnTo>
                    <a:pt x="0" y="145"/>
                  </a:lnTo>
                  <a:lnTo>
                    <a:pt x="0" y="126"/>
                  </a:lnTo>
                  <a:lnTo>
                    <a:pt x="0" y="106"/>
                  </a:lnTo>
                  <a:lnTo>
                    <a:pt x="4" y="87"/>
                  </a:lnTo>
                  <a:lnTo>
                    <a:pt x="12" y="67"/>
                  </a:lnTo>
                  <a:lnTo>
                    <a:pt x="24" y="51"/>
                  </a:lnTo>
                  <a:lnTo>
                    <a:pt x="36" y="40"/>
                  </a:lnTo>
                  <a:lnTo>
                    <a:pt x="51" y="24"/>
                  </a:lnTo>
                  <a:lnTo>
                    <a:pt x="67" y="16"/>
                  </a:lnTo>
                  <a:lnTo>
                    <a:pt x="83" y="8"/>
                  </a:lnTo>
                  <a:lnTo>
                    <a:pt x="102" y="4"/>
                  </a:lnTo>
                  <a:lnTo>
                    <a:pt x="122" y="0"/>
                  </a:lnTo>
                  <a:lnTo>
                    <a:pt x="141" y="4"/>
                  </a:lnTo>
                  <a:lnTo>
                    <a:pt x="161" y="8"/>
                  </a:lnTo>
                  <a:lnTo>
                    <a:pt x="180" y="16"/>
                  </a:lnTo>
                  <a:lnTo>
                    <a:pt x="196" y="24"/>
                  </a:lnTo>
                  <a:lnTo>
                    <a:pt x="208" y="40"/>
                  </a:lnTo>
                  <a:lnTo>
                    <a:pt x="220" y="51"/>
                  </a:lnTo>
                  <a:lnTo>
                    <a:pt x="231" y="67"/>
                  </a:lnTo>
                  <a:lnTo>
                    <a:pt x="239" y="87"/>
                  </a:lnTo>
                  <a:lnTo>
                    <a:pt x="243" y="106"/>
                  </a:lnTo>
                  <a:lnTo>
                    <a:pt x="243" y="126"/>
                  </a:lnTo>
                  <a:lnTo>
                    <a:pt x="243" y="126"/>
                  </a:lnTo>
                  <a:lnTo>
                    <a:pt x="243" y="122"/>
                  </a:lnTo>
                  <a:close/>
                </a:path>
              </a:pathLst>
            </a:custGeom>
            <a:solidFill>
              <a:srgbClr val="CCFFFF"/>
            </a:solidFill>
            <a:ln w="9525">
              <a:noFill/>
              <a:round/>
              <a:headEnd/>
              <a:tailEnd/>
            </a:ln>
          </p:spPr>
          <p:txBody>
            <a:bodyPr/>
            <a:lstStyle/>
            <a:p>
              <a:endParaRPr lang="zh-CN" altLang="en-US"/>
            </a:p>
          </p:txBody>
        </p:sp>
        <p:sp>
          <p:nvSpPr>
            <p:cNvPr id="57" name="Freeform 57"/>
            <p:cNvSpPr>
              <a:spLocks/>
            </p:cNvSpPr>
            <p:nvPr/>
          </p:nvSpPr>
          <p:spPr bwMode="auto">
            <a:xfrm>
              <a:off x="4472" y="3848"/>
              <a:ext cx="243" cy="247"/>
            </a:xfrm>
            <a:custGeom>
              <a:avLst/>
              <a:gdLst/>
              <a:ahLst/>
              <a:cxnLst>
                <a:cxn ang="0">
                  <a:pos x="243" y="122"/>
                </a:cxn>
                <a:cxn ang="0">
                  <a:pos x="243" y="145"/>
                </a:cxn>
                <a:cxn ang="0">
                  <a:pos x="239" y="161"/>
                </a:cxn>
                <a:cxn ang="0">
                  <a:pos x="231" y="180"/>
                </a:cxn>
                <a:cxn ang="0">
                  <a:pos x="220" y="196"/>
                </a:cxn>
                <a:cxn ang="0">
                  <a:pos x="208" y="212"/>
                </a:cxn>
                <a:cxn ang="0">
                  <a:pos x="196" y="224"/>
                </a:cxn>
                <a:cxn ang="0">
                  <a:pos x="180" y="231"/>
                </a:cxn>
                <a:cxn ang="0">
                  <a:pos x="161" y="239"/>
                </a:cxn>
                <a:cxn ang="0">
                  <a:pos x="141" y="243"/>
                </a:cxn>
                <a:cxn ang="0">
                  <a:pos x="122" y="247"/>
                </a:cxn>
                <a:cxn ang="0">
                  <a:pos x="102" y="243"/>
                </a:cxn>
                <a:cxn ang="0">
                  <a:pos x="83" y="239"/>
                </a:cxn>
                <a:cxn ang="0">
                  <a:pos x="67" y="231"/>
                </a:cxn>
                <a:cxn ang="0">
                  <a:pos x="51" y="224"/>
                </a:cxn>
                <a:cxn ang="0">
                  <a:pos x="36" y="212"/>
                </a:cxn>
                <a:cxn ang="0">
                  <a:pos x="24" y="196"/>
                </a:cxn>
                <a:cxn ang="0">
                  <a:pos x="12" y="180"/>
                </a:cxn>
                <a:cxn ang="0">
                  <a:pos x="4" y="161"/>
                </a:cxn>
                <a:cxn ang="0">
                  <a:pos x="0" y="145"/>
                </a:cxn>
                <a:cxn ang="0">
                  <a:pos x="0" y="126"/>
                </a:cxn>
                <a:cxn ang="0">
                  <a:pos x="0" y="106"/>
                </a:cxn>
                <a:cxn ang="0">
                  <a:pos x="4" y="87"/>
                </a:cxn>
                <a:cxn ang="0">
                  <a:pos x="12" y="67"/>
                </a:cxn>
                <a:cxn ang="0">
                  <a:pos x="24" y="51"/>
                </a:cxn>
                <a:cxn ang="0">
                  <a:pos x="36" y="40"/>
                </a:cxn>
                <a:cxn ang="0">
                  <a:pos x="51" y="24"/>
                </a:cxn>
                <a:cxn ang="0">
                  <a:pos x="67" y="16"/>
                </a:cxn>
                <a:cxn ang="0">
                  <a:pos x="83" y="8"/>
                </a:cxn>
                <a:cxn ang="0">
                  <a:pos x="102" y="4"/>
                </a:cxn>
                <a:cxn ang="0">
                  <a:pos x="122" y="0"/>
                </a:cxn>
                <a:cxn ang="0">
                  <a:pos x="141" y="4"/>
                </a:cxn>
                <a:cxn ang="0">
                  <a:pos x="161" y="8"/>
                </a:cxn>
                <a:cxn ang="0">
                  <a:pos x="180" y="16"/>
                </a:cxn>
                <a:cxn ang="0">
                  <a:pos x="196" y="24"/>
                </a:cxn>
                <a:cxn ang="0">
                  <a:pos x="208" y="40"/>
                </a:cxn>
                <a:cxn ang="0">
                  <a:pos x="220" y="51"/>
                </a:cxn>
                <a:cxn ang="0">
                  <a:pos x="231" y="67"/>
                </a:cxn>
                <a:cxn ang="0">
                  <a:pos x="239" y="87"/>
                </a:cxn>
                <a:cxn ang="0">
                  <a:pos x="243" y="106"/>
                </a:cxn>
                <a:cxn ang="0">
                  <a:pos x="243" y="126"/>
                </a:cxn>
                <a:cxn ang="0">
                  <a:pos x="243" y="126"/>
                </a:cxn>
              </a:cxnLst>
              <a:rect l="0" t="0" r="r" b="b"/>
              <a:pathLst>
                <a:path w="243" h="247">
                  <a:moveTo>
                    <a:pt x="243" y="122"/>
                  </a:moveTo>
                  <a:lnTo>
                    <a:pt x="243" y="145"/>
                  </a:lnTo>
                  <a:lnTo>
                    <a:pt x="239" y="161"/>
                  </a:lnTo>
                  <a:lnTo>
                    <a:pt x="231" y="180"/>
                  </a:lnTo>
                  <a:lnTo>
                    <a:pt x="220" y="196"/>
                  </a:lnTo>
                  <a:lnTo>
                    <a:pt x="208" y="212"/>
                  </a:lnTo>
                  <a:lnTo>
                    <a:pt x="196" y="224"/>
                  </a:lnTo>
                  <a:lnTo>
                    <a:pt x="180" y="231"/>
                  </a:lnTo>
                  <a:lnTo>
                    <a:pt x="161" y="239"/>
                  </a:lnTo>
                  <a:lnTo>
                    <a:pt x="141" y="243"/>
                  </a:lnTo>
                  <a:lnTo>
                    <a:pt x="122" y="247"/>
                  </a:lnTo>
                  <a:lnTo>
                    <a:pt x="102" y="243"/>
                  </a:lnTo>
                  <a:lnTo>
                    <a:pt x="83" y="239"/>
                  </a:lnTo>
                  <a:lnTo>
                    <a:pt x="67" y="231"/>
                  </a:lnTo>
                  <a:lnTo>
                    <a:pt x="51" y="224"/>
                  </a:lnTo>
                  <a:lnTo>
                    <a:pt x="36" y="212"/>
                  </a:lnTo>
                  <a:lnTo>
                    <a:pt x="24" y="196"/>
                  </a:lnTo>
                  <a:lnTo>
                    <a:pt x="12" y="180"/>
                  </a:lnTo>
                  <a:lnTo>
                    <a:pt x="4" y="161"/>
                  </a:lnTo>
                  <a:lnTo>
                    <a:pt x="0" y="145"/>
                  </a:lnTo>
                  <a:lnTo>
                    <a:pt x="0" y="126"/>
                  </a:lnTo>
                  <a:lnTo>
                    <a:pt x="0" y="106"/>
                  </a:lnTo>
                  <a:lnTo>
                    <a:pt x="4" y="87"/>
                  </a:lnTo>
                  <a:lnTo>
                    <a:pt x="12" y="67"/>
                  </a:lnTo>
                  <a:lnTo>
                    <a:pt x="24" y="51"/>
                  </a:lnTo>
                  <a:lnTo>
                    <a:pt x="36" y="40"/>
                  </a:lnTo>
                  <a:lnTo>
                    <a:pt x="51" y="24"/>
                  </a:lnTo>
                  <a:lnTo>
                    <a:pt x="67" y="16"/>
                  </a:lnTo>
                  <a:lnTo>
                    <a:pt x="83" y="8"/>
                  </a:lnTo>
                  <a:lnTo>
                    <a:pt x="102" y="4"/>
                  </a:lnTo>
                  <a:lnTo>
                    <a:pt x="122" y="0"/>
                  </a:lnTo>
                  <a:lnTo>
                    <a:pt x="141" y="4"/>
                  </a:lnTo>
                  <a:lnTo>
                    <a:pt x="161" y="8"/>
                  </a:lnTo>
                  <a:lnTo>
                    <a:pt x="180" y="16"/>
                  </a:lnTo>
                  <a:lnTo>
                    <a:pt x="196" y="24"/>
                  </a:lnTo>
                  <a:lnTo>
                    <a:pt x="208" y="40"/>
                  </a:lnTo>
                  <a:lnTo>
                    <a:pt x="220" y="51"/>
                  </a:lnTo>
                  <a:lnTo>
                    <a:pt x="231" y="67"/>
                  </a:lnTo>
                  <a:lnTo>
                    <a:pt x="239" y="87"/>
                  </a:lnTo>
                  <a:lnTo>
                    <a:pt x="243" y="106"/>
                  </a:lnTo>
                  <a:lnTo>
                    <a:pt x="243" y="126"/>
                  </a:lnTo>
                  <a:lnTo>
                    <a:pt x="243" y="126"/>
                  </a:lnTo>
                </a:path>
              </a:pathLst>
            </a:custGeom>
            <a:noFill/>
            <a:ln w="12700">
              <a:solidFill>
                <a:srgbClr val="000000"/>
              </a:solidFill>
              <a:prstDash val="solid"/>
              <a:round/>
              <a:headEnd/>
              <a:tailEnd/>
            </a:ln>
          </p:spPr>
          <p:txBody>
            <a:bodyPr/>
            <a:lstStyle/>
            <a:p>
              <a:endParaRPr lang="zh-CN" altLang="en-US"/>
            </a:p>
          </p:txBody>
        </p:sp>
        <p:sp>
          <p:nvSpPr>
            <p:cNvPr id="58" name="Freeform 58"/>
            <p:cNvSpPr>
              <a:spLocks/>
            </p:cNvSpPr>
            <p:nvPr/>
          </p:nvSpPr>
          <p:spPr bwMode="auto">
            <a:xfrm>
              <a:off x="5009" y="3848"/>
              <a:ext cx="246" cy="247"/>
            </a:xfrm>
            <a:custGeom>
              <a:avLst/>
              <a:gdLst/>
              <a:ahLst/>
              <a:cxnLst>
                <a:cxn ang="0">
                  <a:pos x="246" y="122"/>
                </a:cxn>
                <a:cxn ang="0">
                  <a:pos x="242" y="145"/>
                </a:cxn>
                <a:cxn ang="0">
                  <a:pos x="238" y="161"/>
                </a:cxn>
                <a:cxn ang="0">
                  <a:pos x="230" y="180"/>
                </a:cxn>
                <a:cxn ang="0">
                  <a:pos x="223" y="196"/>
                </a:cxn>
                <a:cxn ang="0">
                  <a:pos x="211" y="212"/>
                </a:cxn>
                <a:cxn ang="0">
                  <a:pos x="195" y="224"/>
                </a:cxn>
                <a:cxn ang="0">
                  <a:pos x="180" y="231"/>
                </a:cxn>
                <a:cxn ang="0">
                  <a:pos x="164" y="239"/>
                </a:cxn>
                <a:cxn ang="0">
                  <a:pos x="144" y="243"/>
                </a:cxn>
                <a:cxn ang="0">
                  <a:pos x="125" y="247"/>
                </a:cxn>
                <a:cxn ang="0">
                  <a:pos x="105" y="243"/>
                </a:cxn>
                <a:cxn ang="0">
                  <a:pos x="86" y="239"/>
                </a:cxn>
                <a:cxn ang="0">
                  <a:pos x="66" y="231"/>
                </a:cxn>
                <a:cxn ang="0">
                  <a:pos x="50" y="224"/>
                </a:cxn>
                <a:cxn ang="0">
                  <a:pos x="39" y="212"/>
                </a:cxn>
                <a:cxn ang="0">
                  <a:pos x="23" y="196"/>
                </a:cxn>
                <a:cxn ang="0">
                  <a:pos x="15" y="180"/>
                </a:cxn>
                <a:cxn ang="0">
                  <a:pos x="7" y="161"/>
                </a:cxn>
                <a:cxn ang="0">
                  <a:pos x="3" y="145"/>
                </a:cxn>
                <a:cxn ang="0">
                  <a:pos x="0" y="126"/>
                </a:cxn>
                <a:cxn ang="0">
                  <a:pos x="3" y="106"/>
                </a:cxn>
                <a:cxn ang="0">
                  <a:pos x="7" y="87"/>
                </a:cxn>
                <a:cxn ang="0">
                  <a:pos x="15" y="67"/>
                </a:cxn>
                <a:cxn ang="0">
                  <a:pos x="23" y="51"/>
                </a:cxn>
                <a:cxn ang="0">
                  <a:pos x="39" y="40"/>
                </a:cxn>
                <a:cxn ang="0">
                  <a:pos x="50" y="24"/>
                </a:cxn>
                <a:cxn ang="0">
                  <a:pos x="66" y="16"/>
                </a:cxn>
                <a:cxn ang="0">
                  <a:pos x="86" y="8"/>
                </a:cxn>
                <a:cxn ang="0">
                  <a:pos x="105" y="4"/>
                </a:cxn>
                <a:cxn ang="0">
                  <a:pos x="125" y="0"/>
                </a:cxn>
                <a:cxn ang="0">
                  <a:pos x="144" y="4"/>
                </a:cxn>
                <a:cxn ang="0">
                  <a:pos x="164" y="8"/>
                </a:cxn>
                <a:cxn ang="0">
                  <a:pos x="180" y="16"/>
                </a:cxn>
                <a:cxn ang="0">
                  <a:pos x="195" y="24"/>
                </a:cxn>
                <a:cxn ang="0">
                  <a:pos x="211" y="40"/>
                </a:cxn>
                <a:cxn ang="0">
                  <a:pos x="223" y="51"/>
                </a:cxn>
                <a:cxn ang="0">
                  <a:pos x="230" y="67"/>
                </a:cxn>
                <a:cxn ang="0">
                  <a:pos x="238" y="87"/>
                </a:cxn>
                <a:cxn ang="0">
                  <a:pos x="242" y="106"/>
                </a:cxn>
                <a:cxn ang="0">
                  <a:pos x="246" y="126"/>
                </a:cxn>
                <a:cxn ang="0">
                  <a:pos x="246" y="126"/>
                </a:cxn>
                <a:cxn ang="0">
                  <a:pos x="246" y="122"/>
                </a:cxn>
              </a:cxnLst>
              <a:rect l="0" t="0" r="r" b="b"/>
              <a:pathLst>
                <a:path w="246" h="247">
                  <a:moveTo>
                    <a:pt x="246" y="122"/>
                  </a:moveTo>
                  <a:lnTo>
                    <a:pt x="242" y="145"/>
                  </a:lnTo>
                  <a:lnTo>
                    <a:pt x="238" y="161"/>
                  </a:lnTo>
                  <a:lnTo>
                    <a:pt x="230" y="180"/>
                  </a:lnTo>
                  <a:lnTo>
                    <a:pt x="223" y="196"/>
                  </a:lnTo>
                  <a:lnTo>
                    <a:pt x="211" y="212"/>
                  </a:lnTo>
                  <a:lnTo>
                    <a:pt x="195" y="224"/>
                  </a:lnTo>
                  <a:lnTo>
                    <a:pt x="180" y="231"/>
                  </a:lnTo>
                  <a:lnTo>
                    <a:pt x="164" y="239"/>
                  </a:lnTo>
                  <a:lnTo>
                    <a:pt x="144" y="243"/>
                  </a:lnTo>
                  <a:lnTo>
                    <a:pt x="125" y="247"/>
                  </a:lnTo>
                  <a:lnTo>
                    <a:pt x="105" y="243"/>
                  </a:lnTo>
                  <a:lnTo>
                    <a:pt x="86" y="239"/>
                  </a:lnTo>
                  <a:lnTo>
                    <a:pt x="66" y="231"/>
                  </a:lnTo>
                  <a:lnTo>
                    <a:pt x="50" y="224"/>
                  </a:lnTo>
                  <a:lnTo>
                    <a:pt x="39" y="212"/>
                  </a:lnTo>
                  <a:lnTo>
                    <a:pt x="23" y="196"/>
                  </a:lnTo>
                  <a:lnTo>
                    <a:pt x="15" y="180"/>
                  </a:lnTo>
                  <a:lnTo>
                    <a:pt x="7" y="161"/>
                  </a:lnTo>
                  <a:lnTo>
                    <a:pt x="3" y="145"/>
                  </a:lnTo>
                  <a:lnTo>
                    <a:pt x="0" y="126"/>
                  </a:lnTo>
                  <a:lnTo>
                    <a:pt x="3" y="106"/>
                  </a:lnTo>
                  <a:lnTo>
                    <a:pt x="7" y="87"/>
                  </a:lnTo>
                  <a:lnTo>
                    <a:pt x="15" y="67"/>
                  </a:lnTo>
                  <a:lnTo>
                    <a:pt x="23" y="51"/>
                  </a:lnTo>
                  <a:lnTo>
                    <a:pt x="39" y="40"/>
                  </a:lnTo>
                  <a:lnTo>
                    <a:pt x="50" y="24"/>
                  </a:lnTo>
                  <a:lnTo>
                    <a:pt x="66" y="16"/>
                  </a:lnTo>
                  <a:lnTo>
                    <a:pt x="86" y="8"/>
                  </a:lnTo>
                  <a:lnTo>
                    <a:pt x="105" y="4"/>
                  </a:lnTo>
                  <a:lnTo>
                    <a:pt x="125" y="0"/>
                  </a:lnTo>
                  <a:lnTo>
                    <a:pt x="144" y="4"/>
                  </a:lnTo>
                  <a:lnTo>
                    <a:pt x="164" y="8"/>
                  </a:lnTo>
                  <a:lnTo>
                    <a:pt x="180" y="16"/>
                  </a:lnTo>
                  <a:lnTo>
                    <a:pt x="195" y="24"/>
                  </a:lnTo>
                  <a:lnTo>
                    <a:pt x="211" y="40"/>
                  </a:lnTo>
                  <a:lnTo>
                    <a:pt x="223" y="51"/>
                  </a:lnTo>
                  <a:lnTo>
                    <a:pt x="230" y="67"/>
                  </a:lnTo>
                  <a:lnTo>
                    <a:pt x="238" y="87"/>
                  </a:lnTo>
                  <a:lnTo>
                    <a:pt x="242" y="106"/>
                  </a:lnTo>
                  <a:lnTo>
                    <a:pt x="246" y="126"/>
                  </a:lnTo>
                  <a:lnTo>
                    <a:pt x="246" y="126"/>
                  </a:lnTo>
                  <a:lnTo>
                    <a:pt x="246" y="122"/>
                  </a:lnTo>
                  <a:close/>
                </a:path>
              </a:pathLst>
            </a:custGeom>
            <a:solidFill>
              <a:srgbClr val="CCFFFF"/>
            </a:solidFill>
            <a:ln w="9525">
              <a:noFill/>
              <a:round/>
              <a:headEnd/>
              <a:tailEnd/>
            </a:ln>
          </p:spPr>
          <p:txBody>
            <a:bodyPr/>
            <a:lstStyle/>
            <a:p>
              <a:endParaRPr lang="zh-CN" altLang="en-US"/>
            </a:p>
          </p:txBody>
        </p:sp>
        <p:sp>
          <p:nvSpPr>
            <p:cNvPr id="59" name="Freeform 59"/>
            <p:cNvSpPr>
              <a:spLocks/>
            </p:cNvSpPr>
            <p:nvPr/>
          </p:nvSpPr>
          <p:spPr bwMode="auto">
            <a:xfrm>
              <a:off x="5009" y="3848"/>
              <a:ext cx="246" cy="247"/>
            </a:xfrm>
            <a:custGeom>
              <a:avLst/>
              <a:gdLst/>
              <a:ahLst/>
              <a:cxnLst>
                <a:cxn ang="0">
                  <a:pos x="246" y="122"/>
                </a:cxn>
                <a:cxn ang="0">
                  <a:pos x="242" y="145"/>
                </a:cxn>
                <a:cxn ang="0">
                  <a:pos x="238" y="161"/>
                </a:cxn>
                <a:cxn ang="0">
                  <a:pos x="230" y="180"/>
                </a:cxn>
                <a:cxn ang="0">
                  <a:pos x="223" y="196"/>
                </a:cxn>
                <a:cxn ang="0">
                  <a:pos x="211" y="212"/>
                </a:cxn>
                <a:cxn ang="0">
                  <a:pos x="195" y="224"/>
                </a:cxn>
                <a:cxn ang="0">
                  <a:pos x="180" y="231"/>
                </a:cxn>
                <a:cxn ang="0">
                  <a:pos x="164" y="239"/>
                </a:cxn>
                <a:cxn ang="0">
                  <a:pos x="144" y="243"/>
                </a:cxn>
                <a:cxn ang="0">
                  <a:pos x="125" y="247"/>
                </a:cxn>
                <a:cxn ang="0">
                  <a:pos x="105" y="243"/>
                </a:cxn>
                <a:cxn ang="0">
                  <a:pos x="86" y="239"/>
                </a:cxn>
                <a:cxn ang="0">
                  <a:pos x="66" y="231"/>
                </a:cxn>
                <a:cxn ang="0">
                  <a:pos x="50" y="224"/>
                </a:cxn>
                <a:cxn ang="0">
                  <a:pos x="39" y="212"/>
                </a:cxn>
                <a:cxn ang="0">
                  <a:pos x="23" y="196"/>
                </a:cxn>
                <a:cxn ang="0">
                  <a:pos x="15" y="180"/>
                </a:cxn>
                <a:cxn ang="0">
                  <a:pos x="7" y="161"/>
                </a:cxn>
                <a:cxn ang="0">
                  <a:pos x="3" y="145"/>
                </a:cxn>
                <a:cxn ang="0">
                  <a:pos x="0" y="126"/>
                </a:cxn>
                <a:cxn ang="0">
                  <a:pos x="3" y="106"/>
                </a:cxn>
                <a:cxn ang="0">
                  <a:pos x="7" y="87"/>
                </a:cxn>
                <a:cxn ang="0">
                  <a:pos x="15" y="67"/>
                </a:cxn>
                <a:cxn ang="0">
                  <a:pos x="23" y="51"/>
                </a:cxn>
                <a:cxn ang="0">
                  <a:pos x="39" y="40"/>
                </a:cxn>
                <a:cxn ang="0">
                  <a:pos x="50" y="24"/>
                </a:cxn>
                <a:cxn ang="0">
                  <a:pos x="66" y="16"/>
                </a:cxn>
                <a:cxn ang="0">
                  <a:pos x="86" y="8"/>
                </a:cxn>
                <a:cxn ang="0">
                  <a:pos x="105" y="4"/>
                </a:cxn>
                <a:cxn ang="0">
                  <a:pos x="125" y="0"/>
                </a:cxn>
                <a:cxn ang="0">
                  <a:pos x="144" y="4"/>
                </a:cxn>
                <a:cxn ang="0">
                  <a:pos x="164" y="8"/>
                </a:cxn>
                <a:cxn ang="0">
                  <a:pos x="180" y="16"/>
                </a:cxn>
                <a:cxn ang="0">
                  <a:pos x="195" y="24"/>
                </a:cxn>
                <a:cxn ang="0">
                  <a:pos x="211" y="40"/>
                </a:cxn>
                <a:cxn ang="0">
                  <a:pos x="223" y="51"/>
                </a:cxn>
                <a:cxn ang="0">
                  <a:pos x="230" y="67"/>
                </a:cxn>
                <a:cxn ang="0">
                  <a:pos x="238" y="87"/>
                </a:cxn>
                <a:cxn ang="0">
                  <a:pos x="242" y="106"/>
                </a:cxn>
                <a:cxn ang="0">
                  <a:pos x="246" y="126"/>
                </a:cxn>
                <a:cxn ang="0">
                  <a:pos x="246" y="126"/>
                </a:cxn>
              </a:cxnLst>
              <a:rect l="0" t="0" r="r" b="b"/>
              <a:pathLst>
                <a:path w="246" h="247">
                  <a:moveTo>
                    <a:pt x="246" y="122"/>
                  </a:moveTo>
                  <a:lnTo>
                    <a:pt x="242" y="145"/>
                  </a:lnTo>
                  <a:lnTo>
                    <a:pt x="238" y="161"/>
                  </a:lnTo>
                  <a:lnTo>
                    <a:pt x="230" y="180"/>
                  </a:lnTo>
                  <a:lnTo>
                    <a:pt x="223" y="196"/>
                  </a:lnTo>
                  <a:lnTo>
                    <a:pt x="211" y="212"/>
                  </a:lnTo>
                  <a:lnTo>
                    <a:pt x="195" y="224"/>
                  </a:lnTo>
                  <a:lnTo>
                    <a:pt x="180" y="231"/>
                  </a:lnTo>
                  <a:lnTo>
                    <a:pt x="164" y="239"/>
                  </a:lnTo>
                  <a:lnTo>
                    <a:pt x="144" y="243"/>
                  </a:lnTo>
                  <a:lnTo>
                    <a:pt x="125" y="247"/>
                  </a:lnTo>
                  <a:lnTo>
                    <a:pt x="105" y="243"/>
                  </a:lnTo>
                  <a:lnTo>
                    <a:pt x="86" y="239"/>
                  </a:lnTo>
                  <a:lnTo>
                    <a:pt x="66" y="231"/>
                  </a:lnTo>
                  <a:lnTo>
                    <a:pt x="50" y="224"/>
                  </a:lnTo>
                  <a:lnTo>
                    <a:pt x="39" y="212"/>
                  </a:lnTo>
                  <a:lnTo>
                    <a:pt x="23" y="196"/>
                  </a:lnTo>
                  <a:lnTo>
                    <a:pt x="15" y="180"/>
                  </a:lnTo>
                  <a:lnTo>
                    <a:pt x="7" y="161"/>
                  </a:lnTo>
                  <a:lnTo>
                    <a:pt x="3" y="145"/>
                  </a:lnTo>
                  <a:lnTo>
                    <a:pt x="0" y="126"/>
                  </a:lnTo>
                  <a:lnTo>
                    <a:pt x="3" y="106"/>
                  </a:lnTo>
                  <a:lnTo>
                    <a:pt x="7" y="87"/>
                  </a:lnTo>
                  <a:lnTo>
                    <a:pt x="15" y="67"/>
                  </a:lnTo>
                  <a:lnTo>
                    <a:pt x="23" y="51"/>
                  </a:lnTo>
                  <a:lnTo>
                    <a:pt x="39" y="40"/>
                  </a:lnTo>
                  <a:lnTo>
                    <a:pt x="50" y="24"/>
                  </a:lnTo>
                  <a:lnTo>
                    <a:pt x="66" y="16"/>
                  </a:lnTo>
                  <a:lnTo>
                    <a:pt x="86" y="8"/>
                  </a:lnTo>
                  <a:lnTo>
                    <a:pt x="105" y="4"/>
                  </a:lnTo>
                  <a:lnTo>
                    <a:pt x="125" y="0"/>
                  </a:lnTo>
                  <a:lnTo>
                    <a:pt x="144" y="4"/>
                  </a:lnTo>
                  <a:lnTo>
                    <a:pt x="164" y="8"/>
                  </a:lnTo>
                  <a:lnTo>
                    <a:pt x="180" y="16"/>
                  </a:lnTo>
                  <a:lnTo>
                    <a:pt x="195" y="24"/>
                  </a:lnTo>
                  <a:lnTo>
                    <a:pt x="211" y="40"/>
                  </a:lnTo>
                  <a:lnTo>
                    <a:pt x="223" y="51"/>
                  </a:lnTo>
                  <a:lnTo>
                    <a:pt x="230" y="67"/>
                  </a:lnTo>
                  <a:lnTo>
                    <a:pt x="238" y="87"/>
                  </a:lnTo>
                  <a:lnTo>
                    <a:pt x="242" y="106"/>
                  </a:lnTo>
                  <a:lnTo>
                    <a:pt x="246" y="126"/>
                  </a:lnTo>
                  <a:lnTo>
                    <a:pt x="246" y="126"/>
                  </a:lnTo>
                </a:path>
              </a:pathLst>
            </a:custGeom>
            <a:noFill/>
            <a:ln w="12700">
              <a:solidFill>
                <a:srgbClr val="000000"/>
              </a:solidFill>
              <a:prstDash val="solid"/>
              <a:round/>
              <a:headEnd/>
              <a:tailEnd/>
            </a:ln>
          </p:spPr>
          <p:txBody>
            <a:bodyPr/>
            <a:lstStyle/>
            <a:p>
              <a:endParaRPr lang="zh-CN" altLang="en-US"/>
            </a:p>
          </p:txBody>
        </p:sp>
        <p:sp>
          <p:nvSpPr>
            <p:cNvPr id="60" name="Freeform 60"/>
            <p:cNvSpPr>
              <a:spLocks/>
            </p:cNvSpPr>
            <p:nvPr/>
          </p:nvSpPr>
          <p:spPr bwMode="auto">
            <a:xfrm>
              <a:off x="5417" y="3860"/>
              <a:ext cx="242" cy="247"/>
            </a:xfrm>
            <a:custGeom>
              <a:avLst/>
              <a:gdLst/>
              <a:ahLst/>
              <a:cxnLst>
                <a:cxn ang="0">
                  <a:pos x="242" y="122"/>
                </a:cxn>
                <a:cxn ang="0">
                  <a:pos x="242" y="145"/>
                </a:cxn>
                <a:cxn ang="0">
                  <a:pos x="238" y="161"/>
                </a:cxn>
                <a:cxn ang="0">
                  <a:pos x="231" y="180"/>
                </a:cxn>
                <a:cxn ang="0">
                  <a:pos x="219" y="196"/>
                </a:cxn>
                <a:cxn ang="0">
                  <a:pos x="207" y="212"/>
                </a:cxn>
                <a:cxn ang="0">
                  <a:pos x="195" y="224"/>
                </a:cxn>
                <a:cxn ang="0">
                  <a:pos x="180" y="231"/>
                </a:cxn>
                <a:cxn ang="0">
                  <a:pos x="160" y="239"/>
                </a:cxn>
                <a:cxn ang="0">
                  <a:pos x="141" y="243"/>
                </a:cxn>
                <a:cxn ang="0">
                  <a:pos x="121" y="247"/>
                </a:cxn>
                <a:cxn ang="0">
                  <a:pos x="101" y="243"/>
                </a:cxn>
                <a:cxn ang="0">
                  <a:pos x="82" y="239"/>
                </a:cxn>
                <a:cxn ang="0">
                  <a:pos x="66" y="231"/>
                </a:cxn>
                <a:cxn ang="0">
                  <a:pos x="51" y="224"/>
                </a:cxn>
                <a:cxn ang="0">
                  <a:pos x="35" y="212"/>
                </a:cxn>
                <a:cxn ang="0">
                  <a:pos x="23" y="196"/>
                </a:cxn>
                <a:cxn ang="0">
                  <a:pos x="11" y="180"/>
                </a:cxn>
                <a:cxn ang="0">
                  <a:pos x="4" y="161"/>
                </a:cxn>
                <a:cxn ang="0">
                  <a:pos x="0" y="145"/>
                </a:cxn>
                <a:cxn ang="0">
                  <a:pos x="0" y="126"/>
                </a:cxn>
                <a:cxn ang="0">
                  <a:pos x="0" y="106"/>
                </a:cxn>
                <a:cxn ang="0">
                  <a:pos x="4" y="87"/>
                </a:cxn>
                <a:cxn ang="0">
                  <a:pos x="11" y="67"/>
                </a:cxn>
                <a:cxn ang="0">
                  <a:pos x="23" y="51"/>
                </a:cxn>
                <a:cxn ang="0">
                  <a:pos x="35" y="40"/>
                </a:cxn>
                <a:cxn ang="0">
                  <a:pos x="51" y="24"/>
                </a:cxn>
                <a:cxn ang="0">
                  <a:pos x="66" y="16"/>
                </a:cxn>
                <a:cxn ang="0">
                  <a:pos x="82" y="8"/>
                </a:cxn>
                <a:cxn ang="0">
                  <a:pos x="101" y="4"/>
                </a:cxn>
                <a:cxn ang="0">
                  <a:pos x="121" y="0"/>
                </a:cxn>
                <a:cxn ang="0">
                  <a:pos x="141" y="4"/>
                </a:cxn>
                <a:cxn ang="0">
                  <a:pos x="160" y="8"/>
                </a:cxn>
                <a:cxn ang="0">
                  <a:pos x="180" y="16"/>
                </a:cxn>
                <a:cxn ang="0">
                  <a:pos x="195" y="24"/>
                </a:cxn>
                <a:cxn ang="0">
                  <a:pos x="207" y="40"/>
                </a:cxn>
                <a:cxn ang="0">
                  <a:pos x="219" y="51"/>
                </a:cxn>
                <a:cxn ang="0">
                  <a:pos x="231" y="67"/>
                </a:cxn>
                <a:cxn ang="0">
                  <a:pos x="238" y="87"/>
                </a:cxn>
                <a:cxn ang="0">
                  <a:pos x="242" y="106"/>
                </a:cxn>
                <a:cxn ang="0">
                  <a:pos x="242" y="126"/>
                </a:cxn>
                <a:cxn ang="0">
                  <a:pos x="242" y="126"/>
                </a:cxn>
                <a:cxn ang="0">
                  <a:pos x="242" y="122"/>
                </a:cxn>
              </a:cxnLst>
              <a:rect l="0" t="0" r="r" b="b"/>
              <a:pathLst>
                <a:path w="242" h="247">
                  <a:moveTo>
                    <a:pt x="242" y="122"/>
                  </a:moveTo>
                  <a:lnTo>
                    <a:pt x="242" y="145"/>
                  </a:lnTo>
                  <a:lnTo>
                    <a:pt x="238" y="161"/>
                  </a:lnTo>
                  <a:lnTo>
                    <a:pt x="231" y="180"/>
                  </a:lnTo>
                  <a:lnTo>
                    <a:pt x="219" y="196"/>
                  </a:lnTo>
                  <a:lnTo>
                    <a:pt x="207" y="212"/>
                  </a:lnTo>
                  <a:lnTo>
                    <a:pt x="195" y="224"/>
                  </a:lnTo>
                  <a:lnTo>
                    <a:pt x="180" y="231"/>
                  </a:lnTo>
                  <a:lnTo>
                    <a:pt x="160" y="239"/>
                  </a:lnTo>
                  <a:lnTo>
                    <a:pt x="141" y="243"/>
                  </a:lnTo>
                  <a:lnTo>
                    <a:pt x="121" y="247"/>
                  </a:lnTo>
                  <a:lnTo>
                    <a:pt x="101" y="243"/>
                  </a:lnTo>
                  <a:lnTo>
                    <a:pt x="82" y="239"/>
                  </a:lnTo>
                  <a:lnTo>
                    <a:pt x="66" y="231"/>
                  </a:lnTo>
                  <a:lnTo>
                    <a:pt x="51" y="224"/>
                  </a:lnTo>
                  <a:lnTo>
                    <a:pt x="35" y="212"/>
                  </a:lnTo>
                  <a:lnTo>
                    <a:pt x="23" y="196"/>
                  </a:lnTo>
                  <a:lnTo>
                    <a:pt x="11" y="180"/>
                  </a:lnTo>
                  <a:lnTo>
                    <a:pt x="4" y="161"/>
                  </a:lnTo>
                  <a:lnTo>
                    <a:pt x="0" y="145"/>
                  </a:lnTo>
                  <a:lnTo>
                    <a:pt x="0" y="126"/>
                  </a:lnTo>
                  <a:lnTo>
                    <a:pt x="0" y="106"/>
                  </a:lnTo>
                  <a:lnTo>
                    <a:pt x="4" y="87"/>
                  </a:lnTo>
                  <a:lnTo>
                    <a:pt x="11" y="67"/>
                  </a:lnTo>
                  <a:lnTo>
                    <a:pt x="23" y="51"/>
                  </a:lnTo>
                  <a:lnTo>
                    <a:pt x="35" y="40"/>
                  </a:lnTo>
                  <a:lnTo>
                    <a:pt x="51" y="24"/>
                  </a:lnTo>
                  <a:lnTo>
                    <a:pt x="66" y="16"/>
                  </a:lnTo>
                  <a:lnTo>
                    <a:pt x="82" y="8"/>
                  </a:lnTo>
                  <a:lnTo>
                    <a:pt x="101" y="4"/>
                  </a:lnTo>
                  <a:lnTo>
                    <a:pt x="121" y="0"/>
                  </a:lnTo>
                  <a:lnTo>
                    <a:pt x="141" y="4"/>
                  </a:lnTo>
                  <a:lnTo>
                    <a:pt x="160" y="8"/>
                  </a:lnTo>
                  <a:lnTo>
                    <a:pt x="180" y="16"/>
                  </a:lnTo>
                  <a:lnTo>
                    <a:pt x="195" y="24"/>
                  </a:lnTo>
                  <a:lnTo>
                    <a:pt x="207" y="40"/>
                  </a:lnTo>
                  <a:lnTo>
                    <a:pt x="219" y="51"/>
                  </a:lnTo>
                  <a:lnTo>
                    <a:pt x="231" y="67"/>
                  </a:lnTo>
                  <a:lnTo>
                    <a:pt x="238" y="87"/>
                  </a:lnTo>
                  <a:lnTo>
                    <a:pt x="242" y="106"/>
                  </a:lnTo>
                  <a:lnTo>
                    <a:pt x="242" y="126"/>
                  </a:lnTo>
                  <a:lnTo>
                    <a:pt x="242" y="126"/>
                  </a:lnTo>
                  <a:lnTo>
                    <a:pt x="242" y="122"/>
                  </a:lnTo>
                  <a:close/>
                </a:path>
              </a:pathLst>
            </a:custGeom>
            <a:solidFill>
              <a:srgbClr val="CCFFFF"/>
            </a:solidFill>
            <a:ln w="9525">
              <a:noFill/>
              <a:round/>
              <a:headEnd/>
              <a:tailEnd/>
            </a:ln>
          </p:spPr>
          <p:txBody>
            <a:bodyPr/>
            <a:lstStyle/>
            <a:p>
              <a:endParaRPr lang="zh-CN" altLang="en-US"/>
            </a:p>
          </p:txBody>
        </p:sp>
        <p:sp>
          <p:nvSpPr>
            <p:cNvPr id="61" name="Freeform 61"/>
            <p:cNvSpPr>
              <a:spLocks/>
            </p:cNvSpPr>
            <p:nvPr/>
          </p:nvSpPr>
          <p:spPr bwMode="auto">
            <a:xfrm>
              <a:off x="5417" y="3860"/>
              <a:ext cx="242" cy="247"/>
            </a:xfrm>
            <a:custGeom>
              <a:avLst/>
              <a:gdLst/>
              <a:ahLst/>
              <a:cxnLst>
                <a:cxn ang="0">
                  <a:pos x="242" y="122"/>
                </a:cxn>
                <a:cxn ang="0">
                  <a:pos x="242" y="145"/>
                </a:cxn>
                <a:cxn ang="0">
                  <a:pos x="238" y="161"/>
                </a:cxn>
                <a:cxn ang="0">
                  <a:pos x="231" y="180"/>
                </a:cxn>
                <a:cxn ang="0">
                  <a:pos x="219" y="196"/>
                </a:cxn>
                <a:cxn ang="0">
                  <a:pos x="207" y="212"/>
                </a:cxn>
                <a:cxn ang="0">
                  <a:pos x="195" y="224"/>
                </a:cxn>
                <a:cxn ang="0">
                  <a:pos x="180" y="231"/>
                </a:cxn>
                <a:cxn ang="0">
                  <a:pos x="160" y="239"/>
                </a:cxn>
                <a:cxn ang="0">
                  <a:pos x="141" y="243"/>
                </a:cxn>
                <a:cxn ang="0">
                  <a:pos x="121" y="247"/>
                </a:cxn>
                <a:cxn ang="0">
                  <a:pos x="101" y="243"/>
                </a:cxn>
                <a:cxn ang="0">
                  <a:pos x="82" y="239"/>
                </a:cxn>
                <a:cxn ang="0">
                  <a:pos x="66" y="231"/>
                </a:cxn>
                <a:cxn ang="0">
                  <a:pos x="51" y="224"/>
                </a:cxn>
                <a:cxn ang="0">
                  <a:pos x="35" y="212"/>
                </a:cxn>
                <a:cxn ang="0">
                  <a:pos x="23" y="196"/>
                </a:cxn>
                <a:cxn ang="0">
                  <a:pos x="11" y="180"/>
                </a:cxn>
                <a:cxn ang="0">
                  <a:pos x="4" y="161"/>
                </a:cxn>
                <a:cxn ang="0">
                  <a:pos x="0" y="145"/>
                </a:cxn>
                <a:cxn ang="0">
                  <a:pos x="0" y="126"/>
                </a:cxn>
                <a:cxn ang="0">
                  <a:pos x="0" y="106"/>
                </a:cxn>
                <a:cxn ang="0">
                  <a:pos x="4" y="87"/>
                </a:cxn>
                <a:cxn ang="0">
                  <a:pos x="11" y="67"/>
                </a:cxn>
                <a:cxn ang="0">
                  <a:pos x="23" y="51"/>
                </a:cxn>
                <a:cxn ang="0">
                  <a:pos x="35" y="40"/>
                </a:cxn>
                <a:cxn ang="0">
                  <a:pos x="51" y="24"/>
                </a:cxn>
                <a:cxn ang="0">
                  <a:pos x="66" y="16"/>
                </a:cxn>
                <a:cxn ang="0">
                  <a:pos x="82" y="8"/>
                </a:cxn>
                <a:cxn ang="0">
                  <a:pos x="101" y="4"/>
                </a:cxn>
                <a:cxn ang="0">
                  <a:pos x="121" y="0"/>
                </a:cxn>
                <a:cxn ang="0">
                  <a:pos x="141" y="4"/>
                </a:cxn>
                <a:cxn ang="0">
                  <a:pos x="160" y="8"/>
                </a:cxn>
                <a:cxn ang="0">
                  <a:pos x="180" y="16"/>
                </a:cxn>
                <a:cxn ang="0">
                  <a:pos x="195" y="24"/>
                </a:cxn>
                <a:cxn ang="0">
                  <a:pos x="207" y="40"/>
                </a:cxn>
                <a:cxn ang="0">
                  <a:pos x="219" y="51"/>
                </a:cxn>
                <a:cxn ang="0">
                  <a:pos x="231" y="67"/>
                </a:cxn>
                <a:cxn ang="0">
                  <a:pos x="238" y="87"/>
                </a:cxn>
                <a:cxn ang="0">
                  <a:pos x="242" y="106"/>
                </a:cxn>
                <a:cxn ang="0">
                  <a:pos x="242" y="126"/>
                </a:cxn>
                <a:cxn ang="0">
                  <a:pos x="242" y="126"/>
                </a:cxn>
              </a:cxnLst>
              <a:rect l="0" t="0" r="r" b="b"/>
              <a:pathLst>
                <a:path w="242" h="247">
                  <a:moveTo>
                    <a:pt x="242" y="122"/>
                  </a:moveTo>
                  <a:lnTo>
                    <a:pt x="242" y="145"/>
                  </a:lnTo>
                  <a:lnTo>
                    <a:pt x="238" y="161"/>
                  </a:lnTo>
                  <a:lnTo>
                    <a:pt x="231" y="180"/>
                  </a:lnTo>
                  <a:lnTo>
                    <a:pt x="219" y="196"/>
                  </a:lnTo>
                  <a:lnTo>
                    <a:pt x="207" y="212"/>
                  </a:lnTo>
                  <a:lnTo>
                    <a:pt x="195" y="224"/>
                  </a:lnTo>
                  <a:lnTo>
                    <a:pt x="180" y="231"/>
                  </a:lnTo>
                  <a:lnTo>
                    <a:pt x="160" y="239"/>
                  </a:lnTo>
                  <a:lnTo>
                    <a:pt x="141" y="243"/>
                  </a:lnTo>
                  <a:lnTo>
                    <a:pt x="121" y="247"/>
                  </a:lnTo>
                  <a:lnTo>
                    <a:pt x="101" y="243"/>
                  </a:lnTo>
                  <a:lnTo>
                    <a:pt x="82" y="239"/>
                  </a:lnTo>
                  <a:lnTo>
                    <a:pt x="66" y="231"/>
                  </a:lnTo>
                  <a:lnTo>
                    <a:pt x="51" y="224"/>
                  </a:lnTo>
                  <a:lnTo>
                    <a:pt x="35" y="212"/>
                  </a:lnTo>
                  <a:lnTo>
                    <a:pt x="23" y="196"/>
                  </a:lnTo>
                  <a:lnTo>
                    <a:pt x="11" y="180"/>
                  </a:lnTo>
                  <a:lnTo>
                    <a:pt x="4" y="161"/>
                  </a:lnTo>
                  <a:lnTo>
                    <a:pt x="0" y="145"/>
                  </a:lnTo>
                  <a:lnTo>
                    <a:pt x="0" y="126"/>
                  </a:lnTo>
                  <a:lnTo>
                    <a:pt x="0" y="106"/>
                  </a:lnTo>
                  <a:lnTo>
                    <a:pt x="4" y="87"/>
                  </a:lnTo>
                  <a:lnTo>
                    <a:pt x="11" y="67"/>
                  </a:lnTo>
                  <a:lnTo>
                    <a:pt x="23" y="51"/>
                  </a:lnTo>
                  <a:lnTo>
                    <a:pt x="35" y="40"/>
                  </a:lnTo>
                  <a:lnTo>
                    <a:pt x="51" y="24"/>
                  </a:lnTo>
                  <a:lnTo>
                    <a:pt x="66" y="16"/>
                  </a:lnTo>
                  <a:lnTo>
                    <a:pt x="82" y="8"/>
                  </a:lnTo>
                  <a:lnTo>
                    <a:pt x="101" y="4"/>
                  </a:lnTo>
                  <a:lnTo>
                    <a:pt x="121" y="0"/>
                  </a:lnTo>
                  <a:lnTo>
                    <a:pt x="141" y="4"/>
                  </a:lnTo>
                  <a:lnTo>
                    <a:pt x="160" y="8"/>
                  </a:lnTo>
                  <a:lnTo>
                    <a:pt x="180" y="16"/>
                  </a:lnTo>
                  <a:lnTo>
                    <a:pt x="195" y="24"/>
                  </a:lnTo>
                  <a:lnTo>
                    <a:pt x="207" y="40"/>
                  </a:lnTo>
                  <a:lnTo>
                    <a:pt x="219" y="51"/>
                  </a:lnTo>
                  <a:lnTo>
                    <a:pt x="231" y="67"/>
                  </a:lnTo>
                  <a:lnTo>
                    <a:pt x="238" y="87"/>
                  </a:lnTo>
                  <a:lnTo>
                    <a:pt x="242" y="106"/>
                  </a:lnTo>
                  <a:lnTo>
                    <a:pt x="242" y="126"/>
                  </a:lnTo>
                  <a:lnTo>
                    <a:pt x="242" y="126"/>
                  </a:lnTo>
                </a:path>
              </a:pathLst>
            </a:custGeom>
            <a:noFill/>
            <a:ln w="12700">
              <a:solidFill>
                <a:srgbClr val="000000"/>
              </a:solidFill>
              <a:prstDash val="solid"/>
              <a:round/>
              <a:headEnd/>
              <a:tailEnd/>
            </a:ln>
          </p:spPr>
          <p:txBody>
            <a:bodyPr/>
            <a:lstStyle/>
            <a:p>
              <a:endParaRPr lang="zh-CN" altLang="en-US"/>
            </a:p>
          </p:txBody>
        </p:sp>
        <p:sp>
          <p:nvSpPr>
            <p:cNvPr id="62" name="Rectangle 62"/>
            <p:cNvSpPr>
              <a:spLocks noChangeArrowheads="1"/>
            </p:cNvSpPr>
            <p:nvPr/>
          </p:nvSpPr>
          <p:spPr bwMode="auto">
            <a:xfrm>
              <a:off x="4543" y="3344"/>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X</a:t>
              </a:r>
              <a:endParaRPr lang="en-US" altLang="zh-CN">
                <a:latin typeface="Times New Roman" pitchFamily="18" charset="0"/>
                <a:ea typeface="宋体" pitchFamily="2" charset="-122"/>
              </a:endParaRPr>
            </a:p>
          </p:txBody>
        </p:sp>
        <p:sp>
          <p:nvSpPr>
            <p:cNvPr id="63" name="Rectangle 63"/>
            <p:cNvSpPr>
              <a:spLocks noChangeArrowheads="1"/>
            </p:cNvSpPr>
            <p:nvPr/>
          </p:nvSpPr>
          <p:spPr bwMode="auto">
            <a:xfrm>
              <a:off x="5083" y="3344"/>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A</a:t>
              </a:r>
              <a:endParaRPr lang="en-US" altLang="zh-CN">
                <a:latin typeface="Times New Roman" pitchFamily="18" charset="0"/>
                <a:ea typeface="宋体" pitchFamily="2" charset="-122"/>
              </a:endParaRPr>
            </a:p>
          </p:txBody>
        </p:sp>
        <p:sp>
          <p:nvSpPr>
            <p:cNvPr id="64" name="Line 64"/>
            <p:cNvSpPr>
              <a:spLocks noChangeShapeType="1"/>
            </p:cNvSpPr>
            <p:nvPr/>
          </p:nvSpPr>
          <p:spPr bwMode="auto">
            <a:xfrm>
              <a:off x="4715" y="3434"/>
              <a:ext cx="294" cy="1"/>
            </a:xfrm>
            <a:prstGeom prst="line">
              <a:avLst/>
            </a:prstGeom>
            <a:noFill/>
            <a:ln w="12700">
              <a:solidFill>
                <a:srgbClr val="000000"/>
              </a:solidFill>
              <a:round/>
              <a:headEnd/>
              <a:tailEnd/>
            </a:ln>
          </p:spPr>
          <p:txBody>
            <a:bodyPr/>
            <a:lstStyle/>
            <a:p>
              <a:endParaRPr lang="zh-CN" altLang="en-US"/>
            </a:p>
          </p:txBody>
        </p:sp>
        <p:sp>
          <p:nvSpPr>
            <p:cNvPr id="65" name="Line 65"/>
            <p:cNvSpPr>
              <a:spLocks noChangeShapeType="1"/>
            </p:cNvSpPr>
            <p:nvPr/>
          </p:nvSpPr>
          <p:spPr bwMode="auto">
            <a:xfrm>
              <a:off x="4594" y="3555"/>
              <a:ext cx="1" cy="293"/>
            </a:xfrm>
            <a:prstGeom prst="line">
              <a:avLst/>
            </a:prstGeom>
            <a:noFill/>
            <a:ln w="12700">
              <a:solidFill>
                <a:srgbClr val="000000"/>
              </a:solidFill>
              <a:round/>
              <a:headEnd/>
              <a:tailEnd/>
            </a:ln>
          </p:spPr>
          <p:txBody>
            <a:bodyPr/>
            <a:lstStyle/>
            <a:p>
              <a:endParaRPr lang="zh-CN" altLang="en-US"/>
            </a:p>
          </p:txBody>
        </p:sp>
        <p:sp>
          <p:nvSpPr>
            <p:cNvPr id="66" name="Line 66"/>
            <p:cNvSpPr>
              <a:spLocks noChangeShapeType="1"/>
            </p:cNvSpPr>
            <p:nvPr/>
          </p:nvSpPr>
          <p:spPr bwMode="auto">
            <a:xfrm>
              <a:off x="5130" y="3555"/>
              <a:ext cx="4" cy="293"/>
            </a:xfrm>
            <a:prstGeom prst="line">
              <a:avLst/>
            </a:prstGeom>
            <a:noFill/>
            <a:ln w="12700">
              <a:solidFill>
                <a:srgbClr val="000000"/>
              </a:solidFill>
              <a:round/>
              <a:headEnd/>
              <a:tailEnd/>
            </a:ln>
          </p:spPr>
          <p:txBody>
            <a:bodyPr/>
            <a:lstStyle/>
            <a:p>
              <a:endParaRPr lang="zh-CN" altLang="en-US"/>
            </a:p>
          </p:txBody>
        </p:sp>
        <p:sp>
          <p:nvSpPr>
            <p:cNvPr id="67" name="Rectangle 67"/>
            <p:cNvSpPr>
              <a:spLocks noChangeArrowheads="1"/>
            </p:cNvSpPr>
            <p:nvPr/>
          </p:nvSpPr>
          <p:spPr bwMode="auto">
            <a:xfrm>
              <a:off x="4547" y="3884"/>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C</a:t>
              </a:r>
              <a:endParaRPr lang="en-US" altLang="zh-CN">
                <a:latin typeface="Times New Roman" pitchFamily="18" charset="0"/>
                <a:ea typeface="宋体" pitchFamily="2" charset="-122"/>
              </a:endParaRPr>
            </a:p>
          </p:txBody>
        </p:sp>
        <p:sp>
          <p:nvSpPr>
            <p:cNvPr id="68" name="Rectangle 68"/>
            <p:cNvSpPr>
              <a:spLocks noChangeArrowheads="1"/>
            </p:cNvSpPr>
            <p:nvPr/>
          </p:nvSpPr>
          <p:spPr bwMode="auto">
            <a:xfrm>
              <a:off x="5091" y="3884"/>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B</a:t>
              </a:r>
              <a:endParaRPr lang="en-US" altLang="zh-CN">
                <a:latin typeface="Times New Roman" pitchFamily="18" charset="0"/>
                <a:ea typeface="宋体" pitchFamily="2" charset="-122"/>
              </a:endParaRPr>
            </a:p>
          </p:txBody>
        </p:sp>
        <p:sp>
          <p:nvSpPr>
            <p:cNvPr id="69" name="Rectangle 69"/>
            <p:cNvSpPr>
              <a:spLocks noChangeArrowheads="1"/>
            </p:cNvSpPr>
            <p:nvPr/>
          </p:nvSpPr>
          <p:spPr bwMode="auto">
            <a:xfrm>
              <a:off x="5487" y="3896"/>
              <a:ext cx="75"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D</a:t>
              </a:r>
              <a:endParaRPr lang="en-US" altLang="zh-CN">
                <a:latin typeface="Times New Roman" pitchFamily="18" charset="0"/>
                <a:ea typeface="宋体" pitchFamily="2" charset="-122"/>
              </a:endParaRPr>
            </a:p>
          </p:txBody>
        </p:sp>
        <p:sp>
          <p:nvSpPr>
            <p:cNvPr id="70" name="Line 70"/>
            <p:cNvSpPr>
              <a:spLocks noChangeShapeType="1"/>
            </p:cNvSpPr>
            <p:nvPr/>
          </p:nvSpPr>
          <p:spPr bwMode="auto">
            <a:xfrm>
              <a:off x="4715" y="3970"/>
              <a:ext cx="294" cy="1"/>
            </a:xfrm>
            <a:prstGeom prst="line">
              <a:avLst/>
            </a:prstGeom>
            <a:noFill/>
            <a:ln w="12700">
              <a:solidFill>
                <a:srgbClr val="000000"/>
              </a:solidFill>
              <a:round/>
              <a:headEnd/>
              <a:tailEnd/>
            </a:ln>
          </p:spPr>
          <p:txBody>
            <a:bodyPr/>
            <a:lstStyle/>
            <a:p>
              <a:endParaRPr lang="zh-CN" altLang="en-US"/>
            </a:p>
          </p:txBody>
        </p:sp>
        <p:sp>
          <p:nvSpPr>
            <p:cNvPr id="71" name="Line 71"/>
            <p:cNvSpPr>
              <a:spLocks noChangeShapeType="1"/>
            </p:cNvSpPr>
            <p:nvPr/>
          </p:nvSpPr>
          <p:spPr bwMode="auto">
            <a:xfrm>
              <a:off x="5255" y="3970"/>
              <a:ext cx="168" cy="1"/>
            </a:xfrm>
            <a:prstGeom prst="line">
              <a:avLst/>
            </a:prstGeom>
            <a:noFill/>
            <a:ln w="12700">
              <a:solidFill>
                <a:srgbClr val="000000"/>
              </a:solidFill>
              <a:round/>
              <a:headEnd/>
              <a:tailEnd/>
            </a:ln>
          </p:spPr>
          <p:txBody>
            <a:bodyPr/>
            <a:lstStyle/>
            <a:p>
              <a:endParaRPr lang="zh-CN" altLang="en-US"/>
            </a:p>
          </p:txBody>
        </p:sp>
      </p:grpSp>
      <p:grpSp>
        <p:nvGrpSpPr>
          <p:cNvPr id="72" name="Group 72"/>
          <p:cNvGrpSpPr>
            <a:grpSpLocks/>
          </p:cNvGrpSpPr>
          <p:nvPr/>
        </p:nvGrpSpPr>
        <p:grpSpPr bwMode="auto">
          <a:xfrm>
            <a:off x="167217" y="5191122"/>
            <a:ext cx="2870200" cy="1636712"/>
            <a:chOff x="78" y="3057"/>
            <a:chExt cx="1356" cy="1031"/>
          </a:xfrm>
        </p:grpSpPr>
        <p:sp>
          <p:nvSpPr>
            <p:cNvPr id="73" name="Freeform 73"/>
            <p:cNvSpPr>
              <a:spLocks/>
            </p:cNvSpPr>
            <p:nvPr/>
          </p:nvSpPr>
          <p:spPr bwMode="auto">
            <a:xfrm>
              <a:off x="214" y="3288"/>
              <a:ext cx="243" cy="242"/>
            </a:xfrm>
            <a:custGeom>
              <a:avLst/>
              <a:gdLst/>
              <a:ahLst/>
              <a:cxnLst>
                <a:cxn ang="0">
                  <a:pos x="243" y="121"/>
                </a:cxn>
                <a:cxn ang="0">
                  <a:pos x="243" y="140"/>
                </a:cxn>
                <a:cxn ang="0">
                  <a:pos x="239" y="160"/>
                </a:cxn>
                <a:cxn ang="0">
                  <a:pos x="231" y="176"/>
                </a:cxn>
                <a:cxn ang="0">
                  <a:pos x="220" y="191"/>
                </a:cxn>
                <a:cxn ang="0">
                  <a:pos x="208" y="207"/>
                </a:cxn>
                <a:cxn ang="0">
                  <a:pos x="196" y="219"/>
                </a:cxn>
                <a:cxn ang="0">
                  <a:pos x="180" y="231"/>
                </a:cxn>
                <a:cxn ang="0">
                  <a:pos x="161" y="238"/>
                </a:cxn>
                <a:cxn ang="0">
                  <a:pos x="141" y="242"/>
                </a:cxn>
                <a:cxn ang="0">
                  <a:pos x="122" y="242"/>
                </a:cxn>
                <a:cxn ang="0">
                  <a:pos x="102" y="242"/>
                </a:cxn>
                <a:cxn ang="0">
                  <a:pos x="83" y="238"/>
                </a:cxn>
                <a:cxn ang="0">
                  <a:pos x="67" y="231"/>
                </a:cxn>
                <a:cxn ang="0">
                  <a:pos x="51" y="219"/>
                </a:cxn>
                <a:cxn ang="0">
                  <a:pos x="36" y="207"/>
                </a:cxn>
                <a:cxn ang="0">
                  <a:pos x="24" y="191"/>
                </a:cxn>
                <a:cxn ang="0">
                  <a:pos x="12" y="176"/>
                </a:cxn>
                <a:cxn ang="0">
                  <a:pos x="4" y="160"/>
                </a:cxn>
                <a:cxn ang="0">
                  <a:pos x="0" y="140"/>
                </a:cxn>
                <a:cxn ang="0">
                  <a:pos x="0" y="121"/>
                </a:cxn>
                <a:cxn ang="0">
                  <a:pos x="0" y="101"/>
                </a:cxn>
                <a:cxn ang="0">
                  <a:pos x="4" y="82"/>
                </a:cxn>
                <a:cxn ang="0">
                  <a:pos x="12" y="66"/>
                </a:cxn>
                <a:cxn ang="0">
                  <a:pos x="24" y="50"/>
                </a:cxn>
                <a:cxn ang="0">
                  <a:pos x="36" y="35"/>
                </a:cxn>
                <a:cxn ang="0">
                  <a:pos x="51" y="23"/>
                </a:cxn>
                <a:cxn ang="0">
                  <a:pos x="67" y="11"/>
                </a:cxn>
                <a:cxn ang="0">
                  <a:pos x="83" y="4"/>
                </a:cxn>
                <a:cxn ang="0">
                  <a:pos x="102" y="0"/>
                </a:cxn>
                <a:cxn ang="0">
                  <a:pos x="122" y="0"/>
                </a:cxn>
                <a:cxn ang="0">
                  <a:pos x="141" y="0"/>
                </a:cxn>
                <a:cxn ang="0">
                  <a:pos x="161" y="4"/>
                </a:cxn>
                <a:cxn ang="0">
                  <a:pos x="180" y="11"/>
                </a:cxn>
                <a:cxn ang="0">
                  <a:pos x="196" y="23"/>
                </a:cxn>
                <a:cxn ang="0">
                  <a:pos x="208" y="35"/>
                </a:cxn>
                <a:cxn ang="0">
                  <a:pos x="220" y="50"/>
                </a:cxn>
                <a:cxn ang="0">
                  <a:pos x="231" y="66"/>
                </a:cxn>
                <a:cxn ang="0">
                  <a:pos x="239" y="82"/>
                </a:cxn>
                <a:cxn ang="0">
                  <a:pos x="243" y="101"/>
                </a:cxn>
                <a:cxn ang="0">
                  <a:pos x="243" y="121"/>
                </a:cxn>
                <a:cxn ang="0">
                  <a:pos x="243" y="121"/>
                </a:cxn>
              </a:cxnLst>
              <a:rect l="0" t="0" r="r" b="b"/>
              <a:pathLst>
                <a:path w="243" h="242">
                  <a:moveTo>
                    <a:pt x="243" y="121"/>
                  </a:moveTo>
                  <a:lnTo>
                    <a:pt x="243" y="140"/>
                  </a:lnTo>
                  <a:lnTo>
                    <a:pt x="239" y="160"/>
                  </a:lnTo>
                  <a:lnTo>
                    <a:pt x="231" y="176"/>
                  </a:lnTo>
                  <a:lnTo>
                    <a:pt x="220" y="191"/>
                  </a:lnTo>
                  <a:lnTo>
                    <a:pt x="208" y="207"/>
                  </a:lnTo>
                  <a:lnTo>
                    <a:pt x="196" y="219"/>
                  </a:lnTo>
                  <a:lnTo>
                    <a:pt x="180" y="231"/>
                  </a:lnTo>
                  <a:lnTo>
                    <a:pt x="161" y="238"/>
                  </a:lnTo>
                  <a:lnTo>
                    <a:pt x="141" y="242"/>
                  </a:lnTo>
                  <a:lnTo>
                    <a:pt x="122" y="242"/>
                  </a:lnTo>
                  <a:lnTo>
                    <a:pt x="102" y="242"/>
                  </a:lnTo>
                  <a:lnTo>
                    <a:pt x="83" y="238"/>
                  </a:lnTo>
                  <a:lnTo>
                    <a:pt x="67" y="231"/>
                  </a:lnTo>
                  <a:lnTo>
                    <a:pt x="51" y="219"/>
                  </a:lnTo>
                  <a:lnTo>
                    <a:pt x="36" y="207"/>
                  </a:lnTo>
                  <a:lnTo>
                    <a:pt x="24" y="191"/>
                  </a:lnTo>
                  <a:lnTo>
                    <a:pt x="12" y="176"/>
                  </a:lnTo>
                  <a:lnTo>
                    <a:pt x="4" y="160"/>
                  </a:lnTo>
                  <a:lnTo>
                    <a:pt x="0" y="140"/>
                  </a:lnTo>
                  <a:lnTo>
                    <a:pt x="0" y="121"/>
                  </a:lnTo>
                  <a:lnTo>
                    <a:pt x="0" y="101"/>
                  </a:lnTo>
                  <a:lnTo>
                    <a:pt x="4" y="82"/>
                  </a:lnTo>
                  <a:lnTo>
                    <a:pt x="12" y="66"/>
                  </a:lnTo>
                  <a:lnTo>
                    <a:pt x="24" y="50"/>
                  </a:lnTo>
                  <a:lnTo>
                    <a:pt x="36" y="35"/>
                  </a:lnTo>
                  <a:lnTo>
                    <a:pt x="51" y="23"/>
                  </a:lnTo>
                  <a:lnTo>
                    <a:pt x="67" y="11"/>
                  </a:lnTo>
                  <a:lnTo>
                    <a:pt x="83" y="4"/>
                  </a:lnTo>
                  <a:lnTo>
                    <a:pt x="102" y="0"/>
                  </a:lnTo>
                  <a:lnTo>
                    <a:pt x="122" y="0"/>
                  </a:lnTo>
                  <a:lnTo>
                    <a:pt x="141" y="0"/>
                  </a:lnTo>
                  <a:lnTo>
                    <a:pt x="161" y="4"/>
                  </a:lnTo>
                  <a:lnTo>
                    <a:pt x="180" y="11"/>
                  </a:lnTo>
                  <a:lnTo>
                    <a:pt x="196" y="23"/>
                  </a:lnTo>
                  <a:lnTo>
                    <a:pt x="208" y="35"/>
                  </a:lnTo>
                  <a:lnTo>
                    <a:pt x="220" y="50"/>
                  </a:lnTo>
                  <a:lnTo>
                    <a:pt x="231" y="66"/>
                  </a:lnTo>
                  <a:lnTo>
                    <a:pt x="239" y="82"/>
                  </a:lnTo>
                  <a:lnTo>
                    <a:pt x="243" y="101"/>
                  </a:lnTo>
                  <a:lnTo>
                    <a:pt x="243" y="121"/>
                  </a:lnTo>
                  <a:lnTo>
                    <a:pt x="243" y="121"/>
                  </a:lnTo>
                  <a:close/>
                </a:path>
              </a:pathLst>
            </a:custGeom>
            <a:solidFill>
              <a:srgbClr val="CCFFFF"/>
            </a:solidFill>
            <a:ln w="9525">
              <a:noFill/>
              <a:round/>
              <a:headEnd/>
              <a:tailEnd/>
            </a:ln>
          </p:spPr>
          <p:txBody>
            <a:bodyPr/>
            <a:lstStyle/>
            <a:p>
              <a:endParaRPr lang="zh-CN" altLang="en-US"/>
            </a:p>
          </p:txBody>
        </p:sp>
        <p:sp>
          <p:nvSpPr>
            <p:cNvPr id="74" name="Freeform 74"/>
            <p:cNvSpPr>
              <a:spLocks/>
            </p:cNvSpPr>
            <p:nvPr/>
          </p:nvSpPr>
          <p:spPr bwMode="auto">
            <a:xfrm>
              <a:off x="214" y="3288"/>
              <a:ext cx="243" cy="242"/>
            </a:xfrm>
            <a:custGeom>
              <a:avLst/>
              <a:gdLst/>
              <a:ahLst/>
              <a:cxnLst>
                <a:cxn ang="0">
                  <a:pos x="243" y="121"/>
                </a:cxn>
                <a:cxn ang="0">
                  <a:pos x="243" y="140"/>
                </a:cxn>
                <a:cxn ang="0">
                  <a:pos x="239" y="160"/>
                </a:cxn>
                <a:cxn ang="0">
                  <a:pos x="231" y="176"/>
                </a:cxn>
                <a:cxn ang="0">
                  <a:pos x="220" y="191"/>
                </a:cxn>
                <a:cxn ang="0">
                  <a:pos x="208" y="207"/>
                </a:cxn>
                <a:cxn ang="0">
                  <a:pos x="196" y="219"/>
                </a:cxn>
                <a:cxn ang="0">
                  <a:pos x="180" y="231"/>
                </a:cxn>
                <a:cxn ang="0">
                  <a:pos x="161" y="238"/>
                </a:cxn>
                <a:cxn ang="0">
                  <a:pos x="141" y="242"/>
                </a:cxn>
                <a:cxn ang="0">
                  <a:pos x="122" y="242"/>
                </a:cxn>
                <a:cxn ang="0">
                  <a:pos x="102" y="242"/>
                </a:cxn>
                <a:cxn ang="0">
                  <a:pos x="83" y="238"/>
                </a:cxn>
                <a:cxn ang="0">
                  <a:pos x="67" y="231"/>
                </a:cxn>
                <a:cxn ang="0">
                  <a:pos x="51" y="219"/>
                </a:cxn>
                <a:cxn ang="0">
                  <a:pos x="36" y="207"/>
                </a:cxn>
                <a:cxn ang="0">
                  <a:pos x="24" y="191"/>
                </a:cxn>
                <a:cxn ang="0">
                  <a:pos x="12" y="176"/>
                </a:cxn>
                <a:cxn ang="0">
                  <a:pos x="4" y="160"/>
                </a:cxn>
                <a:cxn ang="0">
                  <a:pos x="0" y="140"/>
                </a:cxn>
                <a:cxn ang="0">
                  <a:pos x="0" y="121"/>
                </a:cxn>
                <a:cxn ang="0">
                  <a:pos x="0" y="101"/>
                </a:cxn>
                <a:cxn ang="0">
                  <a:pos x="4" y="82"/>
                </a:cxn>
                <a:cxn ang="0">
                  <a:pos x="12" y="66"/>
                </a:cxn>
                <a:cxn ang="0">
                  <a:pos x="24" y="50"/>
                </a:cxn>
                <a:cxn ang="0">
                  <a:pos x="36" y="35"/>
                </a:cxn>
                <a:cxn ang="0">
                  <a:pos x="51" y="23"/>
                </a:cxn>
                <a:cxn ang="0">
                  <a:pos x="67" y="11"/>
                </a:cxn>
                <a:cxn ang="0">
                  <a:pos x="83" y="4"/>
                </a:cxn>
                <a:cxn ang="0">
                  <a:pos x="102" y="0"/>
                </a:cxn>
                <a:cxn ang="0">
                  <a:pos x="122" y="0"/>
                </a:cxn>
                <a:cxn ang="0">
                  <a:pos x="141" y="0"/>
                </a:cxn>
                <a:cxn ang="0">
                  <a:pos x="161" y="4"/>
                </a:cxn>
                <a:cxn ang="0">
                  <a:pos x="180" y="11"/>
                </a:cxn>
                <a:cxn ang="0">
                  <a:pos x="196" y="23"/>
                </a:cxn>
                <a:cxn ang="0">
                  <a:pos x="208" y="35"/>
                </a:cxn>
                <a:cxn ang="0">
                  <a:pos x="220" y="50"/>
                </a:cxn>
                <a:cxn ang="0">
                  <a:pos x="231" y="66"/>
                </a:cxn>
                <a:cxn ang="0">
                  <a:pos x="239" y="82"/>
                </a:cxn>
                <a:cxn ang="0">
                  <a:pos x="243" y="101"/>
                </a:cxn>
                <a:cxn ang="0">
                  <a:pos x="243" y="121"/>
                </a:cxn>
                <a:cxn ang="0">
                  <a:pos x="243" y="121"/>
                </a:cxn>
              </a:cxnLst>
              <a:rect l="0" t="0" r="r" b="b"/>
              <a:pathLst>
                <a:path w="243" h="242">
                  <a:moveTo>
                    <a:pt x="243" y="121"/>
                  </a:moveTo>
                  <a:lnTo>
                    <a:pt x="243" y="140"/>
                  </a:lnTo>
                  <a:lnTo>
                    <a:pt x="239" y="160"/>
                  </a:lnTo>
                  <a:lnTo>
                    <a:pt x="231" y="176"/>
                  </a:lnTo>
                  <a:lnTo>
                    <a:pt x="220" y="191"/>
                  </a:lnTo>
                  <a:lnTo>
                    <a:pt x="208" y="207"/>
                  </a:lnTo>
                  <a:lnTo>
                    <a:pt x="196" y="219"/>
                  </a:lnTo>
                  <a:lnTo>
                    <a:pt x="180" y="231"/>
                  </a:lnTo>
                  <a:lnTo>
                    <a:pt x="161" y="238"/>
                  </a:lnTo>
                  <a:lnTo>
                    <a:pt x="141" y="242"/>
                  </a:lnTo>
                  <a:lnTo>
                    <a:pt x="122" y="242"/>
                  </a:lnTo>
                  <a:lnTo>
                    <a:pt x="102" y="242"/>
                  </a:lnTo>
                  <a:lnTo>
                    <a:pt x="83" y="238"/>
                  </a:lnTo>
                  <a:lnTo>
                    <a:pt x="67" y="231"/>
                  </a:lnTo>
                  <a:lnTo>
                    <a:pt x="51" y="219"/>
                  </a:lnTo>
                  <a:lnTo>
                    <a:pt x="36" y="207"/>
                  </a:lnTo>
                  <a:lnTo>
                    <a:pt x="24" y="191"/>
                  </a:lnTo>
                  <a:lnTo>
                    <a:pt x="12" y="176"/>
                  </a:lnTo>
                  <a:lnTo>
                    <a:pt x="4" y="160"/>
                  </a:lnTo>
                  <a:lnTo>
                    <a:pt x="0" y="140"/>
                  </a:lnTo>
                  <a:lnTo>
                    <a:pt x="0" y="121"/>
                  </a:lnTo>
                  <a:lnTo>
                    <a:pt x="0" y="101"/>
                  </a:lnTo>
                  <a:lnTo>
                    <a:pt x="4" y="82"/>
                  </a:lnTo>
                  <a:lnTo>
                    <a:pt x="12" y="66"/>
                  </a:lnTo>
                  <a:lnTo>
                    <a:pt x="24" y="50"/>
                  </a:lnTo>
                  <a:lnTo>
                    <a:pt x="36" y="35"/>
                  </a:lnTo>
                  <a:lnTo>
                    <a:pt x="51" y="23"/>
                  </a:lnTo>
                  <a:lnTo>
                    <a:pt x="67" y="11"/>
                  </a:lnTo>
                  <a:lnTo>
                    <a:pt x="83" y="4"/>
                  </a:lnTo>
                  <a:lnTo>
                    <a:pt x="102" y="0"/>
                  </a:lnTo>
                  <a:lnTo>
                    <a:pt x="122" y="0"/>
                  </a:lnTo>
                  <a:lnTo>
                    <a:pt x="141" y="0"/>
                  </a:lnTo>
                  <a:lnTo>
                    <a:pt x="161" y="4"/>
                  </a:lnTo>
                  <a:lnTo>
                    <a:pt x="180" y="11"/>
                  </a:lnTo>
                  <a:lnTo>
                    <a:pt x="196" y="23"/>
                  </a:lnTo>
                  <a:lnTo>
                    <a:pt x="208" y="35"/>
                  </a:lnTo>
                  <a:lnTo>
                    <a:pt x="220" y="50"/>
                  </a:lnTo>
                  <a:lnTo>
                    <a:pt x="231" y="66"/>
                  </a:lnTo>
                  <a:lnTo>
                    <a:pt x="239" y="82"/>
                  </a:lnTo>
                  <a:lnTo>
                    <a:pt x="243" y="101"/>
                  </a:lnTo>
                  <a:lnTo>
                    <a:pt x="243" y="121"/>
                  </a:lnTo>
                  <a:lnTo>
                    <a:pt x="243" y="121"/>
                  </a:lnTo>
                </a:path>
              </a:pathLst>
            </a:custGeom>
            <a:noFill/>
            <a:ln w="12700">
              <a:solidFill>
                <a:srgbClr val="000000"/>
              </a:solidFill>
              <a:prstDash val="solid"/>
              <a:round/>
              <a:headEnd/>
              <a:tailEnd/>
            </a:ln>
          </p:spPr>
          <p:txBody>
            <a:bodyPr/>
            <a:lstStyle/>
            <a:p>
              <a:endParaRPr lang="zh-CN" altLang="en-US"/>
            </a:p>
          </p:txBody>
        </p:sp>
        <p:sp>
          <p:nvSpPr>
            <p:cNvPr id="75" name="Rectangle 75"/>
            <p:cNvSpPr>
              <a:spLocks noChangeArrowheads="1"/>
            </p:cNvSpPr>
            <p:nvPr/>
          </p:nvSpPr>
          <p:spPr bwMode="auto">
            <a:xfrm>
              <a:off x="285" y="3319"/>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X</a:t>
              </a:r>
              <a:endParaRPr lang="en-US" altLang="zh-CN">
                <a:latin typeface="Times New Roman" pitchFamily="18" charset="0"/>
                <a:ea typeface="宋体" pitchFamily="2" charset="-122"/>
              </a:endParaRPr>
            </a:p>
          </p:txBody>
        </p:sp>
        <p:sp>
          <p:nvSpPr>
            <p:cNvPr id="76" name="Rectangle 76"/>
            <p:cNvSpPr>
              <a:spLocks noChangeArrowheads="1"/>
            </p:cNvSpPr>
            <p:nvPr/>
          </p:nvSpPr>
          <p:spPr bwMode="auto">
            <a:xfrm>
              <a:off x="825" y="3319"/>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A</a:t>
              </a:r>
              <a:endParaRPr lang="en-US" altLang="zh-CN">
                <a:latin typeface="Times New Roman" pitchFamily="18" charset="0"/>
                <a:ea typeface="宋体" pitchFamily="2" charset="-122"/>
              </a:endParaRPr>
            </a:p>
          </p:txBody>
        </p:sp>
        <p:sp>
          <p:nvSpPr>
            <p:cNvPr id="77" name="Freeform 77"/>
            <p:cNvSpPr>
              <a:spLocks/>
            </p:cNvSpPr>
            <p:nvPr/>
          </p:nvSpPr>
          <p:spPr bwMode="auto">
            <a:xfrm>
              <a:off x="751" y="3288"/>
              <a:ext cx="246" cy="242"/>
            </a:xfrm>
            <a:custGeom>
              <a:avLst/>
              <a:gdLst/>
              <a:ahLst/>
              <a:cxnLst>
                <a:cxn ang="0">
                  <a:pos x="246" y="121"/>
                </a:cxn>
                <a:cxn ang="0">
                  <a:pos x="242" y="140"/>
                </a:cxn>
                <a:cxn ang="0">
                  <a:pos x="238" y="160"/>
                </a:cxn>
                <a:cxn ang="0">
                  <a:pos x="231" y="176"/>
                </a:cxn>
                <a:cxn ang="0">
                  <a:pos x="223" y="191"/>
                </a:cxn>
                <a:cxn ang="0">
                  <a:pos x="211" y="207"/>
                </a:cxn>
                <a:cxn ang="0">
                  <a:pos x="195" y="219"/>
                </a:cxn>
                <a:cxn ang="0">
                  <a:pos x="180" y="231"/>
                </a:cxn>
                <a:cxn ang="0">
                  <a:pos x="164" y="238"/>
                </a:cxn>
                <a:cxn ang="0">
                  <a:pos x="144" y="242"/>
                </a:cxn>
                <a:cxn ang="0">
                  <a:pos x="125" y="242"/>
                </a:cxn>
                <a:cxn ang="0">
                  <a:pos x="105" y="242"/>
                </a:cxn>
                <a:cxn ang="0">
                  <a:pos x="86" y="238"/>
                </a:cxn>
                <a:cxn ang="0">
                  <a:pos x="66" y="231"/>
                </a:cxn>
                <a:cxn ang="0">
                  <a:pos x="51" y="219"/>
                </a:cxn>
                <a:cxn ang="0">
                  <a:pos x="39" y="207"/>
                </a:cxn>
                <a:cxn ang="0">
                  <a:pos x="23" y="191"/>
                </a:cxn>
                <a:cxn ang="0">
                  <a:pos x="15" y="176"/>
                </a:cxn>
                <a:cxn ang="0">
                  <a:pos x="7" y="160"/>
                </a:cxn>
                <a:cxn ang="0">
                  <a:pos x="4" y="140"/>
                </a:cxn>
                <a:cxn ang="0">
                  <a:pos x="0" y="121"/>
                </a:cxn>
                <a:cxn ang="0">
                  <a:pos x="4" y="101"/>
                </a:cxn>
                <a:cxn ang="0">
                  <a:pos x="7" y="82"/>
                </a:cxn>
                <a:cxn ang="0">
                  <a:pos x="15" y="66"/>
                </a:cxn>
                <a:cxn ang="0">
                  <a:pos x="23" y="50"/>
                </a:cxn>
                <a:cxn ang="0">
                  <a:pos x="39" y="35"/>
                </a:cxn>
                <a:cxn ang="0">
                  <a:pos x="51" y="23"/>
                </a:cxn>
                <a:cxn ang="0">
                  <a:pos x="66" y="11"/>
                </a:cxn>
                <a:cxn ang="0">
                  <a:pos x="86" y="4"/>
                </a:cxn>
                <a:cxn ang="0">
                  <a:pos x="105" y="0"/>
                </a:cxn>
                <a:cxn ang="0">
                  <a:pos x="125" y="0"/>
                </a:cxn>
                <a:cxn ang="0">
                  <a:pos x="144" y="0"/>
                </a:cxn>
                <a:cxn ang="0">
                  <a:pos x="164" y="4"/>
                </a:cxn>
                <a:cxn ang="0">
                  <a:pos x="180" y="11"/>
                </a:cxn>
                <a:cxn ang="0">
                  <a:pos x="195" y="23"/>
                </a:cxn>
                <a:cxn ang="0">
                  <a:pos x="211" y="35"/>
                </a:cxn>
                <a:cxn ang="0">
                  <a:pos x="223" y="50"/>
                </a:cxn>
                <a:cxn ang="0">
                  <a:pos x="231" y="66"/>
                </a:cxn>
                <a:cxn ang="0">
                  <a:pos x="238" y="82"/>
                </a:cxn>
                <a:cxn ang="0">
                  <a:pos x="242" y="101"/>
                </a:cxn>
                <a:cxn ang="0">
                  <a:pos x="246" y="121"/>
                </a:cxn>
                <a:cxn ang="0">
                  <a:pos x="246" y="121"/>
                </a:cxn>
              </a:cxnLst>
              <a:rect l="0" t="0" r="r" b="b"/>
              <a:pathLst>
                <a:path w="246" h="242">
                  <a:moveTo>
                    <a:pt x="246" y="121"/>
                  </a:moveTo>
                  <a:lnTo>
                    <a:pt x="242" y="140"/>
                  </a:lnTo>
                  <a:lnTo>
                    <a:pt x="238" y="160"/>
                  </a:lnTo>
                  <a:lnTo>
                    <a:pt x="231" y="176"/>
                  </a:lnTo>
                  <a:lnTo>
                    <a:pt x="223" y="191"/>
                  </a:lnTo>
                  <a:lnTo>
                    <a:pt x="211" y="207"/>
                  </a:lnTo>
                  <a:lnTo>
                    <a:pt x="195" y="219"/>
                  </a:lnTo>
                  <a:lnTo>
                    <a:pt x="180" y="231"/>
                  </a:lnTo>
                  <a:lnTo>
                    <a:pt x="164" y="238"/>
                  </a:lnTo>
                  <a:lnTo>
                    <a:pt x="144" y="242"/>
                  </a:lnTo>
                  <a:lnTo>
                    <a:pt x="125" y="242"/>
                  </a:lnTo>
                  <a:lnTo>
                    <a:pt x="105" y="242"/>
                  </a:lnTo>
                  <a:lnTo>
                    <a:pt x="86" y="238"/>
                  </a:lnTo>
                  <a:lnTo>
                    <a:pt x="66" y="231"/>
                  </a:lnTo>
                  <a:lnTo>
                    <a:pt x="51" y="219"/>
                  </a:lnTo>
                  <a:lnTo>
                    <a:pt x="39" y="207"/>
                  </a:lnTo>
                  <a:lnTo>
                    <a:pt x="23" y="191"/>
                  </a:lnTo>
                  <a:lnTo>
                    <a:pt x="15" y="176"/>
                  </a:lnTo>
                  <a:lnTo>
                    <a:pt x="7" y="160"/>
                  </a:lnTo>
                  <a:lnTo>
                    <a:pt x="4" y="140"/>
                  </a:lnTo>
                  <a:lnTo>
                    <a:pt x="0" y="121"/>
                  </a:lnTo>
                  <a:lnTo>
                    <a:pt x="4" y="101"/>
                  </a:lnTo>
                  <a:lnTo>
                    <a:pt x="7" y="82"/>
                  </a:lnTo>
                  <a:lnTo>
                    <a:pt x="15" y="66"/>
                  </a:lnTo>
                  <a:lnTo>
                    <a:pt x="23" y="50"/>
                  </a:lnTo>
                  <a:lnTo>
                    <a:pt x="39" y="35"/>
                  </a:lnTo>
                  <a:lnTo>
                    <a:pt x="51" y="23"/>
                  </a:lnTo>
                  <a:lnTo>
                    <a:pt x="66" y="11"/>
                  </a:lnTo>
                  <a:lnTo>
                    <a:pt x="86" y="4"/>
                  </a:lnTo>
                  <a:lnTo>
                    <a:pt x="105" y="0"/>
                  </a:lnTo>
                  <a:lnTo>
                    <a:pt x="125" y="0"/>
                  </a:lnTo>
                  <a:lnTo>
                    <a:pt x="144" y="0"/>
                  </a:lnTo>
                  <a:lnTo>
                    <a:pt x="164" y="4"/>
                  </a:lnTo>
                  <a:lnTo>
                    <a:pt x="180" y="11"/>
                  </a:lnTo>
                  <a:lnTo>
                    <a:pt x="195" y="23"/>
                  </a:lnTo>
                  <a:lnTo>
                    <a:pt x="211" y="35"/>
                  </a:lnTo>
                  <a:lnTo>
                    <a:pt x="223" y="50"/>
                  </a:lnTo>
                  <a:lnTo>
                    <a:pt x="231" y="66"/>
                  </a:lnTo>
                  <a:lnTo>
                    <a:pt x="238" y="82"/>
                  </a:lnTo>
                  <a:lnTo>
                    <a:pt x="242" y="101"/>
                  </a:lnTo>
                  <a:lnTo>
                    <a:pt x="246" y="121"/>
                  </a:lnTo>
                  <a:lnTo>
                    <a:pt x="246" y="121"/>
                  </a:lnTo>
                </a:path>
              </a:pathLst>
            </a:custGeom>
            <a:noFill/>
            <a:ln w="12700">
              <a:solidFill>
                <a:srgbClr val="000000"/>
              </a:solidFill>
              <a:prstDash val="solid"/>
              <a:round/>
              <a:headEnd/>
              <a:tailEnd/>
            </a:ln>
          </p:spPr>
          <p:txBody>
            <a:bodyPr/>
            <a:lstStyle/>
            <a:p>
              <a:endParaRPr lang="zh-CN" altLang="en-US"/>
            </a:p>
          </p:txBody>
        </p:sp>
        <p:sp>
          <p:nvSpPr>
            <p:cNvPr id="78" name="Line 78"/>
            <p:cNvSpPr>
              <a:spLocks noChangeShapeType="1"/>
            </p:cNvSpPr>
            <p:nvPr/>
          </p:nvSpPr>
          <p:spPr bwMode="auto">
            <a:xfrm>
              <a:off x="457" y="3405"/>
              <a:ext cx="294" cy="4"/>
            </a:xfrm>
            <a:prstGeom prst="line">
              <a:avLst/>
            </a:prstGeom>
            <a:noFill/>
            <a:ln w="12700">
              <a:solidFill>
                <a:srgbClr val="000000"/>
              </a:solidFill>
              <a:round/>
              <a:headEnd/>
              <a:tailEnd/>
            </a:ln>
          </p:spPr>
          <p:txBody>
            <a:bodyPr/>
            <a:lstStyle/>
            <a:p>
              <a:endParaRPr lang="zh-CN" altLang="en-US"/>
            </a:p>
          </p:txBody>
        </p:sp>
        <p:sp>
          <p:nvSpPr>
            <p:cNvPr id="79" name="Line 79"/>
            <p:cNvSpPr>
              <a:spLocks noChangeShapeType="1"/>
            </p:cNvSpPr>
            <p:nvPr/>
          </p:nvSpPr>
          <p:spPr bwMode="auto">
            <a:xfrm>
              <a:off x="336" y="3530"/>
              <a:ext cx="1" cy="294"/>
            </a:xfrm>
            <a:prstGeom prst="line">
              <a:avLst/>
            </a:prstGeom>
            <a:noFill/>
            <a:ln w="12700">
              <a:solidFill>
                <a:srgbClr val="000000"/>
              </a:solidFill>
              <a:round/>
              <a:headEnd/>
              <a:tailEnd/>
            </a:ln>
          </p:spPr>
          <p:txBody>
            <a:bodyPr/>
            <a:lstStyle/>
            <a:p>
              <a:endParaRPr lang="zh-CN" altLang="en-US"/>
            </a:p>
          </p:txBody>
        </p:sp>
        <p:sp>
          <p:nvSpPr>
            <p:cNvPr id="80" name="Line 80"/>
            <p:cNvSpPr>
              <a:spLocks noChangeShapeType="1"/>
            </p:cNvSpPr>
            <p:nvPr/>
          </p:nvSpPr>
          <p:spPr bwMode="auto">
            <a:xfrm flipH="1">
              <a:off x="877" y="3529"/>
              <a:ext cx="0" cy="309"/>
            </a:xfrm>
            <a:prstGeom prst="line">
              <a:avLst/>
            </a:prstGeom>
            <a:noFill/>
            <a:ln w="12700">
              <a:solidFill>
                <a:srgbClr val="000000"/>
              </a:solidFill>
              <a:round/>
              <a:headEnd/>
              <a:tailEnd/>
            </a:ln>
          </p:spPr>
          <p:txBody>
            <a:bodyPr/>
            <a:lstStyle/>
            <a:p>
              <a:endParaRPr lang="zh-CN" altLang="en-US"/>
            </a:p>
          </p:txBody>
        </p:sp>
        <p:sp>
          <p:nvSpPr>
            <p:cNvPr id="81" name="Rectangle 81"/>
            <p:cNvSpPr>
              <a:spLocks noChangeArrowheads="1"/>
            </p:cNvSpPr>
            <p:nvPr/>
          </p:nvSpPr>
          <p:spPr bwMode="auto">
            <a:xfrm>
              <a:off x="289" y="3859"/>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C</a:t>
              </a:r>
              <a:endParaRPr lang="en-US" altLang="zh-CN">
                <a:latin typeface="Times New Roman" pitchFamily="18" charset="0"/>
                <a:ea typeface="宋体" pitchFamily="2" charset="-122"/>
              </a:endParaRPr>
            </a:p>
          </p:txBody>
        </p:sp>
        <p:sp>
          <p:nvSpPr>
            <p:cNvPr id="82" name="Freeform 82"/>
            <p:cNvSpPr>
              <a:spLocks/>
            </p:cNvSpPr>
            <p:nvPr/>
          </p:nvSpPr>
          <p:spPr bwMode="auto">
            <a:xfrm>
              <a:off x="214" y="3824"/>
              <a:ext cx="243" cy="246"/>
            </a:xfrm>
            <a:custGeom>
              <a:avLst/>
              <a:gdLst/>
              <a:ahLst/>
              <a:cxnLst>
                <a:cxn ang="0">
                  <a:pos x="243" y="121"/>
                </a:cxn>
                <a:cxn ang="0">
                  <a:pos x="243" y="145"/>
                </a:cxn>
                <a:cxn ang="0">
                  <a:pos x="239" y="160"/>
                </a:cxn>
                <a:cxn ang="0">
                  <a:pos x="231" y="180"/>
                </a:cxn>
                <a:cxn ang="0">
                  <a:pos x="220" y="196"/>
                </a:cxn>
                <a:cxn ang="0">
                  <a:pos x="208" y="211"/>
                </a:cxn>
                <a:cxn ang="0">
                  <a:pos x="196" y="223"/>
                </a:cxn>
                <a:cxn ang="0">
                  <a:pos x="180" y="231"/>
                </a:cxn>
                <a:cxn ang="0">
                  <a:pos x="161" y="239"/>
                </a:cxn>
                <a:cxn ang="0">
                  <a:pos x="141" y="242"/>
                </a:cxn>
                <a:cxn ang="0">
                  <a:pos x="122" y="246"/>
                </a:cxn>
                <a:cxn ang="0">
                  <a:pos x="102" y="242"/>
                </a:cxn>
                <a:cxn ang="0">
                  <a:pos x="83" y="239"/>
                </a:cxn>
                <a:cxn ang="0">
                  <a:pos x="67" y="231"/>
                </a:cxn>
                <a:cxn ang="0">
                  <a:pos x="51" y="223"/>
                </a:cxn>
                <a:cxn ang="0">
                  <a:pos x="36" y="211"/>
                </a:cxn>
                <a:cxn ang="0">
                  <a:pos x="24" y="196"/>
                </a:cxn>
                <a:cxn ang="0">
                  <a:pos x="12" y="180"/>
                </a:cxn>
                <a:cxn ang="0">
                  <a:pos x="4" y="160"/>
                </a:cxn>
                <a:cxn ang="0">
                  <a:pos x="0" y="145"/>
                </a:cxn>
                <a:cxn ang="0">
                  <a:pos x="0" y="125"/>
                </a:cxn>
                <a:cxn ang="0">
                  <a:pos x="0" y="102"/>
                </a:cxn>
                <a:cxn ang="0">
                  <a:pos x="4" y="86"/>
                </a:cxn>
                <a:cxn ang="0">
                  <a:pos x="12" y="66"/>
                </a:cxn>
                <a:cxn ang="0">
                  <a:pos x="24" y="51"/>
                </a:cxn>
                <a:cxn ang="0">
                  <a:pos x="36" y="35"/>
                </a:cxn>
                <a:cxn ang="0">
                  <a:pos x="51" y="23"/>
                </a:cxn>
                <a:cxn ang="0">
                  <a:pos x="67" y="15"/>
                </a:cxn>
                <a:cxn ang="0">
                  <a:pos x="83" y="8"/>
                </a:cxn>
                <a:cxn ang="0">
                  <a:pos x="102" y="4"/>
                </a:cxn>
                <a:cxn ang="0">
                  <a:pos x="122" y="0"/>
                </a:cxn>
                <a:cxn ang="0">
                  <a:pos x="141" y="4"/>
                </a:cxn>
                <a:cxn ang="0">
                  <a:pos x="161" y="8"/>
                </a:cxn>
                <a:cxn ang="0">
                  <a:pos x="180" y="15"/>
                </a:cxn>
                <a:cxn ang="0">
                  <a:pos x="196" y="23"/>
                </a:cxn>
                <a:cxn ang="0">
                  <a:pos x="208" y="35"/>
                </a:cxn>
                <a:cxn ang="0">
                  <a:pos x="220" y="51"/>
                </a:cxn>
                <a:cxn ang="0">
                  <a:pos x="231" y="66"/>
                </a:cxn>
                <a:cxn ang="0">
                  <a:pos x="239" y="86"/>
                </a:cxn>
                <a:cxn ang="0">
                  <a:pos x="243" y="102"/>
                </a:cxn>
                <a:cxn ang="0">
                  <a:pos x="243" y="125"/>
                </a:cxn>
                <a:cxn ang="0">
                  <a:pos x="243" y="125"/>
                </a:cxn>
              </a:cxnLst>
              <a:rect l="0" t="0" r="r" b="b"/>
              <a:pathLst>
                <a:path w="243" h="246">
                  <a:moveTo>
                    <a:pt x="243" y="121"/>
                  </a:moveTo>
                  <a:lnTo>
                    <a:pt x="243" y="145"/>
                  </a:lnTo>
                  <a:lnTo>
                    <a:pt x="239" y="160"/>
                  </a:lnTo>
                  <a:lnTo>
                    <a:pt x="231" y="180"/>
                  </a:lnTo>
                  <a:lnTo>
                    <a:pt x="220" y="196"/>
                  </a:lnTo>
                  <a:lnTo>
                    <a:pt x="208" y="211"/>
                  </a:lnTo>
                  <a:lnTo>
                    <a:pt x="196" y="223"/>
                  </a:lnTo>
                  <a:lnTo>
                    <a:pt x="180" y="231"/>
                  </a:lnTo>
                  <a:lnTo>
                    <a:pt x="161" y="239"/>
                  </a:lnTo>
                  <a:lnTo>
                    <a:pt x="141" y="242"/>
                  </a:lnTo>
                  <a:lnTo>
                    <a:pt x="122" y="246"/>
                  </a:lnTo>
                  <a:lnTo>
                    <a:pt x="102" y="242"/>
                  </a:lnTo>
                  <a:lnTo>
                    <a:pt x="83" y="239"/>
                  </a:lnTo>
                  <a:lnTo>
                    <a:pt x="67" y="231"/>
                  </a:lnTo>
                  <a:lnTo>
                    <a:pt x="51" y="223"/>
                  </a:lnTo>
                  <a:lnTo>
                    <a:pt x="36" y="211"/>
                  </a:lnTo>
                  <a:lnTo>
                    <a:pt x="24" y="196"/>
                  </a:lnTo>
                  <a:lnTo>
                    <a:pt x="12" y="180"/>
                  </a:lnTo>
                  <a:lnTo>
                    <a:pt x="4" y="160"/>
                  </a:lnTo>
                  <a:lnTo>
                    <a:pt x="0" y="145"/>
                  </a:lnTo>
                  <a:lnTo>
                    <a:pt x="0" y="125"/>
                  </a:lnTo>
                  <a:lnTo>
                    <a:pt x="0" y="102"/>
                  </a:lnTo>
                  <a:lnTo>
                    <a:pt x="4" y="86"/>
                  </a:lnTo>
                  <a:lnTo>
                    <a:pt x="12" y="66"/>
                  </a:lnTo>
                  <a:lnTo>
                    <a:pt x="24" y="51"/>
                  </a:lnTo>
                  <a:lnTo>
                    <a:pt x="36" y="35"/>
                  </a:lnTo>
                  <a:lnTo>
                    <a:pt x="51" y="23"/>
                  </a:lnTo>
                  <a:lnTo>
                    <a:pt x="67" y="15"/>
                  </a:lnTo>
                  <a:lnTo>
                    <a:pt x="83" y="8"/>
                  </a:lnTo>
                  <a:lnTo>
                    <a:pt x="102" y="4"/>
                  </a:lnTo>
                  <a:lnTo>
                    <a:pt x="122" y="0"/>
                  </a:lnTo>
                  <a:lnTo>
                    <a:pt x="141" y="4"/>
                  </a:lnTo>
                  <a:lnTo>
                    <a:pt x="161" y="8"/>
                  </a:lnTo>
                  <a:lnTo>
                    <a:pt x="180" y="15"/>
                  </a:lnTo>
                  <a:lnTo>
                    <a:pt x="196" y="23"/>
                  </a:lnTo>
                  <a:lnTo>
                    <a:pt x="208" y="35"/>
                  </a:lnTo>
                  <a:lnTo>
                    <a:pt x="220" y="51"/>
                  </a:lnTo>
                  <a:lnTo>
                    <a:pt x="231" y="66"/>
                  </a:lnTo>
                  <a:lnTo>
                    <a:pt x="239" y="86"/>
                  </a:lnTo>
                  <a:lnTo>
                    <a:pt x="243" y="102"/>
                  </a:lnTo>
                  <a:lnTo>
                    <a:pt x="243" y="125"/>
                  </a:lnTo>
                  <a:lnTo>
                    <a:pt x="243" y="125"/>
                  </a:lnTo>
                </a:path>
              </a:pathLst>
            </a:custGeom>
            <a:noFill/>
            <a:ln w="12700">
              <a:solidFill>
                <a:srgbClr val="000000"/>
              </a:solidFill>
              <a:prstDash val="solid"/>
              <a:round/>
              <a:headEnd/>
              <a:tailEnd/>
            </a:ln>
          </p:spPr>
          <p:txBody>
            <a:bodyPr/>
            <a:lstStyle/>
            <a:p>
              <a:endParaRPr lang="zh-CN" altLang="en-US"/>
            </a:p>
          </p:txBody>
        </p:sp>
        <p:sp>
          <p:nvSpPr>
            <p:cNvPr id="83" name="Rectangle 83"/>
            <p:cNvSpPr>
              <a:spLocks noChangeArrowheads="1"/>
            </p:cNvSpPr>
            <p:nvPr/>
          </p:nvSpPr>
          <p:spPr bwMode="auto">
            <a:xfrm>
              <a:off x="833" y="3859"/>
              <a:ext cx="67"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B</a:t>
              </a:r>
              <a:endParaRPr lang="en-US" altLang="zh-CN">
                <a:latin typeface="Times New Roman" pitchFamily="18" charset="0"/>
                <a:ea typeface="宋体" pitchFamily="2" charset="-122"/>
              </a:endParaRPr>
            </a:p>
          </p:txBody>
        </p:sp>
        <p:sp>
          <p:nvSpPr>
            <p:cNvPr id="84" name="Freeform 84"/>
            <p:cNvSpPr>
              <a:spLocks/>
            </p:cNvSpPr>
            <p:nvPr/>
          </p:nvSpPr>
          <p:spPr bwMode="auto">
            <a:xfrm>
              <a:off x="751" y="3824"/>
              <a:ext cx="246" cy="246"/>
            </a:xfrm>
            <a:custGeom>
              <a:avLst/>
              <a:gdLst/>
              <a:ahLst/>
              <a:cxnLst>
                <a:cxn ang="0">
                  <a:pos x="246" y="121"/>
                </a:cxn>
                <a:cxn ang="0">
                  <a:pos x="242" y="145"/>
                </a:cxn>
                <a:cxn ang="0">
                  <a:pos x="238" y="160"/>
                </a:cxn>
                <a:cxn ang="0">
                  <a:pos x="231" y="180"/>
                </a:cxn>
                <a:cxn ang="0">
                  <a:pos x="223" y="196"/>
                </a:cxn>
                <a:cxn ang="0">
                  <a:pos x="211" y="211"/>
                </a:cxn>
                <a:cxn ang="0">
                  <a:pos x="195" y="223"/>
                </a:cxn>
                <a:cxn ang="0">
                  <a:pos x="180" y="231"/>
                </a:cxn>
                <a:cxn ang="0">
                  <a:pos x="164" y="239"/>
                </a:cxn>
                <a:cxn ang="0">
                  <a:pos x="144" y="242"/>
                </a:cxn>
                <a:cxn ang="0">
                  <a:pos x="125" y="246"/>
                </a:cxn>
                <a:cxn ang="0">
                  <a:pos x="105" y="242"/>
                </a:cxn>
                <a:cxn ang="0">
                  <a:pos x="86" y="239"/>
                </a:cxn>
                <a:cxn ang="0">
                  <a:pos x="66" y="231"/>
                </a:cxn>
                <a:cxn ang="0">
                  <a:pos x="51" y="223"/>
                </a:cxn>
                <a:cxn ang="0">
                  <a:pos x="39" y="211"/>
                </a:cxn>
                <a:cxn ang="0">
                  <a:pos x="23" y="196"/>
                </a:cxn>
                <a:cxn ang="0">
                  <a:pos x="15" y="180"/>
                </a:cxn>
                <a:cxn ang="0">
                  <a:pos x="7" y="160"/>
                </a:cxn>
                <a:cxn ang="0">
                  <a:pos x="4" y="145"/>
                </a:cxn>
                <a:cxn ang="0">
                  <a:pos x="0" y="125"/>
                </a:cxn>
                <a:cxn ang="0">
                  <a:pos x="4" y="102"/>
                </a:cxn>
                <a:cxn ang="0">
                  <a:pos x="7" y="86"/>
                </a:cxn>
                <a:cxn ang="0">
                  <a:pos x="15" y="66"/>
                </a:cxn>
                <a:cxn ang="0">
                  <a:pos x="23" y="51"/>
                </a:cxn>
                <a:cxn ang="0">
                  <a:pos x="39" y="35"/>
                </a:cxn>
                <a:cxn ang="0">
                  <a:pos x="51" y="23"/>
                </a:cxn>
                <a:cxn ang="0">
                  <a:pos x="66" y="15"/>
                </a:cxn>
                <a:cxn ang="0">
                  <a:pos x="86" y="8"/>
                </a:cxn>
                <a:cxn ang="0">
                  <a:pos x="105" y="4"/>
                </a:cxn>
                <a:cxn ang="0">
                  <a:pos x="125" y="0"/>
                </a:cxn>
                <a:cxn ang="0">
                  <a:pos x="144" y="4"/>
                </a:cxn>
                <a:cxn ang="0">
                  <a:pos x="164" y="8"/>
                </a:cxn>
                <a:cxn ang="0">
                  <a:pos x="180" y="15"/>
                </a:cxn>
                <a:cxn ang="0">
                  <a:pos x="195" y="23"/>
                </a:cxn>
                <a:cxn ang="0">
                  <a:pos x="211" y="35"/>
                </a:cxn>
                <a:cxn ang="0">
                  <a:pos x="223" y="51"/>
                </a:cxn>
                <a:cxn ang="0">
                  <a:pos x="231" y="66"/>
                </a:cxn>
                <a:cxn ang="0">
                  <a:pos x="238" y="86"/>
                </a:cxn>
                <a:cxn ang="0">
                  <a:pos x="242" y="102"/>
                </a:cxn>
                <a:cxn ang="0">
                  <a:pos x="246" y="125"/>
                </a:cxn>
                <a:cxn ang="0">
                  <a:pos x="246" y="125"/>
                </a:cxn>
              </a:cxnLst>
              <a:rect l="0" t="0" r="r" b="b"/>
              <a:pathLst>
                <a:path w="246" h="246">
                  <a:moveTo>
                    <a:pt x="246" y="121"/>
                  </a:moveTo>
                  <a:lnTo>
                    <a:pt x="242" y="145"/>
                  </a:lnTo>
                  <a:lnTo>
                    <a:pt x="238" y="160"/>
                  </a:lnTo>
                  <a:lnTo>
                    <a:pt x="231" y="180"/>
                  </a:lnTo>
                  <a:lnTo>
                    <a:pt x="223" y="196"/>
                  </a:lnTo>
                  <a:lnTo>
                    <a:pt x="211" y="211"/>
                  </a:lnTo>
                  <a:lnTo>
                    <a:pt x="195" y="223"/>
                  </a:lnTo>
                  <a:lnTo>
                    <a:pt x="180" y="231"/>
                  </a:lnTo>
                  <a:lnTo>
                    <a:pt x="164" y="239"/>
                  </a:lnTo>
                  <a:lnTo>
                    <a:pt x="144" y="242"/>
                  </a:lnTo>
                  <a:lnTo>
                    <a:pt x="125" y="246"/>
                  </a:lnTo>
                  <a:lnTo>
                    <a:pt x="105" y="242"/>
                  </a:lnTo>
                  <a:lnTo>
                    <a:pt x="86" y="239"/>
                  </a:lnTo>
                  <a:lnTo>
                    <a:pt x="66" y="231"/>
                  </a:lnTo>
                  <a:lnTo>
                    <a:pt x="51" y="223"/>
                  </a:lnTo>
                  <a:lnTo>
                    <a:pt x="39" y="211"/>
                  </a:lnTo>
                  <a:lnTo>
                    <a:pt x="23" y="196"/>
                  </a:lnTo>
                  <a:lnTo>
                    <a:pt x="15" y="180"/>
                  </a:lnTo>
                  <a:lnTo>
                    <a:pt x="7" y="160"/>
                  </a:lnTo>
                  <a:lnTo>
                    <a:pt x="4" y="145"/>
                  </a:lnTo>
                  <a:lnTo>
                    <a:pt x="0" y="125"/>
                  </a:lnTo>
                  <a:lnTo>
                    <a:pt x="4" y="102"/>
                  </a:lnTo>
                  <a:lnTo>
                    <a:pt x="7" y="86"/>
                  </a:lnTo>
                  <a:lnTo>
                    <a:pt x="15" y="66"/>
                  </a:lnTo>
                  <a:lnTo>
                    <a:pt x="23" y="51"/>
                  </a:lnTo>
                  <a:lnTo>
                    <a:pt x="39" y="35"/>
                  </a:lnTo>
                  <a:lnTo>
                    <a:pt x="51" y="23"/>
                  </a:lnTo>
                  <a:lnTo>
                    <a:pt x="66" y="15"/>
                  </a:lnTo>
                  <a:lnTo>
                    <a:pt x="86" y="8"/>
                  </a:lnTo>
                  <a:lnTo>
                    <a:pt x="105" y="4"/>
                  </a:lnTo>
                  <a:lnTo>
                    <a:pt x="125" y="0"/>
                  </a:lnTo>
                  <a:lnTo>
                    <a:pt x="144" y="4"/>
                  </a:lnTo>
                  <a:lnTo>
                    <a:pt x="164" y="8"/>
                  </a:lnTo>
                  <a:lnTo>
                    <a:pt x="180" y="15"/>
                  </a:lnTo>
                  <a:lnTo>
                    <a:pt x="195" y="23"/>
                  </a:lnTo>
                  <a:lnTo>
                    <a:pt x="211" y="35"/>
                  </a:lnTo>
                  <a:lnTo>
                    <a:pt x="223" y="51"/>
                  </a:lnTo>
                  <a:lnTo>
                    <a:pt x="231" y="66"/>
                  </a:lnTo>
                  <a:lnTo>
                    <a:pt x="238" y="86"/>
                  </a:lnTo>
                  <a:lnTo>
                    <a:pt x="242" y="102"/>
                  </a:lnTo>
                  <a:lnTo>
                    <a:pt x="246" y="125"/>
                  </a:lnTo>
                  <a:lnTo>
                    <a:pt x="246" y="125"/>
                  </a:lnTo>
                </a:path>
              </a:pathLst>
            </a:custGeom>
            <a:noFill/>
            <a:ln w="12700">
              <a:solidFill>
                <a:srgbClr val="000000"/>
              </a:solidFill>
              <a:prstDash val="solid"/>
              <a:round/>
              <a:headEnd/>
              <a:tailEnd/>
            </a:ln>
          </p:spPr>
          <p:txBody>
            <a:bodyPr/>
            <a:lstStyle/>
            <a:p>
              <a:endParaRPr lang="zh-CN" altLang="en-US"/>
            </a:p>
          </p:txBody>
        </p:sp>
        <p:sp>
          <p:nvSpPr>
            <p:cNvPr id="85" name="Rectangle 85"/>
            <p:cNvSpPr>
              <a:spLocks noChangeArrowheads="1"/>
            </p:cNvSpPr>
            <p:nvPr/>
          </p:nvSpPr>
          <p:spPr bwMode="auto">
            <a:xfrm>
              <a:off x="1262" y="3877"/>
              <a:ext cx="75" cy="155"/>
            </a:xfrm>
            <a:prstGeom prst="rect">
              <a:avLst/>
            </a:prstGeom>
            <a:noFill/>
            <a:ln w="9525">
              <a:noFill/>
              <a:miter lim="800000"/>
              <a:headEnd/>
              <a:tailEnd/>
            </a:ln>
          </p:spPr>
          <p:txBody>
            <a:bodyPr wrap="none" lIns="0" tIns="0" rIns="0" bIns="0">
              <a:spAutoFit/>
            </a:bodyPr>
            <a:lstStyle/>
            <a:p>
              <a:r>
                <a:rPr lang="en-US" altLang="zh-CN" sz="1600">
                  <a:solidFill>
                    <a:srgbClr val="000000"/>
                  </a:solidFill>
                  <a:ea typeface="宋体" pitchFamily="2" charset="-122"/>
                </a:rPr>
                <a:t>D</a:t>
              </a:r>
              <a:endParaRPr lang="en-US" altLang="zh-CN">
                <a:latin typeface="Times New Roman" pitchFamily="18" charset="0"/>
                <a:ea typeface="宋体" pitchFamily="2" charset="-122"/>
              </a:endParaRPr>
            </a:p>
          </p:txBody>
        </p:sp>
        <p:sp>
          <p:nvSpPr>
            <p:cNvPr id="86" name="Freeform 86"/>
            <p:cNvSpPr>
              <a:spLocks/>
            </p:cNvSpPr>
            <p:nvPr/>
          </p:nvSpPr>
          <p:spPr bwMode="auto">
            <a:xfrm>
              <a:off x="1192" y="3842"/>
              <a:ext cx="242" cy="246"/>
            </a:xfrm>
            <a:custGeom>
              <a:avLst/>
              <a:gdLst/>
              <a:ahLst/>
              <a:cxnLst>
                <a:cxn ang="0">
                  <a:pos x="242" y="121"/>
                </a:cxn>
                <a:cxn ang="0">
                  <a:pos x="242" y="145"/>
                </a:cxn>
                <a:cxn ang="0">
                  <a:pos x="238" y="160"/>
                </a:cxn>
                <a:cxn ang="0">
                  <a:pos x="231" y="180"/>
                </a:cxn>
                <a:cxn ang="0">
                  <a:pos x="219" y="196"/>
                </a:cxn>
                <a:cxn ang="0">
                  <a:pos x="207" y="211"/>
                </a:cxn>
                <a:cxn ang="0">
                  <a:pos x="195" y="223"/>
                </a:cxn>
                <a:cxn ang="0">
                  <a:pos x="180" y="231"/>
                </a:cxn>
                <a:cxn ang="0">
                  <a:pos x="160" y="239"/>
                </a:cxn>
                <a:cxn ang="0">
                  <a:pos x="141" y="242"/>
                </a:cxn>
                <a:cxn ang="0">
                  <a:pos x="121" y="246"/>
                </a:cxn>
                <a:cxn ang="0">
                  <a:pos x="101" y="242"/>
                </a:cxn>
                <a:cxn ang="0">
                  <a:pos x="82" y="239"/>
                </a:cxn>
                <a:cxn ang="0">
                  <a:pos x="66" y="231"/>
                </a:cxn>
                <a:cxn ang="0">
                  <a:pos x="51" y="223"/>
                </a:cxn>
                <a:cxn ang="0">
                  <a:pos x="35" y="211"/>
                </a:cxn>
                <a:cxn ang="0">
                  <a:pos x="23" y="196"/>
                </a:cxn>
                <a:cxn ang="0">
                  <a:pos x="11" y="180"/>
                </a:cxn>
                <a:cxn ang="0">
                  <a:pos x="4" y="160"/>
                </a:cxn>
                <a:cxn ang="0">
                  <a:pos x="0" y="145"/>
                </a:cxn>
                <a:cxn ang="0">
                  <a:pos x="0" y="125"/>
                </a:cxn>
                <a:cxn ang="0">
                  <a:pos x="0" y="102"/>
                </a:cxn>
                <a:cxn ang="0">
                  <a:pos x="4" y="86"/>
                </a:cxn>
                <a:cxn ang="0">
                  <a:pos x="11" y="66"/>
                </a:cxn>
                <a:cxn ang="0">
                  <a:pos x="23" y="51"/>
                </a:cxn>
                <a:cxn ang="0">
                  <a:pos x="35" y="35"/>
                </a:cxn>
                <a:cxn ang="0">
                  <a:pos x="51" y="23"/>
                </a:cxn>
                <a:cxn ang="0">
                  <a:pos x="66" y="15"/>
                </a:cxn>
                <a:cxn ang="0">
                  <a:pos x="82" y="8"/>
                </a:cxn>
                <a:cxn ang="0">
                  <a:pos x="101" y="4"/>
                </a:cxn>
                <a:cxn ang="0">
                  <a:pos x="121" y="0"/>
                </a:cxn>
                <a:cxn ang="0">
                  <a:pos x="141" y="4"/>
                </a:cxn>
                <a:cxn ang="0">
                  <a:pos x="160" y="8"/>
                </a:cxn>
                <a:cxn ang="0">
                  <a:pos x="180" y="15"/>
                </a:cxn>
                <a:cxn ang="0">
                  <a:pos x="195" y="23"/>
                </a:cxn>
                <a:cxn ang="0">
                  <a:pos x="207" y="35"/>
                </a:cxn>
                <a:cxn ang="0">
                  <a:pos x="219" y="51"/>
                </a:cxn>
                <a:cxn ang="0">
                  <a:pos x="231" y="66"/>
                </a:cxn>
                <a:cxn ang="0">
                  <a:pos x="238" y="86"/>
                </a:cxn>
                <a:cxn ang="0">
                  <a:pos x="242" y="102"/>
                </a:cxn>
                <a:cxn ang="0">
                  <a:pos x="242" y="125"/>
                </a:cxn>
                <a:cxn ang="0">
                  <a:pos x="242" y="125"/>
                </a:cxn>
              </a:cxnLst>
              <a:rect l="0" t="0" r="r" b="b"/>
              <a:pathLst>
                <a:path w="242" h="246">
                  <a:moveTo>
                    <a:pt x="242" y="121"/>
                  </a:moveTo>
                  <a:lnTo>
                    <a:pt x="242" y="145"/>
                  </a:lnTo>
                  <a:lnTo>
                    <a:pt x="238" y="160"/>
                  </a:lnTo>
                  <a:lnTo>
                    <a:pt x="231" y="180"/>
                  </a:lnTo>
                  <a:lnTo>
                    <a:pt x="219" y="196"/>
                  </a:lnTo>
                  <a:lnTo>
                    <a:pt x="207" y="211"/>
                  </a:lnTo>
                  <a:lnTo>
                    <a:pt x="195" y="223"/>
                  </a:lnTo>
                  <a:lnTo>
                    <a:pt x="180" y="231"/>
                  </a:lnTo>
                  <a:lnTo>
                    <a:pt x="160" y="239"/>
                  </a:lnTo>
                  <a:lnTo>
                    <a:pt x="141" y="242"/>
                  </a:lnTo>
                  <a:lnTo>
                    <a:pt x="121" y="246"/>
                  </a:lnTo>
                  <a:lnTo>
                    <a:pt x="101" y="242"/>
                  </a:lnTo>
                  <a:lnTo>
                    <a:pt x="82" y="239"/>
                  </a:lnTo>
                  <a:lnTo>
                    <a:pt x="66" y="231"/>
                  </a:lnTo>
                  <a:lnTo>
                    <a:pt x="51" y="223"/>
                  </a:lnTo>
                  <a:lnTo>
                    <a:pt x="35" y="211"/>
                  </a:lnTo>
                  <a:lnTo>
                    <a:pt x="23" y="196"/>
                  </a:lnTo>
                  <a:lnTo>
                    <a:pt x="11" y="180"/>
                  </a:lnTo>
                  <a:lnTo>
                    <a:pt x="4" y="160"/>
                  </a:lnTo>
                  <a:lnTo>
                    <a:pt x="0" y="145"/>
                  </a:lnTo>
                  <a:lnTo>
                    <a:pt x="0" y="125"/>
                  </a:lnTo>
                  <a:lnTo>
                    <a:pt x="0" y="102"/>
                  </a:lnTo>
                  <a:lnTo>
                    <a:pt x="4" y="86"/>
                  </a:lnTo>
                  <a:lnTo>
                    <a:pt x="11" y="66"/>
                  </a:lnTo>
                  <a:lnTo>
                    <a:pt x="23" y="51"/>
                  </a:lnTo>
                  <a:lnTo>
                    <a:pt x="35" y="35"/>
                  </a:lnTo>
                  <a:lnTo>
                    <a:pt x="51" y="23"/>
                  </a:lnTo>
                  <a:lnTo>
                    <a:pt x="66" y="15"/>
                  </a:lnTo>
                  <a:lnTo>
                    <a:pt x="82" y="8"/>
                  </a:lnTo>
                  <a:lnTo>
                    <a:pt x="101" y="4"/>
                  </a:lnTo>
                  <a:lnTo>
                    <a:pt x="121" y="0"/>
                  </a:lnTo>
                  <a:lnTo>
                    <a:pt x="141" y="4"/>
                  </a:lnTo>
                  <a:lnTo>
                    <a:pt x="160" y="8"/>
                  </a:lnTo>
                  <a:lnTo>
                    <a:pt x="180" y="15"/>
                  </a:lnTo>
                  <a:lnTo>
                    <a:pt x="195" y="23"/>
                  </a:lnTo>
                  <a:lnTo>
                    <a:pt x="207" y="35"/>
                  </a:lnTo>
                  <a:lnTo>
                    <a:pt x="219" y="51"/>
                  </a:lnTo>
                  <a:lnTo>
                    <a:pt x="231" y="66"/>
                  </a:lnTo>
                  <a:lnTo>
                    <a:pt x="238" y="86"/>
                  </a:lnTo>
                  <a:lnTo>
                    <a:pt x="242" y="102"/>
                  </a:lnTo>
                  <a:lnTo>
                    <a:pt x="242" y="125"/>
                  </a:lnTo>
                  <a:lnTo>
                    <a:pt x="242" y="125"/>
                  </a:lnTo>
                </a:path>
              </a:pathLst>
            </a:custGeom>
            <a:noFill/>
            <a:ln w="12700">
              <a:solidFill>
                <a:srgbClr val="000000"/>
              </a:solidFill>
              <a:prstDash val="solid"/>
              <a:round/>
              <a:headEnd/>
              <a:tailEnd/>
            </a:ln>
          </p:spPr>
          <p:txBody>
            <a:bodyPr/>
            <a:lstStyle/>
            <a:p>
              <a:endParaRPr lang="zh-CN" altLang="en-US"/>
            </a:p>
          </p:txBody>
        </p:sp>
        <p:sp>
          <p:nvSpPr>
            <p:cNvPr id="87" name="Line 87"/>
            <p:cNvSpPr>
              <a:spLocks noChangeShapeType="1"/>
            </p:cNvSpPr>
            <p:nvPr/>
          </p:nvSpPr>
          <p:spPr bwMode="auto">
            <a:xfrm>
              <a:off x="457" y="3945"/>
              <a:ext cx="294" cy="1"/>
            </a:xfrm>
            <a:prstGeom prst="line">
              <a:avLst/>
            </a:prstGeom>
            <a:noFill/>
            <a:ln w="12700">
              <a:solidFill>
                <a:srgbClr val="000000"/>
              </a:solidFill>
              <a:round/>
              <a:headEnd/>
              <a:tailEnd/>
            </a:ln>
          </p:spPr>
          <p:txBody>
            <a:bodyPr/>
            <a:lstStyle/>
            <a:p>
              <a:endParaRPr lang="zh-CN" altLang="en-US"/>
            </a:p>
          </p:txBody>
        </p:sp>
        <p:sp>
          <p:nvSpPr>
            <p:cNvPr id="88" name="Line 88"/>
            <p:cNvSpPr>
              <a:spLocks noChangeShapeType="1"/>
            </p:cNvSpPr>
            <p:nvPr/>
          </p:nvSpPr>
          <p:spPr bwMode="auto">
            <a:xfrm>
              <a:off x="997" y="3945"/>
              <a:ext cx="201" cy="1"/>
            </a:xfrm>
            <a:prstGeom prst="line">
              <a:avLst/>
            </a:prstGeom>
            <a:noFill/>
            <a:ln w="12700">
              <a:solidFill>
                <a:srgbClr val="000000"/>
              </a:solidFill>
              <a:round/>
              <a:headEnd/>
              <a:tailEnd/>
            </a:ln>
          </p:spPr>
          <p:txBody>
            <a:bodyPr/>
            <a:lstStyle/>
            <a:p>
              <a:endParaRPr lang="zh-CN" altLang="en-US"/>
            </a:p>
          </p:txBody>
        </p:sp>
        <p:sp>
          <p:nvSpPr>
            <p:cNvPr id="89" name="Line 89"/>
            <p:cNvSpPr>
              <a:spLocks noChangeShapeType="1"/>
            </p:cNvSpPr>
            <p:nvPr/>
          </p:nvSpPr>
          <p:spPr bwMode="auto">
            <a:xfrm>
              <a:off x="78" y="3057"/>
              <a:ext cx="198" cy="237"/>
            </a:xfrm>
            <a:prstGeom prst="line">
              <a:avLst/>
            </a:prstGeom>
            <a:noFill/>
            <a:ln w="28575">
              <a:solidFill>
                <a:schemeClr val="hlink"/>
              </a:solidFill>
              <a:round/>
              <a:headEnd/>
              <a:tailEnd type="triangle" w="sm" len="lg"/>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OSPF</a:t>
            </a:r>
            <a:endParaRPr lang="zh-CN" altLang="en-US" dirty="0">
              <a:solidFill>
                <a:schemeClr val="tx1"/>
              </a:solidFill>
            </a:endParaRPr>
          </a:p>
        </p:txBody>
      </p:sp>
      <p:sp>
        <p:nvSpPr>
          <p:cNvPr id="3" name="内容占位符 2"/>
          <p:cNvSpPr>
            <a:spLocks noGrp="1"/>
          </p:cNvSpPr>
          <p:nvPr>
            <p:ph idx="1"/>
          </p:nvPr>
        </p:nvSpPr>
        <p:spPr>
          <a:xfrm>
            <a:off x="609683" y="1599830"/>
            <a:ext cx="12306220" cy="5258170"/>
          </a:xfrm>
        </p:spPr>
        <p:txBody>
          <a:bodyPr/>
          <a:lstStyle/>
          <a:p>
            <a:r>
              <a:rPr lang="en-US" altLang="zh-CN" dirty="0" smtClean="0">
                <a:solidFill>
                  <a:srgbClr val="00B0F0"/>
                </a:solidFill>
              </a:rPr>
              <a:t>All OSPF messages are authenticated</a:t>
            </a:r>
          </a:p>
          <a:p>
            <a:r>
              <a:rPr lang="en-US" altLang="zh-CN" dirty="0" smtClean="0">
                <a:solidFill>
                  <a:srgbClr val="00B0F0"/>
                </a:solidFill>
              </a:rPr>
              <a:t>Multiple same-cost paths are allowed</a:t>
            </a:r>
          </a:p>
          <a:p>
            <a:r>
              <a:rPr lang="en-US" altLang="zh-CN" dirty="0" smtClean="0">
                <a:solidFill>
                  <a:srgbClr val="00B0F0"/>
                </a:solidFill>
              </a:rPr>
              <a:t>Hierarchical OSPF is used in large </a:t>
            </a:r>
            <a:r>
              <a:rPr lang="en-US" altLang="zh-CN" dirty="0" err="1" smtClean="0">
                <a:solidFill>
                  <a:srgbClr val="00B0F0"/>
                </a:solidFill>
              </a:rPr>
              <a:t>dom</a:t>
            </a:r>
            <a:endParaRPr lang="en-US" altLang="zh-CN" dirty="0" smtClean="0">
              <a:solidFill>
                <a:srgbClr val="00B0F0"/>
              </a:solidFill>
            </a:endParaRPr>
          </a:p>
          <a:p>
            <a:pPr>
              <a:buNone/>
            </a:pPr>
            <a:r>
              <a:rPr lang="en-US" altLang="zh-CN" dirty="0" smtClean="0">
                <a:solidFill>
                  <a:srgbClr val="00B0F0"/>
                </a:solidFill>
              </a:rPr>
              <a:t>	</a:t>
            </a:r>
            <a:endParaRPr lang="en-US" altLang="zh-CN"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Hierarchical OSPF</a:t>
            </a:r>
            <a:endParaRPr lang="zh-CN" altLang="en-US" dirty="0">
              <a:solidFill>
                <a:srgbClr val="00B0F0"/>
              </a:solidFill>
            </a:endParaRPr>
          </a:p>
        </p:txBody>
      </p:sp>
      <p:pic>
        <p:nvPicPr>
          <p:cNvPr id="4" name="Picture 3" descr="04-33"/>
          <p:cNvPicPr>
            <a:picLocks noChangeAspect="1" noChangeArrowheads="1"/>
          </p:cNvPicPr>
          <p:nvPr/>
        </p:nvPicPr>
        <p:blipFill>
          <a:blip r:embed="rId3"/>
          <a:srcRect/>
          <a:stretch>
            <a:fillRect/>
          </a:stretch>
        </p:blipFill>
        <p:spPr bwMode="auto">
          <a:xfrm>
            <a:off x="5" y="1200150"/>
            <a:ext cx="8743951" cy="5657850"/>
          </a:xfrm>
          <a:prstGeom prst="rect">
            <a:avLst/>
          </a:prstGeom>
          <a:noFill/>
        </p:spPr>
      </p:pic>
      <p:sp>
        <p:nvSpPr>
          <p:cNvPr id="6" name="内容占位符 2"/>
          <p:cNvSpPr>
            <a:spLocks noGrp="1"/>
          </p:cNvSpPr>
          <p:nvPr>
            <p:ph idx="1"/>
          </p:nvPr>
        </p:nvSpPr>
        <p:spPr>
          <a:xfrm>
            <a:off x="6464303" y="2451100"/>
            <a:ext cx="6286500" cy="4406900"/>
          </a:xfrm>
        </p:spPr>
        <p:txBody>
          <a:bodyPr/>
          <a:lstStyle/>
          <a:p>
            <a:pPr>
              <a:buNone/>
            </a:pPr>
            <a:r>
              <a:rPr lang="en-US" altLang="zh-CN" sz="3200" dirty="0" smtClean="0">
                <a:solidFill>
                  <a:srgbClr val="00B0F0"/>
                </a:solidFill>
              </a:rPr>
              <a:t>Link-state ads only in area</a:t>
            </a:r>
          </a:p>
          <a:p>
            <a:pPr>
              <a:buNone/>
            </a:pPr>
            <a:endParaRPr lang="en-US" altLang="zh-CN" sz="3200" dirty="0" smtClean="0">
              <a:solidFill>
                <a:srgbClr val="00B0F0"/>
              </a:solidFill>
            </a:endParaRPr>
          </a:p>
          <a:p>
            <a:pPr>
              <a:buNone/>
            </a:pPr>
            <a:endParaRPr lang="en-US" altLang="zh-CN" sz="3200" dirty="0" smtClean="0">
              <a:solidFill>
                <a:srgbClr val="00B0F0"/>
              </a:solidFill>
            </a:endParaRPr>
          </a:p>
          <a:p>
            <a:pPr>
              <a:buNone/>
            </a:pPr>
            <a:endParaRPr lang="en-US" altLang="zh-CN" sz="2000" dirty="0" smtClean="0">
              <a:solidFill>
                <a:srgbClr val="00B0F0"/>
              </a:solidFill>
            </a:endParaRPr>
          </a:p>
          <a:p>
            <a:pPr>
              <a:buNone/>
            </a:pPr>
            <a:r>
              <a:rPr lang="en-US" altLang="zh-CN" sz="3200" dirty="0" smtClean="0">
                <a:solidFill>
                  <a:srgbClr val="00B0F0"/>
                </a:solidFill>
              </a:rPr>
              <a:t>each node has detailed </a:t>
            </a:r>
          </a:p>
          <a:p>
            <a:pPr>
              <a:buNone/>
            </a:pPr>
            <a:r>
              <a:rPr lang="en-US" altLang="zh-CN" sz="3200" dirty="0" smtClean="0">
                <a:solidFill>
                  <a:srgbClr val="00B0F0"/>
                </a:solidFill>
              </a:rPr>
              <a:t>area topology,</a:t>
            </a:r>
          </a:p>
          <a:p>
            <a:pPr>
              <a:buNone/>
            </a:pPr>
            <a:r>
              <a:rPr lang="en-US" altLang="zh-CN" sz="3200" dirty="0" smtClean="0">
                <a:solidFill>
                  <a:srgbClr val="00B0F0"/>
                </a:solidFill>
              </a:rPr>
              <a:t>but only direction (shortest </a:t>
            </a:r>
          </a:p>
          <a:p>
            <a:pPr>
              <a:buNone/>
            </a:pPr>
            <a:r>
              <a:rPr lang="en-US" altLang="zh-CN" sz="3200" dirty="0" smtClean="0">
                <a:solidFill>
                  <a:srgbClr val="00B0F0"/>
                </a:solidFill>
              </a:rPr>
              <a:t>path) to other areas;</a:t>
            </a:r>
          </a:p>
          <a:p>
            <a:pPr>
              <a:buNone/>
            </a:pPr>
            <a:r>
              <a:rPr lang="en-US" altLang="zh-CN" sz="3200" dirty="0" smtClean="0"/>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Hierarchical OSPF</a:t>
            </a:r>
            <a:endParaRPr lang="zh-CN" altLang="en-US" dirty="0">
              <a:solidFill>
                <a:srgbClr val="00B0F0"/>
              </a:solidFill>
            </a:endParaRPr>
          </a:p>
        </p:txBody>
      </p:sp>
      <p:pic>
        <p:nvPicPr>
          <p:cNvPr id="4" name="Picture 3" descr="04-33"/>
          <p:cNvPicPr>
            <a:picLocks noChangeAspect="1" noChangeArrowheads="1"/>
          </p:cNvPicPr>
          <p:nvPr/>
        </p:nvPicPr>
        <p:blipFill>
          <a:blip r:embed="rId3"/>
          <a:srcRect/>
          <a:stretch>
            <a:fillRect/>
          </a:stretch>
        </p:blipFill>
        <p:spPr bwMode="auto">
          <a:xfrm>
            <a:off x="5" y="1200150"/>
            <a:ext cx="8743951" cy="5657850"/>
          </a:xfrm>
          <a:prstGeom prst="rect">
            <a:avLst/>
          </a:prstGeom>
          <a:noFill/>
        </p:spPr>
      </p:pic>
      <p:cxnSp>
        <p:nvCxnSpPr>
          <p:cNvPr id="5" name="直接连接符 4"/>
          <p:cNvCxnSpPr/>
          <p:nvPr/>
        </p:nvCxnSpPr>
        <p:spPr>
          <a:xfrm flipV="1">
            <a:off x="2757493" y="3924300"/>
            <a:ext cx="9434513" cy="127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9588" y="3924308"/>
            <a:ext cx="9142413" cy="2277543"/>
          </a:xfrm>
          <a:prstGeom prst="rect">
            <a:avLst/>
          </a:prstGeom>
          <a:noFill/>
        </p:spPr>
        <p:txBody>
          <a:bodyPr lIns="121917" tIns="60958" rIns="121917" bIns="60958">
            <a:spAutoFit/>
          </a:bodyPr>
          <a:lstStyle/>
          <a:p>
            <a:pPr algn="r">
              <a:defRPr/>
            </a:pPr>
            <a:r>
              <a:rPr lang="en-US" altLang="zh-CN" sz="3500" dirty="0" smtClean="0">
                <a:solidFill>
                  <a:srgbClr val="00B0F0"/>
                </a:solidFill>
                <a:latin typeface="+mn-lt"/>
              </a:rPr>
              <a:t>summarize distances </a:t>
            </a:r>
          </a:p>
          <a:p>
            <a:pPr algn="r">
              <a:defRPr/>
            </a:pPr>
            <a:r>
              <a:rPr lang="en-US" altLang="zh-CN" sz="3500" dirty="0" smtClean="0">
                <a:solidFill>
                  <a:srgbClr val="00B0F0"/>
                </a:solidFill>
                <a:latin typeface="+mn-lt"/>
              </a:rPr>
              <a:t>to routers in local area;</a:t>
            </a:r>
          </a:p>
          <a:p>
            <a:pPr algn="r">
              <a:defRPr/>
            </a:pPr>
            <a:r>
              <a:rPr lang="en-US" altLang="zh-CN" sz="3500" dirty="0" smtClean="0">
                <a:solidFill>
                  <a:srgbClr val="00B0F0"/>
                </a:solidFill>
              </a:rPr>
              <a:t>advertise to</a:t>
            </a:r>
          </a:p>
          <a:p>
            <a:pPr algn="r">
              <a:defRPr/>
            </a:pPr>
            <a:r>
              <a:rPr lang="en-US" altLang="zh-CN" sz="3500" dirty="0" smtClean="0">
                <a:solidFill>
                  <a:srgbClr val="00B0F0"/>
                </a:solidFill>
                <a:latin typeface="+mn-lt"/>
              </a:rPr>
              <a:t>other area border routers;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Hierarchical OSPF</a:t>
            </a:r>
            <a:endParaRPr lang="zh-CN" altLang="en-US" dirty="0">
              <a:solidFill>
                <a:srgbClr val="00B0F0"/>
              </a:solidFill>
            </a:endParaRPr>
          </a:p>
        </p:txBody>
      </p:sp>
      <p:pic>
        <p:nvPicPr>
          <p:cNvPr id="4" name="Picture 3" descr="04-33"/>
          <p:cNvPicPr>
            <a:picLocks noChangeAspect="1" noChangeArrowheads="1"/>
          </p:cNvPicPr>
          <p:nvPr/>
        </p:nvPicPr>
        <p:blipFill>
          <a:blip r:embed="rId3"/>
          <a:srcRect/>
          <a:stretch>
            <a:fillRect/>
          </a:stretch>
        </p:blipFill>
        <p:spPr bwMode="auto">
          <a:xfrm>
            <a:off x="5" y="1200150"/>
            <a:ext cx="8743951" cy="5657850"/>
          </a:xfrm>
          <a:prstGeom prst="rect">
            <a:avLst/>
          </a:prstGeom>
          <a:noFill/>
        </p:spPr>
      </p:pic>
      <p:cxnSp>
        <p:nvCxnSpPr>
          <p:cNvPr id="5" name="直接连接符 4"/>
          <p:cNvCxnSpPr/>
          <p:nvPr/>
        </p:nvCxnSpPr>
        <p:spPr>
          <a:xfrm flipV="1">
            <a:off x="6769103" y="2032000"/>
            <a:ext cx="5422900" cy="127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9588" y="2032008"/>
            <a:ext cx="9142413" cy="1200325"/>
          </a:xfrm>
          <a:prstGeom prst="rect">
            <a:avLst/>
          </a:prstGeom>
          <a:noFill/>
        </p:spPr>
        <p:txBody>
          <a:bodyPr lIns="121917" tIns="60958" rIns="121917" bIns="60958">
            <a:spAutoFit/>
          </a:bodyPr>
          <a:lstStyle/>
          <a:p>
            <a:pPr algn="r">
              <a:defRPr/>
            </a:pPr>
            <a:r>
              <a:rPr lang="en-US" altLang="zh-CN" sz="3500" dirty="0" smtClean="0">
                <a:solidFill>
                  <a:srgbClr val="00B0F0"/>
                </a:solidFill>
                <a:latin typeface="+mn-lt"/>
              </a:rPr>
              <a:t>run OSPF routing </a:t>
            </a:r>
          </a:p>
          <a:p>
            <a:pPr algn="r">
              <a:defRPr/>
            </a:pPr>
            <a:r>
              <a:rPr lang="en-US" altLang="zh-CN" sz="3500" dirty="0" smtClean="0">
                <a:solidFill>
                  <a:srgbClr val="00B0F0"/>
                </a:solidFill>
              </a:rPr>
              <a:t>limited to backbone</a:t>
            </a:r>
            <a:endParaRPr lang="en-US" altLang="zh-CN" sz="3500" dirty="0" smtClean="0">
              <a:solidFill>
                <a:srgbClr val="00B0F0"/>
              </a:solidFill>
              <a:latin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 y="2129932"/>
            <a:ext cx="12192000" cy="1471272"/>
          </a:xfrm>
        </p:spPr>
        <p:txBody>
          <a:bodyPr/>
          <a:lstStyle/>
          <a:p>
            <a:pPr algn="l" eaLnBrk="1" hangingPunct="1"/>
            <a:r>
              <a:rPr lang="en-US" altLang="zh-CN" sz="7200" dirty="0" smtClean="0">
                <a:solidFill>
                  <a:schemeClr val="bg1"/>
                </a:solidFill>
              </a:rPr>
              <a:t>Secure </a:t>
            </a:r>
            <a:r>
              <a:rPr lang="en-US" altLang="zh-CN" sz="7200" dirty="0" smtClean="0"/>
              <a:t>Routing </a:t>
            </a:r>
            <a:r>
              <a:rPr lang="en-US" altLang="zh-CN" sz="7200" dirty="0" smtClean="0">
                <a:solidFill>
                  <a:schemeClr val="bg1"/>
                </a:solidFill>
              </a:rPr>
              <a:t>and</a:t>
            </a:r>
            <a:r>
              <a:rPr lang="en-US" altLang="zh-CN" sz="7200" dirty="0" smtClean="0"/>
              <a:t> Forwarding</a:t>
            </a:r>
          </a:p>
        </p:txBody>
      </p:sp>
      <p:cxnSp>
        <p:nvCxnSpPr>
          <p:cNvPr id="3" name="直接连接符 2"/>
          <p:cNvCxnSpPr/>
          <p:nvPr/>
        </p:nvCxnSpPr>
        <p:spPr>
          <a:xfrm>
            <a:off x="4014788" y="1879600"/>
            <a:ext cx="8177213" cy="158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860800" y="635004"/>
            <a:ext cx="9142413" cy="1200325"/>
          </a:xfrm>
          <a:prstGeom prst="rect">
            <a:avLst/>
          </a:prstGeom>
          <a:noFill/>
        </p:spPr>
        <p:txBody>
          <a:bodyPr lIns="121917" tIns="60958" rIns="121917" bIns="60958">
            <a:spAutoFit/>
          </a:bodyPr>
          <a:lstStyle/>
          <a:p>
            <a:pPr>
              <a:defRPr/>
            </a:pPr>
            <a:endParaRPr lang="en-US" altLang="zh-CN" sz="3500" dirty="0" smtClean="0">
              <a:solidFill>
                <a:srgbClr val="00B0F0"/>
              </a:solidFill>
            </a:endParaRPr>
          </a:p>
          <a:p>
            <a:pPr>
              <a:defRPr/>
            </a:pPr>
            <a:r>
              <a:rPr lang="en-US" altLang="zh-CN" sz="3500" dirty="0" smtClean="0">
                <a:solidFill>
                  <a:srgbClr val="00B0F0"/>
                </a:solidFill>
                <a:latin typeface="+mn-lt"/>
              </a:rPr>
              <a:t>select a path for traffic in a network</a:t>
            </a:r>
          </a:p>
        </p:txBody>
      </p:sp>
      <p:cxnSp>
        <p:nvCxnSpPr>
          <p:cNvPr id="5" name="直接连接符 4"/>
          <p:cNvCxnSpPr/>
          <p:nvPr/>
        </p:nvCxnSpPr>
        <p:spPr>
          <a:xfrm flipV="1">
            <a:off x="0" y="3987800"/>
            <a:ext cx="7668000" cy="127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4000504"/>
            <a:ext cx="9142413" cy="661716"/>
          </a:xfrm>
          <a:prstGeom prst="rect">
            <a:avLst/>
          </a:prstGeom>
          <a:noFill/>
        </p:spPr>
        <p:txBody>
          <a:bodyPr lIns="121917" tIns="60958" rIns="121917" bIns="60958">
            <a:spAutoFit/>
          </a:bodyPr>
          <a:lstStyle/>
          <a:p>
            <a:pPr>
              <a:defRPr/>
            </a:pPr>
            <a:r>
              <a:rPr lang="en-US" altLang="zh-CN" sz="3500" dirty="0" smtClean="0">
                <a:solidFill>
                  <a:srgbClr val="00B0F0"/>
                </a:solidFill>
                <a:latin typeface="+mn-lt"/>
              </a:rPr>
              <a:t>relay packets along a certain path</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Hierarchical OSPF</a:t>
            </a:r>
            <a:endParaRPr lang="zh-CN" altLang="en-US" dirty="0">
              <a:solidFill>
                <a:srgbClr val="00B0F0"/>
              </a:solidFill>
            </a:endParaRPr>
          </a:p>
        </p:txBody>
      </p:sp>
      <p:pic>
        <p:nvPicPr>
          <p:cNvPr id="4" name="Picture 3" descr="04-33"/>
          <p:cNvPicPr>
            <a:picLocks noChangeAspect="1" noChangeArrowheads="1"/>
          </p:cNvPicPr>
          <p:nvPr/>
        </p:nvPicPr>
        <p:blipFill>
          <a:blip r:embed="rId3"/>
          <a:srcRect/>
          <a:stretch>
            <a:fillRect/>
          </a:stretch>
        </p:blipFill>
        <p:spPr bwMode="auto">
          <a:xfrm>
            <a:off x="5" y="1200150"/>
            <a:ext cx="8743951" cy="5657850"/>
          </a:xfrm>
          <a:prstGeom prst="rect">
            <a:avLst/>
          </a:prstGeom>
          <a:noFill/>
        </p:spPr>
      </p:pic>
      <p:cxnSp>
        <p:nvCxnSpPr>
          <p:cNvPr id="5" name="直接连接符 4"/>
          <p:cNvCxnSpPr/>
          <p:nvPr/>
        </p:nvCxnSpPr>
        <p:spPr>
          <a:xfrm flipV="1">
            <a:off x="4889503" y="1524000"/>
            <a:ext cx="7302500" cy="254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9588" y="1536708"/>
            <a:ext cx="9142413" cy="1200325"/>
          </a:xfrm>
          <a:prstGeom prst="rect">
            <a:avLst/>
          </a:prstGeom>
          <a:noFill/>
        </p:spPr>
        <p:txBody>
          <a:bodyPr lIns="121917" tIns="60958" rIns="121917" bIns="60958">
            <a:spAutoFit/>
          </a:bodyPr>
          <a:lstStyle/>
          <a:p>
            <a:pPr algn="r">
              <a:defRPr/>
            </a:pPr>
            <a:r>
              <a:rPr lang="en-US" altLang="zh-CN" sz="3500" dirty="0" smtClean="0">
                <a:solidFill>
                  <a:srgbClr val="00B0F0"/>
                </a:solidFill>
                <a:latin typeface="+mn-lt"/>
              </a:rPr>
              <a:t>connect to </a:t>
            </a:r>
          </a:p>
          <a:p>
            <a:pPr algn="r">
              <a:defRPr/>
            </a:pPr>
            <a:r>
              <a:rPr lang="en-US" altLang="zh-CN" sz="3500" dirty="0" smtClean="0">
                <a:solidFill>
                  <a:srgbClr val="00B0F0"/>
                </a:solidFill>
              </a:rPr>
              <a:t>other </a:t>
            </a:r>
            <a:r>
              <a:rPr lang="en-US" altLang="zh-CN" sz="3500" dirty="0" err="1" smtClean="0">
                <a:solidFill>
                  <a:srgbClr val="00B0F0"/>
                </a:solidFill>
              </a:rPr>
              <a:t>ASes</a:t>
            </a:r>
            <a:endParaRPr lang="en-US" altLang="zh-CN" sz="3500" dirty="0" smtClean="0">
              <a:solidFill>
                <a:srgbClr val="00B0F0"/>
              </a:solidFill>
              <a:latin typeface="+mn-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2590208"/>
            <a:ext cx="12547600" cy="1144323"/>
          </a:xfrm>
          <a:prstGeom prst="rect">
            <a:avLst/>
          </a:prstGeom>
          <a:noFill/>
          <a:ln w="9525">
            <a:noFill/>
            <a:miter lim="800000"/>
            <a:headEnd/>
            <a:tailEnd/>
          </a:ln>
        </p:spPr>
        <p:txBody>
          <a:bodyPr lIns="121917" tIns="60958" rIns="121917" bIns="60958" anchor="ctr"/>
          <a:lstStyle/>
          <a:p>
            <a:r>
              <a:rPr lang="en-US" altLang="zh-CN" sz="5900" b="1" dirty="0" smtClean="0">
                <a:solidFill>
                  <a:schemeClr val="tx2"/>
                </a:solidFill>
                <a:latin typeface="Verdana" pitchFamily="34" charset="0"/>
              </a:rPr>
              <a:t>inter-domain routing</a:t>
            </a:r>
            <a:endParaRPr lang="en-US" altLang="zh-CN" sz="5900" b="1" dirty="0">
              <a:solidFill>
                <a:schemeClr val="tx2"/>
              </a:solidFill>
              <a:latin typeface="Verdana" pitchFamily="34" charset="0"/>
            </a:endParaRPr>
          </a:p>
        </p:txBody>
      </p:sp>
      <p:sp>
        <p:nvSpPr>
          <p:cNvPr id="5" name="TextBox 4"/>
          <p:cNvSpPr txBox="1"/>
          <p:nvPr/>
        </p:nvSpPr>
        <p:spPr>
          <a:xfrm>
            <a:off x="0" y="3556000"/>
            <a:ext cx="10820400" cy="661716"/>
          </a:xfrm>
          <a:prstGeom prst="rect">
            <a:avLst/>
          </a:prstGeom>
          <a:noFill/>
        </p:spPr>
        <p:txBody>
          <a:bodyPr wrap="square" lIns="121917" tIns="60958" rIns="121917" bIns="60958">
            <a:spAutoFit/>
          </a:bodyPr>
          <a:lstStyle/>
          <a:p>
            <a:pPr>
              <a:defRPr/>
            </a:pPr>
            <a:r>
              <a:rPr lang="en-US" altLang="zh-CN" sz="3500" dirty="0" smtClean="0">
                <a:solidFill>
                  <a:srgbClr val="00B0F0"/>
                </a:solidFill>
              </a:rPr>
              <a:t>BGP: Border Gateway Protocol</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ier"/>
          <p:cNvPicPr>
            <a:picLocks noChangeAspect="1" noChangeArrowheads="1"/>
          </p:cNvPicPr>
          <p:nvPr/>
        </p:nvPicPr>
        <p:blipFill>
          <a:blip r:embed="rId3"/>
          <a:srcRect/>
          <a:stretch>
            <a:fillRect/>
          </a:stretch>
        </p:blipFill>
        <p:spPr bwMode="auto">
          <a:xfrm>
            <a:off x="734323" y="1590682"/>
            <a:ext cx="7175500" cy="2949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solidFill>
                  <a:srgbClr val="00B0F0"/>
                </a:solidFill>
              </a:rPr>
              <a:t>BGP</a:t>
            </a:r>
            <a:endParaRPr lang="zh-CN" altLang="en-US" dirty="0">
              <a:solidFill>
                <a:srgbClr val="00B0F0"/>
              </a:solidFill>
            </a:endParaRPr>
          </a:p>
        </p:txBody>
      </p:sp>
      <p:sp>
        <p:nvSpPr>
          <p:cNvPr id="3" name="内容占位符 2"/>
          <p:cNvSpPr>
            <a:spLocks noGrp="1"/>
          </p:cNvSpPr>
          <p:nvPr>
            <p:ph idx="1"/>
          </p:nvPr>
        </p:nvSpPr>
        <p:spPr>
          <a:xfrm>
            <a:off x="609680" y="1599830"/>
            <a:ext cx="11724781" cy="5258170"/>
          </a:xfrm>
        </p:spPr>
        <p:txBody>
          <a:bodyPr/>
          <a:lstStyle/>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sz="3200" dirty="0" smtClean="0">
              <a:solidFill>
                <a:srgbClr val="00B0F0"/>
              </a:solidFill>
            </a:endParaRPr>
          </a:p>
          <a:p>
            <a:r>
              <a:rPr lang="en-US" altLang="zh-CN" sz="3200" dirty="0" smtClean="0">
                <a:solidFill>
                  <a:srgbClr val="00B0F0"/>
                </a:solidFill>
              </a:rPr>
              <a:t>Path-vector protocol among border routers</a:t>
            </a:r>
          </a:p>
          <a:p>
            <a:pPr>
              <a:buNone/>
            </a:pPr>
            <a:r>
              <a:rPr lang="en-US" altLang="zh-CN" sz="3200" dirty="0" smtClean="0"/>
              <a:t>	each border router broadcasts to neighbors entire path of AS sequence to destination:</a:t>
            </a:r>
          </a:p>
          <a:p>
            <a:pPr>
              <a:buNone/>
            </a:pPr>
            <a:r>
              <a:rPr lang="en-US" altLang="zh-CN" sz="3200" dirty="0" smtClean="0"/>
              <a:t>	e.g., Path(B,C) = B, A, C</a:t>
            </a:r>
          </a:p>
          <a:p>
            <a:endParaRPr lang="en-US" altLang="zh-CN" dirty="0" smtClean="0"/>
          </a:p>
          <a:p>
            <a:pPr>
              <a:buNone/>
            </a:pPr>
            <a:r>
              <a:rPr lang="en-US" altLang="zh-CN" dirty="0" smtClean="0"/>
              <a:t>	</a:t>
            </a:r>
          </a:p>
        </p:txBody>
      </p:sp>
      <p:sp>
        <p:nvSpPr>
          <p:cNvPr id="5" name="Line 3"/>
          <p:cNvSpPr>
            <a:spLocks noChangeShapeType="1"/>
          </p:cNvSpPr>
          <p:nvPr/>
        </p:nvSpPr>
        <p:spPr bwMode="auto">
          <a:xfrm>
            <a:off x="2772967" y="1956666"/>
            <a:ext cx="2986087" cy="211138"/>
          </a:xfrm>
          <a:prstGeom prst="line">
            <a:avLst/>
          </a:prstGeom>
          <a:noFill/>
          <a:ln w="76200">
            <a:solidFill>
              <a:srgbClr val="00B0F0"/>
            </a:solidFill>
            <a:round/>
            <a:headEnd/>
            <a:tailEnd/>
          </a:ln>
          <a:effectLst/>
        </p:spPr>
        <p:txBody>
          <a:bodyPr wrap="none" anchor="ctr"/>
          <a:lstStyle/>
          <a:p>
            <a:endParaRPr lang="zh-CN" altLang="en-US"/>
          </a:p>
        </p:txBody>
      </p:sp>
      <p:sp>
        <p:nvSpPr>
          <p:cNvPr id="6" name="Line 4"/>
          <p:cNvSpPr>
            <a:spLocks noChangeShapeType="1"/>
          </p:cNvSpPr>
          <p:nvPr/>
        </p:nvSpPr>
        <p:spPr bwMode="auto">
          <a:xfrm flipV="1">
            <a:off x="4962127" y="2248774"/>
            <a:ext cx="901700" cy="720725"/>
          </a:xfrm>
          <a:prstGeom prst="line">
            <a:avLst/>
          </a:prstGeom>
          <a:noFill/>
          <a:ln w="76200">
            <a:solidFill>
              <a:srgbClr val="00B0F0"/>
            </a:solidFill>
            <a:round/>
            <a:headEnd/>
            <a:tailEnd/>
          </a:ln>
          <a:effectLst/>
        </p:spPr>
        <p:txBody>
          <a:bodyPr wrap="none" anchor="ctr"/>
          <a:lstStyle/>
          <a:p>
            <a:endParaRPr lang="zh-CN" altLang="en-US"/>
          </a:p>
        </p:txBody>
      </p:sp>
      <p:sp>
        <p:nvSpPr>
          <p:cNvPr id="7" name="Line 5"/>
          <p:cNvSpPr>
            <a:spLocks noChangeShapeType="1"/>
          </p:cNvSpPr>
          <p:nvPr/>
        </p:nvSpPr>
        <p:spPr bwMode="auto">
          <a:xfrm flipH="1" flipV="1">
            <a:off x="2785664" y="2105891"/>
            <a:ext cx="415925" cy="287338"/>
          </a:xfrm>
          <a:prstGeom prst="line">
            <a:avLst/>
          </a:prstGeom>
          <a:noFill/>
          <a:ln w="76200">
            <a:solidFill>
              <a:srgbClr val="00B0F0"/>
            </a:solidFill>
            <a:round/>
            <a:headEnd/>
            <a:tailEnd/>
          </a:ln>
          <a:effectLst/>
        </p:spPr>
        <p:txBody>
          <a:bodyPr wrap="none" anchor="ctr"/>
          <a:lstStyle/>
          <a:p>
            <a:endParaRPr lang="zh-CN" altLang="en-US"/>
          </a:p>
        </p:txBody>
      </p:sp>
      <p:sp>
        <p:nvSpPr>
          <p:cNvPr id="8" name="Line 6"/>
          <p:cNvSpPr>
            <a:spLocks noChangeShapeType="1"/>
          </p:cNvSpPr>
          <p:nvPr/>
        </p:nvSpPr>
        <p:spPr bwMode="auto">
          <a:xfrm flipH="1" flipV="1">
            <a:off x="3960413" y="2467849"/>
            <a:ext cx="461963" cy="404813"/>
          </a:xfrm>
          <a:prstGeom prst="line">
            <a:avLst/>
          </a:prstGeom>
          <a:noFill/>
          <a:ln w="76200">
            <a:solidFill>
              <a:srgbClr val="00B0F0"/>
            </a:solidFill>
            <a:round/>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BGP</a:t>
            </a:r>
            <a:endParaRPr lang="zh-CN" altLang="en-US" dirty="0"/>
          </a:p>
        </p:txBody>
      </p:sp>
      <p:sp>
        <p:nvSpPr>
          <p:cNvPr id="3" name="内容占位符 2"/>
          <p:cNvSpPr>
            <a:spLocks noGrp="1"/>
          </p:cNvSpPr>
          <p:nvPr>
            <p:ph idx="1"/>
          </p:nvPr>
        </p:nvSpPr>
        <p:spPr>
          <a:xfrm>
            <a:off x="609680" y="1599830"/>
            <a:ext cx="11724781" cy="5258170"/>
          </a:xfrm>
        </p:spPr>
        <p:txBody>
          <a:bodyPr/>
          <a:lstStyle/>
          <a:p>
            <a:pPr>
              <a:buNone/>
            </a:pPr>
            <a:r>
              <a:rPr lang="en-US" altLang="zh-CN" dirty="0" smtClean="0">
                <a:solidFill>
                  <a:srgbClr val="00B0F0"/>
                </a:solidFill>
              </a:rPr>
              <a:t>For each AS:</a:t>
            </a:r>
          </a:p>
          <a:p>
            <a:r>
              <a:rPr lang="en-US" altLang="zh-CN" dirty="0" smtClean="0"/>
              <a:t>Obtain subnet </a:t>
            </a:r>
            <a:r>
              <a:rPr lang="en-US" altLang="zh-CN" dirty="0" err="1" smtClean="0"/>
              <a:t>reachability</a:t>
            </a:r>
            <a:r>
              <a:rPr lang="en-US" altLang="zh-CN" dirty="0" smtClean="0"/>
              <a:t> information from neighbor </a:t>
            </a:r>
            <a:r>
              <a:rPr lang="en-US" altLang="zh-CN" dirty="0" err="1" smtClean="0"/>
              <a:t>ASes</a:t>
            </a:r>
            <a:r>
              <a:rPr lang="en-US" altLang="zh-CN" dirty="0" smtClean="0"/>
              <a:t>;</a:t>
            </a:r>
          </a:p>
          <a:p>
            <a:r>
              <a:rPr lang="en-US" altLang="zh-CN" dirty="0" smtClean="0"/>
              <a:t>Propagate the </a:t>
            </a:r>
            <a:r>
              <a:rPr lang="en-US" altLang="zh-CN" dirty="0" err="1" smtClean="0"/>
              <a:t>reachability</a:t>
            </a:r>
            <a:r>
              <a:rPr lang="en-US" altLang="zh-CN" dirty="0" smtClean="0"/>
              <a:t> information to all internal routers;</a:t>
            </a:r>
          </a:p>
          <a:p>
            <a:r>
              <a:rPr lang="en-US" altLang="zh-CN" dirty="0" smtClean="0"/>
              <a:t>Determine routes to subnets based on </a:t>
            </a:r>
            <a:r>
              <a:rPr lang="en-US" altLang="zh-CN" dirty="0" err="1" smtClean="0"/>
              <a:t>reachability</a:t>
            </a:r>
            <a:r>
              <a:rPr lang="en-US" altLang="zh-CN" dirty="0" smtClean="0"/>
              <a:t> information and policy </a:t>
            </a:r>
          </a:p>
          <a:p>
            <a:endParaRPr lang="en-US" altLang="zh-CN" dirty="0" smtClean="0"/>
          </a:p>
          <a:p>
            <a:pPr>
              <a:buNone/>
            </a:pPr>
            <a:r>
              <a:rPr lang="en-US" altLang="zh-CN" dirty="0" smtClean="0"/>
              <a:t>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ier"/>
          <p:cNvPicPr>
            <a:picLocks noChangeAspect="1" noChangeArrowheads="1"/>
          </p:cNvPicPr>
          <p:nvPr/>
        </p:nvPicPr>
        <p:blipFill>
          <a:blip r:embed="rId3"/>
          <a:srcRect/>
          <a:stretch>
            <a:fillRect/>
          </a:stretch>
        </p:blipFill>
        <p:spPr bwMode="auto">
          <a:xfrm>
            <a:off x="734323" y="1590682"/>
            <a:ext cx="7175500" cy="2949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solidFill>
                  <a:schemeClr val="tx1"/>
                </a:solidFill>
              </a:rPr>
              <a:t>BGP</a:t>
            </a:r>
            <a:endParaRPr lang="zh-CN" altLang="en-US" dirty="0">
              <a:solidFill>
                <a:schemeClr val="tx1"/>
              </a:solidFill>
            </a:endParaRPr>
          </a:p>
        </p:txBody>
      </p:sp>
      <p:sp>
        <p:nvSpPr>
          <p:cNvPr id="3" name="内容占位符 2"/>
          <p:cNvSpPr>
            <a:spLocks noGrp="1"/>
          </p:cNvSpPr>
          <p:nvPr>
            <p:ph idx="1"/>
          </p:nvPr>
        </p:nvSpPr>
        <p:spPr>
          <a:xfrm>
            <a:off x="609680" y="1599830"/>
            <a:ext cx="11724781" cy="5258170"/>
          </a:xfrm>
        </p:spPr>
        <p:txBody>
          <a:bodyPr/>
          <a:lstStyle/>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sz="3200" dirty="0" smtClean="0">
              <a:solidFill>
                <a:srgbClr val="00B0F0"/>
              </a:solidFill>
            </a:endParaRPr>
          </a:p>
          <a:p>
            <a:r>
              <a:rPr lang="en-US" altLang="zh-CN" sz="3200" dirty="0" smtClean="0">
                <a:solidFill>
                  <a:srgbClr val="00B0F0"/>
                </a:solidFill>
              </a:rPr>
              <a:t>Example: forwarding table entry for </a:t>
            </a:r>
            <a:r>
              <a:rPr lang="en-US" altLang="zh-CN" sz="3200" dirty="0" err="1" smtClean="0">
                <a:solidFill>
                  <a:srgbClr val="00B0F0"/>
                </a:solidFill>
              </a:rPr>
              <a:t>d</a:t>
            </a:r>
            <a:r>
              <a:rPr lang="en-US" altLang="zh-CN" sz="3200" dirty="0" err="1" smtClean="0">
                <a:solidFill>
                  <a:srgbClr val="00B0F0"/>
                </a:solidFill>
                <a:sym typeface="Wingdings" pitchFamily="2" charset="2"/>
              </a:rPr>
              <a:t>x</a:t>
            </a:r>
            <a:endParaRPr lang="en-US" altLang="zh-CN" sz="3200" dirty="0" smtClean="0">
              <a:solidFill>
                <a:srgbClr val="00B0F0"/>
              </a:solidFill>
            </a:endParaRPr>
          </a:p>
          <a:p>
            <a:pPr>
              <a:buNone/>
            </a:pPr>
            <a:r>
              <a:rPr lang="en-US" altLang="zh-CN" sz="3200" dirty="0" smtClean="0"/>
              <a:t>	</a:t>
            </a:r>
            <a:endParaRPr lang="en-US" altLang="zh-CN" dirty="0" smtClean="0"/>
          </a:p>
          <a:p>
            <a:pPr>
              <a:buNone/>
            </a:pPr>
            <a:r>
              <a:rPr lang="en-US" altLang="zh-CN" dirty="0" smtClean="0"/>
              <a:t>	</a:t>
            </a:r>
          </a:p>
        </p:txBody>
      </p:sp>
      <p:sp>
        <p:nvSpPr>
          <p:cNvPr id="5" name="Line 3"/>
          <p:cNvSpPr>
            <a:spLocks noChangeShapeType="1"/>
          </p:cNvSpPr>
          <p:nvPr/>
        </p:nvSpPr>
        <p:spPr bwMode="auto">
          <a:xfrm>
            <a:off x="2772967" y="1956666"/>
            <a:ext cx="2986087" cy="211138"/>
          </a:xfrm>
          <a:prstGeom prst="line">
            <a:avLst/>
          </a:prstGeom>
          <a:noFill/>
          <a:ln w="76200">
            <a:solidFill>
              <a:srgbClr val="00B0F0"/>
            </a:solidFill>
            <a:round/>
            <a:headEnd/>
            <a:tailEnd/>
          </a:ln>
          <a:effectLst/>
        </p:spPr>
        <p:txBody>
          <a:bodyPr wrap="none" anchor="ctr"/>
          <a:lstStyle/>
          <a:p>
            <a:endParaRPr lang="zh-CN" altLang="en-US"/>
          </a:p>
        </p:txBody>
      </p:sp>
      <p:sp>
        <p:nvSpPr>
          <p:cNvPr id="6" name="Line 4"/>
          <p:cNvSpPr>
            <a:spLocks noChangeShapeType="1"/>
          </p:cNvSpPr>
          <p:nvPr/>
        </p:nvSpPr>
        <p:spPr bwMode="auto">
          <a:xfrm flipV="1">
            <a:off x="4962127" y="2248774"/>
            <a:ext cx="901700" cy="720725"/>
          </a:xfrm>
          <a:prstGeom prst="line">
            <a:avLst/>
          </a:prstGeom>
          <a:noFill/>
          <a:ln w="76200">
            <a:solidFill>
              <a:srgbClr val="00B0F0"/>
            </a:solidFill>
            <a:round/>
            <a:headEnd/>
            <a:tailEnd/>
          </a:ln>
          <a:effectLst/>
        </p:spPr>
        <p:txBody>
          <a:bodyPr wrap="none" anchor="ctr"/>
          <a:lstStyle/>
          <a:p>
            <a:endParaRPr lang="zh-CN" altLang="en-US"/>
          </a:p>
        </p:txBody>
      </p:sp>
      <p:sp>
        <p:nvSpPr>
          <p:cNvPr id="7" name="Line 5"/>
          <p:cNvSpPr>
            <a:spLocks noChangeShapeType="1"/>
          </p:cNvSpPr>
          <p:nvPr/>
        </p:nvSpPr>
        <p:spPr bwMode="auto">
          <a:xfrm flipH="1" flipV="1">
            <a:off x="2785664" y="2105891"/>
            <a:ext cx="415925" cy="287338"/>
          </a:xfrm>
          <a:prstGeom prst="line">
            <a:avLst/>
          </a:prstGeom>
          <a:noFill/>
          <a:ln w="76200">
            <a:solidFill>
              <a:srgbClr val="00B0F0"/>
            </a:solidFill>
            <a:round/>
            <a:headEnd/>
            <a:tailEnd/>
          </a:ln>
          <a:effectLst/>
        </p:spPr>
        <p:txBody>
          <a:bodyPr wrap="none" anchor="ctr"/>
          <a:lstStyle/>
          <a:p>
            <a:endParaRPr lang="zh-CN" altLang="en-US"/>
          </a:p>
        </p:txBody>
      </p:sp>
      <p:sp>
        <p:nvSpPr>
          <p:cNvPr id="8" name="Line 6"/>
          <p:cNvSpPr>
            <a:spLocks noChangeShapeType="1"/>
          </p:cNvSpPr>
          <p:nvPr/>
        </p:nvSpPr>
        <p:spPr bwMode="auto">
          <a:xfrm flipH="1" flipV="1">
            <a:off x="3960413" y="2467849"/>
            <a:ext cx="461963" cy="404813"/>
          </a:xfrm>
          <a:prstGeom prst="line">
            <a:avLst/>
          </a:prstGeom>
          <a:noFill/>
          <a:ln w="76200">
            <a:solidFill>
              <a:srgbClr val="00B0F0"/>
            </a:solidFill>
            <a:round/>
            <a:headEnd/>
            <a:tailEnd/>
          </a:ln>
          <a:effectLst/>
        </p:spPr>
        <p:txBody>
          <a:bodyPr wrap="none" anchor="ctr"/>
          <a:lstStyle/>
          <a:p>
            <a:endParaRPr lang="zh-CN" altLang="en-US"/>
          </a:p>
        </p:txBody>
      </p:sp>
      <p:sp>
        <p:nvSpPr>
          <p:cNvPr id="9" name="Oval 9"/>
          <p:cNvSpPr>
            <a:spLocks noChangeArrowheads="1"/>
          </p:cNvSpPr>
          <p:nvPr/>
        </p:nvSpPr>
        <p:spPr bwMode="auto">
          <a:xfrm>
            <a:off x="2610679" y="3831811"/>
            <a:ext cx="685800" cy="273050"/>
          </a:xfrm>
          <a:prstGeom prst="ellipse">
            <a:avLst/>
          </a:prstGeom>
          <a:noFill/>
          <a:ln w="38100">
            <a:solidFill>
              <a:srgbClr val="00B050"/>
            </a:solidFill>
            <a:round/>
            <a:headEnd/>
            <a:tailEnd/>
          </a:ln>
          <a:effectLst>
            <a:outerShdw dist="35921" dir="2700000" algn="ctr" rotWithShape="0">
              <a:srgbClr val="808080"/>
            </a:outerShdw>
          </a:effectLst>
        </p:spPr>
        <p:txBody>
          <a:bodyPr wrap="none" anchor="ctr"/>
          <a:lstStyle/>
          <a:p>
            <a:endParaRPr lang="zh-CN" altLang="en-US"/>
          </a:p>
        </p:txBody>
      </p:sp>
      <p:sp>
        <p:nvSpPr>
          <p:cNvPr id="10" name="Freeform 10"/>
          <p:cNvSpPr>
            <a:spLocks/>
          </p:cNvSpPr>
          <p:nvPr/>
        </p:nvSpPr>
        <p:spPr bwMode="auto">
          <a:xfrm>
            <a:off x="7200141" y="3719106"/>
            <a:ext cx="574675" cy="407987"/>
          </a:xfrm>
          <a:custGeom>
            <a:avLst/>
            <a:gdLst/>
            <a:ahLst/>
            <a:cxnLst>
              <a:cxn ang="0">
                <a:pos x="342" y="1198"/>
              </a:cxn>
              <a:cxn ang="0">
                <a:pos x="427" y="1335"/>
              </a:cxn>
              <a:cxn ang="0">
                <a:pos x="533" y="1435"/>
              </a:cxn>
              <a:cxn ang="0">
                <a:pos x="650" y="1492"/>
              </a:cxn>
              <a:cxn ang="0">
                <a:pos x="776" y="1506"/>
              </a:cxn>
              <a:cxn ang="0">
                <a:pos x="899" y="1476"/>
              </a:cxn>
              <a:cxn ang="0">
                <a:pos x="1011" y="1396"/>
              </a:cxn>
              <a:cxn ang="0">
                <a:pos x="1112" y="1396"/>
              </a:cxn>
              <a:cxn ang="0">
                <a:pos x="1225" y="1476"/>
              </a:cxn>
              <a:cxn ang="0">
                <a:pos x="1352" y="1506"/>
              </a:cxn>
              <a:cxn ang="0">
                <a:pos x="1470" y="1492"/>
              </a:cxn>
              <a:cxn ang="0">
                <a:pos x="1591" y="1435"/>
              </a:cxn>
              <a:cxn ang="0">
                <a:pos x="1694" y="1335"/>
              </a:cxn>
              <a:cxn ang="0">
                <a:pos x="1779" y="1198"/>
              </a:cxn>
              <a:cxn ang="0">
                <a:pos x="1857" y="1130"/>
              </a:cxn>
              <a:cxn ang="0">
                <a:pos x="1948" y="1114"/>
              </a:cxn>
              <a:cxn ang="0">
                <a:pos x="2032" y="1053"/>
              </a:cxn>
              <a:cxn ang="0">
                <a:pos x="2091" y="949"/>
              </a:cxn>
              <a:cxn ang="0">
                <a:pos x="2123" y="822"/>
              </a:cxn>
              <a:cxn ang="0">
                <a:pos x="2123" y="683"/>
              </a:cxn>
              <a:cxn ang="0">
                <a:pos x="2091" y="556"/>
              </a:cxn>
              <a:cxn ang="0">
                <a:pos x="2032" y="455"/>
              </a:cxn>
              <a:cxn ang="0">
                <a:pos x="1948" y="390"/>
              </a:cxn>
              <a:cxn ang="0">
                <a:pos x="1857" y="375"/>
              </a:cxn>
              <a:cxn ang="0">
                <a:pos x="1779" y="309"/>
              </a:cxn>
              <a:cxn ang="0">
                <a:pos x="1694" y="169"/>
              </a:cxn>
              <a:cxn ang="0">
                <a:pos x="1591" y="68"/>
              </a:cxn>
              <a:cxn ang="0">
                <a:pos x="1470" y="11"/>
              </a:cxn>
              <a:cxn ang="0">
                <a:pos x="1352" y="0"/>
              </a:cxn>
              <a:cxn ang="0">
                <a:pos x="1225" y="32"/>
              </a:cxn>
              <a:cxn ang="0">
                <a:pos x="1112" y="109"/>
              </a:cxn>
              <a:cxn ang="0">
                <a:pos x="1011" y="109"/>
              </a:cxn>
              <a:cxn ang="0">
                <a:pos x="899" y="32"/>
              </a:cxn>
              <a:cxn ang="0">
                <a:pos x="776" y="0"/>
              </a:cxn>
              <a:cxn ang="0">
                <a:pos x="650" y="11"/>
              </a:cxn>
              <a:cxn ang="0">
                <a:pos x="533" y="68"/>
              </a:cxn>
              <a:cxn ang="0">
                <a:pos x="427" y="169"/>
              </a:cxn>
              <a:cxn ang="0">
                <a:pos x="342" y="309"/>
              </a:cxn>
              <a:cxn ang="0">
                <a:pos x="266" y="375"/>
              </a:cxn>
              <a:cxn ang="0">
                <a:pos x="176" y="390"/>
              </a:cxn>
              <a:cxn ang="0">
                <a:pos x="94" y="455"/>
              </a:cxn>
              <a:cxn ang="0">
                <a:pos x="33" y="556"/>
              </a:cxn>
              <a:cxn ang="0">
                <a:pos x="1" y="683"/>
              </a:cxn>
              <a:cxn ang="0">
                <a:pos x="1" y="822"/>
              </a:cxn>
              <a:cxn ang="0">
                <a:pos x="33" y="949"/>
              </a:cxn>
              <a:cxn ang="0">
                <a:pos x="94" y="1053"/>
              </a:cxn>
              <a:cxn ang="0">
                <a:pos x="176" y="1114"/>
              </a:cxn>
              <a:cxn ang="0">
                <a:pos x="266" y="1130"/>
              </a:cxn>
            </a:cxnLst>
            <a:rect l="0" t="0" r="r" b="b"/>
            <a:pathLst>
              <a:path w="2128" h="1506">
                <a:moveTo>
                  <a:pt x="311" y="1119"/>
                </a:moveTo>
                <a:lnTo>
                  <a:pt x="342" y="1198"/>
                </a:lnTo>
                <a:lnTo>
                  <a:pt x="384" y="1270"/>
                </a:lnTo>
                <a:lnTo>
                  <a:pt x="427" y="1335"/>
                </a:lnTo>
                <a:lnTo>
                  <a:pt x="479" y="1390"/>
                </a:lnTo>
                <a:lnTo>
                  <a:pt x="533" y="1435"/>
                </a:lnTo>
                <a:lnTo>
                  <a:pt x="592" y="1468"/>
                </a:lnTo>
                <a:lnTo>
                  <a:pt x="650" y="1492"/>
                </a:lnTo>
                <a:lnTo>
                  <a:pt x="715" y="1506"/>
                </a:lnTo>
                <a:lnTo>
                  <a:pt x="776" y="1506"/>
                </a:lnTo>
                <a:lnTo>
                  <a:pt x="836" y="1497"/>
                </a:lnTo>
                <a:lnTo>
                  <a:pt x="899" y="1476"/>
                </a:lnTo>
                <a:lnTo>
                  <a:pt x="957" y="1442"/>
                </a:lnTo>
                <a:lnTo>
                  <a:pt x="1011" y="1396"/>
                </a:lnTo>
                <a:lnTo>
                  <a:pt x="1064" y="1341"/>
                </a:lnTo>
                <a:lnTo>
                  <a:pt x="1112" y="1396"/>
                </a:lnTo>
                <a:lnTo>
                  <a:pt x="1170" y="1442"/>
                </a:lnTo>
                <a:lnTo>
                  <a:pt x="1225" y="1476"/>
                </a:lnTo>
                <a:lnTo>
                  <a:pt x="1287" y="1497"/>
                </a:lnTo>
                <a:lnTo>
                  <a:pt x="1352" y="1506"/>
                </a:lnTo>
                <a:lnTo>
                  <a:pt x="1410" y="1506"/>
                </a:lnTo>
                <a:lnTo>
                  <a:pt x="1470" y="1492"/>
                </a:lnTo>
                <a:lnTo>
                  <a:pt x="1531" y="1468"/>
                </a:lnTo>
                <a:lnTo>
                  <a:pt x="1591" y="1435"/>
                </a:lnTo>
                <a:lnTo>
                  <a:pt x="1644" y="1390"/>
                </a:lnTo>
                <a:lnTo>
                  <a:pt x="1694" y="1335"/>
                </a:lnTo>
                <a:lnTo>
                  <a:pt x="1741" y="1270"/>
                </a:lnTo>
                <a:lnTo>
                  <a:pt x="1779" y="1198"/>
                </a:lnTo>
                <a:lnTo>
                  <a:pt x="1815" y="1119"/>
                </a:lnTo>
                <a:lnTo>
                  <a:pt x="1857" y="1130"/>
                </a:lnTo>
                <a:lnTo>
                  <a:pt x="1904" y="1125"/>
                </a:lnTo>
                <a:lnTo>
                  <a:pt x="1948" y="1114"/>
                </a:lnTo>
                <a:lnTo>
                  <a:pt x="1992" y="1089"/>
                </a:lnTo>
                <a:lnTo>
                  <a:pt x="2032" y="1053"/>
                </a:lnTo>
                <a:lnTo>
                  <a:pt x="2063" y="1006"/>
                </a:lnTo>
                <a:lnTo>
                  <a:pt x="2091" y="949"/>
                </a:lnTo>
                <a:lnTo>
                  <a:pt x="2108" y="888"/>
                </a:lnTo>
                <a:lnTo>
                  <a:pt x="2123" y="822"/>
                </a:lnTo>
                <a:lnTo>
                  <a:pt x="2128" y="754"/>
                </a:lnTo>
                <a:lnTo>
                  <a:pt x="2123" y="683"/>
                </a:lnTo>
                <a:lnTo>
                  <a:pt x="2108" y="616"/>
                </a:lnTo>
                <a:lnTo>
                  <a:pt x="2091" y="556"/>
                </a:lnTo>
                <a:lnTo>
                  <a:pt x="2063" y="502"/>
                </a:lnTo>
                <a:lnTo>
                  <a:pt x="2032" y="455"/>
                </a:lnTo>
                <a:lnTo>
                  <a:pt x="1992" y="419"/>
                </a:lnTo>
                <a:lnTo>
                  <a:pt x="1948" y="390"/>
                </a:lnTo>
                <a:lnTo>
                  <a:pt x="1904" y="378"/>
                </a:lnTo>
                <a:lnTo>
                  <a:pt x="1857" y="375"/>
                </a:lnTo>
                <a:lnTo>
                  <a:pt x="1815" y="389"/>
                </a:lnTo>
                <a:lnTo>
                  <a:pt x="1779" y="309"/>
                </a:lnTo>
                <a:lnTo>
                  <a:pt x="1741" y="233"/>
                </a:lnTo>
                <a:lnTo>
                  <a:pt x="1694" y="169"/>
                </a:lnTo>
                <a:lnTo>
                  <a:pt x="1644" y="117"/>
                </a:lnTo>
                <a:lnTo>
                  <a:pt x="1591" y="68"/>
                </a:lnTo>
                <a:lnTo>
                  <a:pt x="1531" y="36"/>
                </a:lnTo>
                <a:lnTo>
                  <a:pt x="1470" y="11"/>
                </a:lnTo>
                <a:lnTo>
                  <a:pt x="1410" y="0"/>
                </a:lnTo>
                <a:lnTo>
                  <a:pt x="1352" y="0"/>
                </a:lnTo>
                <a:lnTo>
                  <a:pt x="1287" y="8"/>
                </a:lnTo>
                <a:lnTo>
                  <a:pt x="1225" y="32"/>
                </a:lnTo>
                <a:lnTo>
                  <a:pt x="1170" y="66"/>
                </a:lnTo>
                <a:lnTo>
                  <a:pt x="1112" y="109"/>
                </a:lnTo>
                <a:lnTo>
                  <a:pt x="1064" y="162"/>
                </a:lnTo>
                <a:lnTo>
                  <a:pt x="1011" y="109"/>
                </a:lnTo>
                <a:lnTo>
                  <a:pt x="957" y="66"/>
                </a:lnTo>
                <a:lnTo>
                  <a:pt x="899" y="32"/>
                </a:lnTo>
                <a:lnTo>
                  <a:pt x="836" y="8"/>
                </a:lnTo>
                <a:lnTo>
                  <a:pt x="776" y="0"/>
                </a:lnTo>
                <a:lnTo>
                  <a:pt x="715" y="0"/>
                </a:lnTo>
                <a:lnTo>
                  <a:pt x="650" y="11"/>
                </a:lnTo>
                <a:lnTo>
                  <a:pt x="592" y="36"/>
                </a:lnTo>
                <a:lnTo>
                  <a:pt x="533" y="68"/>
                </a:lnTo>
                <a:lnTo>
                  <a:pt x="479" y="117"/>
                </a:lnTo>
                <a:lnTo>
                  <a:pt x="427" y="169"/>
                </a:lnTo>
                <a:lnTo>
                  <a:pt x="384" y="233"/>
                </a:lnTo>
                <a:lnTo>
                  <a:pt x="342" y="309"/>
                </a:lnTo>
                <a:lnTo>
                  <a:pt x="311" y="389"/>
                </a:lnTo>
                <a:lnTo>
                  <a:pt x="266" y="375"/>
                </a:lnTo>
                <a:lnTo>
                  <a:pt x="219" y="378"/>
                </a:lnTo>
                <a:lnTo>
                  <a:pt x="176" y="390"/>
                </a:lnTo>
                <a:lnTo>
                  <a:pt x="133" y="419"/>
                </a:lnTo>
                <a:lnTo>
                  <a:pt x="94" y="455"/>
                </a:lnTo>
                <a:lnTo>
                  <a:pt x="63" y="502"/>
                </a:lnTo>
                <a:lnTo>
                  <a:pt x="33" y="556"/>
                </a:lnTo>
                <a:lnTo>
                  <a:pt x="11" y="616"/>
                </a:lnTo>
                <a:lnTo>
                  <a:pt x="1" y="683"/>
                </a:lnTo>
                <a:lnTo>
                  <a:pt x="0" y="754"/>
                </a:lnTo>
                <a:lnTo>
                  <a:pt x="1" y="822"/>
                </a:lnTo>
                <a:lnTo>
                  <a:pt x="11" y="888"/>
                </a:lnTo>
                <a:lnTo>
                  <a:pt x="33" y="949"/>
                </a:lnTo>
                <a:lnTo>
                  <a:pt x="63" y="1006"/>
                </a:lnTo>
                <a:lnTo>
                  <a:pt x="94" y="1053"/>
                </a:lnTo>
                <a:lnTo>
                  <a:pt x="133" y="1089"/>
                </a:lnTo>
                <a:lnTo>
                  <a:pt x="176" y="1114"/>
                </a:lnTo>
                <a:lnTo>
                  <a:pt x="219" y="1125"/>
                </a:lnTo>
                <a:lnTo>
                  <a:pt x="266" y="1130"/>
                </a:lnTo>
                <a:lnTo>
                  <a:pt x="311" y="1119"/>
                </a:lnTo>
              </a:path>
            </a:pathLst>
          </a:custGeom>
          <a:noFill/>
          <a:ln w="19050" cmpd="sng">
            <a:solidFill>
              <a:srgbClr val="00B050"/>
            </a:solidFill>
            <a:prstDash val="solid"/>
            <a:round/>
            <a:headEnd/>
            <a:tailEnd/>
          </a:ln>
        </p:spPr>
        <p:txBody>
          <a:bodyPr/>
          <a:lstStyle/>
          <a:p>
            <a:endParaRPr lang="zh-CN" altLang="en-US"/>
          </a:p>
        </p:txBody>
      </p:sp>
      <p:sp>
        <p:nvSpPr>
          <p:cNvPr id="11" name="Line 11"/>
          <p:cNvSpPr>
            <a:spLocks noChangeShapeType="1"/>
          </p:cNvSpPr>
          <p:nvPr/>
        </p:nvSpPr>
        <p:spPr bwMode="auto">
          <a:xfrm>
            <a:off x="7412867" y="3549236"/>
            <a:ext cx="76200" cy="190500"/>
          </a:xfrm>
          <a:prstGeom prst="line">
            <a:avLst/>
          </a:prstGeom>
          <a:noFill/>
          <a:ln w="28575">
            <a:solidFill>
              <a:srgbClr val="00B050"/>
            </a:solidFill>
            <a:round/>
            <a:headEnd/>
            <a:tailEnd/>
          </a:ln>
        </p:spPr>
        <p:txBody>
          <a:bodyPr wrap="none" anchor="ctr"/>
          <a:lstStyle/>
          <a:p>
            <a:endParaRPr lang="zh-CN" altLang="en-US"/>
          </a:p>
        </p:txBody>
      </p:sp>
      <p:sp>
        <p:nvSpPr>
          <p:cNvPr id="12" name="Rectangle 13"/>
          <p:cNvSpPr>
            <a:spLocks noChangeArrowheads="1"/>
          </p:cNvSpPr>
          <p:nvPr/>
        </p:nvSpPr>
        <p:spPr bwMode="auto">
          <a:xfrm>
            <a:off x="7319203" y="3727036"/>
            <a:ext cx="356188" cy="400110"/>
          </a:xfrm>
          <a:prstGeom prst="rect">
            <a:avLst/>
          </a:prstGeom>
          <a:noFill/>
          <a:ln w="9525">
            <a:noFill/>
            <a:miter lim="800000"/>
            <a:headEnd/>
            <a:tailEnd/>
          </a:ln>
        </p:spPr>
        <p:txBody>
          <a:bodyPr wrap="none">
            <a:spAutoFit/>
          </a:bodyPr>
          <a:lstStyle/>
          <a:p>
            <a:r>
              <a:rPr lang="en-US" altLang="zh-CN" sz="2000" b="1" i="1" dirty="0">
                <a:solidFill>
                  <a:srgbClr val="00B050"/>
                </a:solidFill>
              </a:rPr>
              <a:t>x</a:t>
            </a:r>
            <a:endParaRPr lang="en-US" altLang="zh-CN" b="1" dirty="0">
              <a:solidFill>
                <a:srgbClr val="00B05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ier"/>
          <p:cNvPicPr>
            <a:picLocks noChangeAspect="1" noChangeArrowheads="1"/>
          </p:cNvPicPr>
          <p:nvPr/>
        </p:nvPicPr>
        <p:blipFill>
          <a:blip r:embed="rId3"/>
          <a:srcRect/>
          <a:stretch>
            <a:fillRect/>
          </a:stretch>
        </p:blipFill>
        <p:spPr bwMode="auto">
          <a:xfrm>
            <a:off x="734323" y="1590682"/>
            <a:ext cx="7175500" cy="2949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solidFill>
                  <a:schemeClr val="tx1"/>
                </a:solidFill>
              </a:rPr>
              <a:t>BGP</a:t>
            </a:r>
            <a:endParaRPr lang="zh-CN" altLang="en-US" dirty="0">
              <a:solidFill>
                <a:schemeClr val="tx1"/>
              </a:solidFill>
            </a:endParaRPr>
          </a:p>
        </p:txBody>
      </p:sp>
      <p:sp>
        <p:nvSpPr>
          <p:cNvPr id="3" name="内容占位符 2"/>
          <p:cNvSpPr>
            <a:spLocks noGrp="1"/>
          </p:cNvSpPr>
          <p:nvPr>
            <p:ph idx="1"/>
          </p:nvPr>
        </p:nvSpPr>
        <p:spPr>
          <a:xfrm>
            <a:off x="609680" y="1599830"/>
            <a:ext cx="11724781" cy="5258170"/>
          </a:xfrm>
        </p:spPr>
        <p:txBody>
          <a:bodyPr/>
          <a:lstStyle/>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sz="3200" dirty="0" smtClean="0">
              <a:solidFill>
                <a:srgbClr val="00B0F0"/>
              </a:solidFill>
            </a:endParaRPr>
          </a:p>
          <a:p>
            <a:r>
              <a:rPr lang="en-US" altLang="zh-CN" sz="3200" dirty="0" smtClean="0">
                <a:solidFill>
                  <a:srgbClr val="00B0F0"/>
                </a:solidFill>
              </a:rPr>
              <a:t>Example: forwarding table entry for </a:t>
            </a:r>
            <a:r>
              <a:rPr lang="en-US" altLang="zh-CN" sz="3200" dirty="0" err="1" smtClean="0">
                <a:solidFill>
                  <a:srgbClr val="00B0F0"/>
                </a:solidFill>
              </a:rPr>
              <a:t>d</a:t>
            </a:r>
            <a:r>
              <a:rPr lang="en-US" altLang="zh-CN" sz="3200" dirty="0" err="1" smtClean="0">
                <a:solidFill>
                  <a:srgbClr val="00B0F0"/>
                </a:solidFill>
                <a:sym typeface="Wingdings" pitchFamily="2" charset="2"/>
              </a:rPr>
              <a:t>x</a:t>
            </a:r>
            <a:endParaRPr lang="en-US" altLang="zh-CN" sz="3200" dirty="0" smtClean="0">
              <a:solidFill>
                <a:srgbClr val="00B0F0"/>
              </a:solidFill>
            </a:endParaRPr>
          </a:p>
          <a:p>
            <a:pPr>
              <a:buNone/>
            </a:pPr>
            <a:r>
              <a:rPr lang="en-US" altLang="zh-CN" sz="3200" dirty="0" smtClean="0"/>
              <a:t>	AS A learns from BGP that subnet x is reachable from AS B via border router </a:t>
            </a:r>
            <a:r>
              <a:rPr lang="en-US" altLang="zh-CN" sz="3200" dirty="0" err="1" smtClean="0"/>
              <a:t>A.c</a:t>
            </a:r>
            <a:r>
              <a:rPr lang="en-US" altLang="zh-CN" sz="3200" dirty="0" smtClean="0"/>
              <a:t>;</a:t>
            </a:r>
          </a:p>
          <a:p>
            <a:endParaRPr lang="en-US" altLang="zh-CN" dirty="0" smtClean="0"/>
          </a:p>
          <a:p>
            <a:pPr>
              <a:buNone/>
            </a:pPr>
            <a:r>
              <a:rPr lang="en-US" altLang="zh-CN" dirty="0" smtClean="0"/>
              <a:t>	</a:t>
            </a:r>
          </a:p>
        </p:txBody>
      </p:sp>
      <p:sp>
        <p:nvSpPr>
          <p:cNvPr id="5" name="Line 3"/>
          <p:cNvSpPr>
            <a:spLocks noChangeShapeType="1"/>
          </p:cNvSpPr>
          <p:nvPr/>
        </p:nvSpPr>
        <p:spPr bwMode="auto">
          <a:xfrm>
            <a:off x="2772967" y="1956666"/>
            <a:ext cx="2986087" cy="211138"/>
          </a:xfrm>
          <a:prstGeom prst="line">
            <a:avLst/>
          </a:prstGeom>
          <a:noFill/>
          <a:ln w="76200">
            <a:solidFill>
              <a:srgbClr val="00B0F0"/>
            </a:solidFill>
            <a:round/>
            <a:headEnd/>
            <a:tailEnd/>
          </a:ln>
          <a:effectLst/>
        </p:spPr>
        <p:txBody>
          <a:bodyPr wrap="none" anchor="ctr"/>
          <a:lstStyle/>
          <a:p>
            <a:endParaRPr lang="zh-CN" altLang="en-US"/>
          </a:p>
        </p:txBody>
      </p:sp>
      <p:sp>
        <p:nvSpPr>
          <p:cNvPr id="6" name="Line 4"/>
          <p:cNvSpPr>
            <a:spLocks noChangeShapeType="1"/>
          </p:cNvSpPr>
          <p:nvPr/>
        </p:nvSpPr>
        <p:spPr bwMode="auto">
          <a:xfrm flipV="1">
            <a:off x="4962127" y="2248774"/>
            <a:ext cx="901700" cy="720725"/>
          </a:xfrm>
          <a:prstGeom prst="line">
            <a:avLst/>
          </a:prstGeom>
          <a:noFill/>
          <a:ln w="76200">
            <a:solidFill>
              <a:srgbClr val="00B0F0"/>
            </a:solidFill>
            <a:round/>
            <a:headEnd/>
            <a:tailEnd/>
          </a:ln>
          <a:effectLst/>
        </p:spPr>
        <p:txBody>
          <a:bodyPr wrap="none" anchor="ctr"/>
          <a:lstStyle/>
          <a:p>
            <a:endParaRPr lang="zh-CN" altLang="en-US"/>
          </a:p>
        </p:txBody>
      </p:sp>
      <p:sp>
        <p:nvSpPr>
          <p:cNvPr id="7" name="Line 5"/>
          <p:cNvSpPr>
            <a:spLocks noChangeShapeType="1"/>
          </p:cNvSpPr>
          <p:nvPr/>
        </p:nvSpPr>
        <p:spPr bwMode="auto">
          <a:xfrm flipH="1" flipV="1">
            <a:off x="2785664" y="2105891"/>
            <a:ext cx="415925" cy="287338"/>
          </a:xfrm>
          <a:prstGeom prst="line">
            <a:avLst/>
          </a:prstGeom>
          <a:noFill/>
          <a:ln w="76200">
            <a:solidFill>
              <a:srgbClr val="00B0F0"/>
            </a:solidFill>
            <a:round/>
            <a:headEnd/>
            <a:tailEnd/>
          </a:ln>
          <a:effectLst/>
        </p:spPr>
        <p:txBody>
          <a:bodyPr wrap="none" anchor="ctr"/>
          <a:lstStyle/>
          <a:p>
            <a:endParaRPr lang="zh-CN" altLang="en-US"/>
          </a:p>
        </p:txBody>
      </p:sp>
      <p:sp>
        <p:nvSpPr>
          <p:cNvPr id="8" name="Line 6"/>
          <p:cNvSpPr>
            <a:spLocks noChangeShapeType="1"/>
          </p:cNvSpPr>
          <p:nvPr/>
        </p:nvSpPr>
        <p:spPr bwMode="auto">
          <a:xfrm flipH="1" flipV="1">
            <a:off x="3960413" y="2467849"/>
            <a:ext cx="461963" cy="404813"/>
          </a:xfrm>
          <a:prstGeom prst="line">
            <a:avLst/>
          </a:prstGeom>
          <a:noFill/>
          <a:ln w="76200">
            <a:solidFill>
              <a:srgbClr val="00B0F0"/>
            </a:solidFill>
            <a:round/>
            <a:headEnd/>
            <a:tailEnd/>
          </a:ln>
          <a:effectLst/>
        </p:spPr>
        <p:txBody>
          <a:bodyPr wrap="none" anchor="ctr"/>
          <a:lstStyle/>
          <a:p>
            <a:endParaRPr lang="zh-CN" altLang="en-US"/>
          </a:p>
        </p:txBody>
      </p:sp>
      <p:sp>
        <p:nvSpPr>
          <p:cNvPr id="9" name="Oval 9"/>
          <p:cNvSpPr>
            <a:spLocks noChangeArrowheads="1"/>
          </p:cNvSpPr>
          <p:nvPr/>
        </p:nvSpPr>
        <p:spPr bwMode="auto">
          <a:xfrm>
            <a:off x="2610679" y="3831811"/>
            <a:ext cx="685800" cy="273050"/>
          </a:xfrm>
          <a:prstGeom prst="ellipse">
            <a:avLst/>
          </a:prstGeom>
          <a:noFill/>
          <a:ln w="38100">
            <a:solidFill>
              <a:srgbClr val="00B050"/>
            </a:solidFill>
            <a:round/>
            <a:headEnd/>
            <a:tailEnd/>
          </a:ln>
          <a:effectLst>
            <a:outerShdw dist="35921" dir="2700000" algn="ctr" rotWithShape="0">
              <a:srgbClr val="808080"/>
            </a:outerShdw>
          </a:effectLst>
        </p:spPr>
        <p:txBody>
          <a:bodyPr wrap="none" anchor="ctr"/>
          <a:lstStyle/>
          <a:p>
            <a:endParaRPr lang="zh-CN" altLang="en-US"/>
          </a:p>
        </p:txBody>
      </p:sp>
      <p:sp>
        <p:nvSpPr>
          <p:cNvPr id="10" name="Freeform 10"/>
          <p:cNvSpPr>
            <a:spLocks/>
          </p:cNvSpPr>
          <p:nvPr/>
        </p:nvSpPr>
        <p:spPr bwMode="auto">
          <a:xfrm>
            <a:off x="7200141" y="3719106"/>
            <a:ext cx="574675" cy="407987"/>
          </a:xfrm>
          <a:custGeom>
            <a:avLst/>
            <a:gdLst/>
            <a:ahLst/>
            <a:cxnLst>
              <a:cxn ang="0">
                <a:pos x="342" y="1198"/>
              </a:cxn>
              <a:cxn ang="0">
                <a:pos x="427" y="1335"/>
              </a:cxn>
              <a:cxn ang="0">
                <a:pos x="533" y="1435"/>
              </a:cxn>
              <a:cxn ang="0">
                <a:pos x="650" y="1492"/>
              </a:cxn>
              <a:cxn ang="0">
                <a:pos x="776" y="1506"/>
              </a:cxn>
              <a:cxn ang="0">
                <a:pos x="899" y="1476"/>
              </a:cxn>
              <a:cxn ang="0">
                <a:pos x="1011" y="1396"/>
              </a:cxn>
              <a:cxn ang="0">
                <a:pos x="1112" y="1396"/>
              </a:cxn>
              <a:cxn ang="0">
                <a:pos x="1225" y="1476"/>
              </a:cxn>
              <a:cxn ang="0">
                <a:pos x="1352" y="1506"/>
              </a:cxn>
              <a:cxn ang="0">
                <a:pos x="1470" y="1492"/>
              </a:cxn>
              <a:cxn ang="0">
                <a:pos x="1591" y="1435"/>
              </a:cxn>
              <a:cxn ang="0">
                <a:pos x="1694" y="1335"/>
              </a:cxn>
              <a:cxn ang="0">
                <a:pos x="1779" y="1198"/>
              </a:cxn>
              <a:cxn ang="0">
                <a:pos x="1857" y="1130"/>
              </a:cxn>
              <a:cxn ang="0">
                <a:pos x="1948" y="1114"/>
              </a:cxn>
              <a:cxn ang="0">
                <a:pos x="2032" y="1053"/>
              </a:cxn>
              <a:cxn ang="0">
                <a:pos x="2091" y="949"/>
              </a:cxn>
              <a:cxn ang="0">
                <a:pos x="2123" y="822"/>
              </a:cxn>
              <a:cxn ang="0">
                <a:pos x="2123" y="683"/>
              </a:cxn>
              <a:cxn ang="0">
                <a:pos x="2091" y="556"/>
              </a:cxn>
              <a:cxn ang="0">
                <a:pos x="2032" y="455"/>
              </a:cxn>
              <a:cxn ang="0">
                <a:pos x="1948" y="390"/>
              </a:cxn>
              <a:cxn ang="0">
                <a:pos x="1857" y="375"/>
              </a:cxn>
              <a:cxn ang="0">
                <a:pos x="1779" y="309"/>
              </a:cxn>
              <a:cxn ang="0">
                <a:pos x="1694" y="169"/>
              </a:cxn>
              <a:cxn ang="0">
                <a:pos x="1591" y="68"/>
              </a:cxn>
              <a:cxn ang="0">
                <a:pos x="1470" y="11"/>
              </a:cxn>
              <a:cxn ang="0">
                <a:pos x="1352" y="0"/>
              </a:cxn>
              <a:cxn ang="0">
                <a:pos x="1225" y="32"/>
              </a:cxn>
              <a:cxn ang="0">
                <a:pos x="1112" y="109"/>
              </a:cxn>
              <a:cxn ang="0">
                <a:pos x="1011" y="109"/>
              </a:cxn>
              <a:cxn ang="0">
                <a:pos x="899" y="32"/>
              </a:cxn>
              <a:cxn ang="0">
                <a:pos x="776" y="0"/>
              </a:cxn>
              <a:cxn ang="0">
                <a:pos x="650" y="11"/>
              </a:cxn>
              <a:cxn ang="0">
                <a:pos x="533" y="68"/>
              </a:cxn>
              <a:cxn ang="0">
                <a:pos x="427" y="169"/>
              </a:cxn>
              <a:cxn ang="0">
                <a:pos x="342" y="309"/>
              </a:cxn>
              <a:cxn ang="0">
                <a:pos x="266" y="375"/>
              </a:cxn>
              <a:cxn ang="0">
                <a:pos x="176" y="390"/>
              </a:cxn>
              <a:cxn ang="0">
                <a:pos x="94" y="455"/>
              </a:cxn>
              <a:cxn ang="0">
                <a:pos x="33" y="556"/>
              </a:cxn>
              <a:cxn ang="0">
                <a:pos x="1" y="683"/>
              </a:cxn>
              <a:cxn ang="0">
                <a:pos x="1" y="822"/>
              </a:cxn>
              <a:cxn ang="0">
                <a:pos x="33" y="949"/>
              </a:cxn>
              <a:cxn ang="0">
                <a:pos x="94" y="1053"/>
              </a:cxn>
              <a:cxn ang="0">
                <a:pos x="176" y="1114"/>
              </a:cxn>
              <a:cxn ang="0">
                <a:pos x="266" y="1130"/>
              </a:cxn>
            </a:cxnLst>
            <a:rect l="0" t="0" r="r" b="b"/>
            <a:pathLst>
              <a:path w="2128" h="1506">
                <a:moveTo>
                  <a:pt x="311" y="1119"/>
                </a:moveTo>
                <a:lnTo>
                  <a:pt x="342" y="1198"/>
                </a:lnTo>
                <a:lnTo>
                  <a:pt x="384" y="1270"/>
                </a:lnTo>
                <a:lnTo>
                  <a:pt x="427" y="1335"/>
                </a:lnTo>
                <a:lnTo>
                  <a:pt x="479" y="1390"/>
                </a:lnTo>
                <a:lnTo>
                  <a:pt x="533" y="1435"/>
                </a:lnTo>
                <a:lnTo>
                  <a:pt x="592" y="1468"/>
                </a:lnTo>
                <a:lnTo>
                  <a:pt x="650" y="1492"/>
                </a:lnTo>
                <a:lnTo>
                  <a:pt x="715" y="1506"/>
                </a:lnTo>
                <a:lnTo>
                  <a:pt x="776" y="1506"/>
                </a:lnTo>
                <a:lnTo>
                  <a:pt x="836" y="1497"/>
                </a:lnTo>
                <a:lnTo>
                  <a:pt x="899" y="1476"/>
                </a:lnTo>
                <a:lnTo>
                  <a:pt x="957" y="1442"/>
                </a:lnTo>
                <a:lnTo>
                  <a:pt x="1011" y="1396"/>
                </a:lnTo>
                <a:lnTo>
                  <a:pt x="1064" y="1341"/>
                </a:lnTo>
                <a:lnTo>
                  <a:pt x="1112" y="1396"/>
                </a:lnTo>
                <a:lnTo>
                  <a:pt x="1170" y="1442"/>
                </a:lnTo>
                <a:lnTo>
                  <a:pt x="1225" y="1476"/>
                </a:lnTo>
                <a:lnTo>
                  <a:pt x="1287" y="1497"/>
                </a:lnTo>
                <a:lnTo>
                  <a:pt x="1352" y="1506"/>
                </a:lnTo>
                <a:lnTo>
                  <a:pt x="1410" y="1506"/>
                </a:lnTo>
                <a:lnTo>
                  <a:pt x="1470" y="1492"/>
                </a:lnTo>
                <a:lnTo>
                  <a:pt x="1531" y="1468"/>
                </a:lnTo>
                <a:lnTo>
                  <a:pt x="1591" y="1435"/>
                </a:lnTo>
                <a:lnTo>
                  <a:pt x="1644" y="1390"/>
                </a:lnTo>
                <a:lnTo>
                  <a:pt x="1694" y="1335"/>
                </a:lnTo>
                <a:lnTo>
                  <a:pt x="1741" y="1270"/>
                </a:lnTo>
                <a:lnTo>
                  <a:pt x="1779" y="1198"/>
                </a:lnTo>
                <a:lnTo>
                  <a:pt x="1815" y="1119"/>
                </a:lnTo>
                <a:lnTo>
                  <a:pt x="1857" y="1130"/>
                </a:lnTo>
                <a:lnTo>
                  <a:pt x="1904" y="1125"/>
                </a:lnTo>
                <a:lnTo>
                  <a:pt x="1948" y="1114"/>
                </a:lnTo>
                <a:lnTo>
                  <a:pt x="1992" y="1089"/>
                </a:lnTo>
                <a:lnTo>
                  <a:pt x="2032" y="1053"/>
                </a:lnTo>
                <a:lnTo>
                  <a:pt x="2063" y="1006"/>
                </a:lnTo>
                <a:lnTo>
                  <a:pt x="2091" y="949"/>
                </a:lnTo>
                <a:lnTo>
                  <a:pt x="2108" y="888"/>
                </a:lnTo>
                <a:lnTo>
                  <a:pt x="2123" y="822"/>
                </a:lnTo>
                <a:lnTo>
                  <a:pt x="2128" y="754"/>
                </a:lnTo>
                <a:lnTo>
                  <a:pt x="2123" y="683"/>
                </a:lnTo>
                <a:lnTo>
                  <a:pt x="2108" y="616"/>
                </a:lnTo>
                <a:lnTo>
                  <a:pt x="2091" y="556"/>
                </a:lnTo>
                <a:lnTo>
                  <a:pt x="2063" y="502"/>
                </a:lnTo>
                <a:lnTo>
                  <a:pt x="2032" y="455"/>
                </a:lnTo>
                <a:lnTo>
                  <a:pt x="1992" y="419"/>
                </a:lnTo>
                <a:lnTo>
                  <a:pt x="1948" y="390"/>
                </a:lnTo>
                <a:lnTo>
                  <a:pt x="1904" y="378"/>
                </a:lnTo>
                <a:lnTo>
                  <a:pt x="1857" y="375"/>
                </a:lnTo>
                <a:lnTo>
                  <a:pt x="1815" y="389"/>
                </a:lnTo>
                <a:lnTo>
                  <a:pt x="1779" y="309"/>
                </a:lnTo>
                <a:lnTo>
                  <a:pt x="1741" y="233"/>
                </a:lnTo>
                <a:lnTo>
                  <a:pt x="1694" y="169"/>
                </a:lnTo>
                <a:lnTo>
                  <a:pt x="1644" y="117"/>
                </a:lnTo>
                <a:lnTo>
                  <a:pt x="1591" y="68"/>
                </a:lnTo>
                <a:lnTo>
                  <a:pt x="1531" y="36"/>
                </a:lnTo>
                <a:lnTo>
                  <a:pt x="1470" y="11"/>
                </a:lnTo>
                <a:lnTo>
                  <a:pt x="1410" y="0"/>
                </a:lnTo>
                <a:lnTo>
                  <a:pt x="1352" y="0"/>
                </a:lnTo>
                <a:lnTo>
                  <a:pt x="1287" y="8"/>
                </a:lnTo>
                <a:lnTo>
                  <a:pt x="1225" y="32"/>
                </a:lnTo>
                <a:lnTo>
                  <a:pt x="1170" y="66"/>
                </a:lnTo>
                <a:lnTo>
                  <a:pt x="1112" y="109"/>
                </a:lnTo>
                <a:lnTo>
                  <a:pt x="1064" y="162"/>
                </a:lnTo>
                <a:lnTo>
                  <a:pt x="1011" y="109"/>
                </a:lnTo>
                <a:lnTo>
                  <a:pt x="957" y="66"/>
                </a:lnTo>
                <a:lnTo>
                  <a:pt x="899" y="32"/>
                </a:lnTo>
                <a:lnTo>
                  <a:pt x="836" y="8"/>
                </a:lnTo>
                <a:lnTo>
                  <a:pt x="776" y="0"/>
                </a:lnTo>
                <a:lnTo>
                  <a:pt x="715" y="0"/>
                </a:lnTo>
                <a:lnTo>
                  <a:pt x="650" y="11"/>
                </a:lnTo>
                <a:lnTo>
                  <a:pt x="592" y="36"/>
                </a:lnTo>
                <a:lnTo>
                  <a:pt x="533" y="68"/>
                </a:lnTo>
                <a:lnTo>
                  <a:pt x="479" y="117"/>
                </a:lnTo>
                <a:lnTo>
                  <a:pt x="427" y="169"/>
                </a:lnTo>
                <a:lnTo>
                  <a:pt x="384" y="233"/>
                </a:lnTo>
                <a:lnTo>
                  <a:pt x="342" y="309"/>
                </a:lnTo>
                <a:lnTo>
                  <a:pt x="311" y="389"/>
                </a:lnTo>
                <a:lnTo>
                  <a:pt x="266" y="375"/>
                </a:lnTo>
                <a:lnTo>
                  <a:pt x="219" y="378"/>
                </a:lnTo>
                <a:lnTo>
                  <a:pt x="176" y="390"/>
                </a:lnTo>
                <a:lnTo>
                  <a:pt x="133" y="419"/>
                </a:lnTo>
                <a:lnTo>
                  <a:pt x="94" y="455"/>
                </a:lnTo>
                <a:lnTo>
                  <a:pt x="63" y="502"/>
                </a:lnTo>
                <a:lnTo>
                  <a:pt x="33" y="556"/>
                </a:lnTo>
                <a:lnTo>
                  <a:pt x="11" y="616"/>
                </a:lnTo>
                <a:lnTo>
                  <a:pt x="1" y="683"/>
                </a:lnTo>
                <a:lnTo>
                  <a:pt x="0" y="754"/>
                </a:lnTo>
                <a:lnTo>
                  <a:pt x="1" y="822"/>
                </a:lnTo>
                <a:lnTo>
                  <a:pt x="11" y="888"/>
                </a:lnTo>
                <a:lnTo>
                  <a:pt x="33" y="949"/>
                </a:lnTo>
                <a:lnTo>
                  <a:pt x="63" y="1006"/>
                </a:lnTo>
                <a:lnTo>
                  <a:pt x="94" y="1053"/>
                </a:lnTo>
                <a:lnTo>
                  <a:pt x="133" y="1089"/>
                </a:lnTo>
                <a:lnTo>
                  <a:pt x="176" y="1114"/>
                </a:lnTo>
                <a:lnTo>
                  <a:pt x="219" y="1125"/>
                </a:lnTo>
                <a:lnTo>
                  <a:pt x="266" y="1130"/>
                </a:lnTo>
                <a:lnTo>
                  <a:pt x="311" y="1119"/>
                </a:lnTo>
              </a:path>
            </a:pathLst>
          </a:custGeom>
          <a:noFill/>
          <a:ln w="19050" cmpd="sng">
            <a:solidFill>
              <a:srgbClr val="00B050"/>
            </a:solidFill>
            <a:prstDash val="solid"/>
            <a:round/>
            <a:headEnd/>
            <a:tailEnd/>
          </a:ln>
        </p:spPr>
        <p:txBody>
          <a:bodyPr/>
          <a:lstStyle/>
          <a:p>
            <a:endParaRPr lang="zh-CN" altLang="en-US"/>
          </a:p>
        </p:txBody>
      </p:sp>
      <p:sp>
        <p:nvSpPr>
          <p:cNvPr id="11" name="Line 11"/>
          <p:cNvSpPr>
            <a:spLocks noChangeShapeType="1"/>
          </p:cNvSpPr>
          <p:nvPr/>
        </p:nvSpPr>
        <p:spPr bwMode="auto">
          <a:xfrm>
            <a:off x="7412867" y="3549236"/>
            <a:ext cx="76200" cy="190500"/>
          </a:xfrm>
          <a:prstGeom prst="line">
            <a:avLst/>
          </a:prstGeom>
          <a:noFill/>
          <a:ln w="28575">
            <a:solidFill>
              <a:srgbClr val="00B050"/>
            </a:solidFill>
            <a:round/>
            <a:headEnd/>
            <a:tailEnd/>
          </a:ln>
        </p:spPr>
        <p:txBody>
          <a:bodyPr wrap="none" anchor="ctr"/>
          <a:lstStyle/>
          <a:p>
            <a:endParaRPr lang="zh-CN" altLang="en-US"/>
          </a:p>
        </p:txBody>
      </p:sp>
      <p:sp>
        <p:nvSpPr>
          <p:cNvPr id="12" name="Rectangle 13"/>
          <p:cNvSpPr>
            <a:spLocks noChangeArrowheads="1"/>
          </p:cNvSpPr>
          <p:nvPr/>
        </p:nvSpPr>
        <p:spPr bwMode="auto">
          <a:xfrm>
            <a:off x="7319203" y="3727036"/>
            <a:ext cx="356188" cy="400110"/>
          </a:xfrm>
          <a:prstGeom prst="rect">
            <a:avLst/>
          </a:prstGeom>
          <a:noFill/>
          <a:ln w="9525">
            <a:noFill/>
            <a:miter lim="800000"/>
            <a:headEnd/>
            <a:tailEnd/>
          </a:ln>
        </p:spPr>
        <p:txBody>
          <a:bodyPr wrap="none">
            <a:spAutoFit/>
          </a:bodyPr>
          <a:lstStyle/>
          <a:p>
            <a:r>
              <a:rPr lang="en-US" altLang="zh-CN" sz="2000" b="1" i="1" dirty="0">
                <a:solidFill>
                  <a:srgbClr val="00B050"/>
                </a:solidFill>
              </a:rPr>
              <a:t>x</a:t>
            </a:r>
            <a:endParaRPr lang="en-US" altLang="zh-CN" b="1" dirty="0">
              <a:solidFill>
                <a:srgbClr val="00B050"/>
              </a:solidFill>
            </a:endParaRPr>
          </a:p>
        </p:txBody>
      </p:sp>
      <p:sp>
        <p:nvSpPr>
          <p:cNvPr id="13" name="Oval 9"/>
          <p:cNvSpPr>
            <a:spLocks noChangeArrowheads="1"/>
          </p:cNvSpPr>
          <p:nvPr/>
        </p:nvSpPr>
        <p:spPr bwMode="auto">
          <a:xfrm>
            <a:off x="4253947" y="2731880"/>
            <a:ext cx="685800" cy="1621459"/>
          </a:xfrm>
          <a:prstGeom prst="ellipse">
            <a:avLst/>
          </a:prstGeom>
          <a:noFill/>
          <a:ln w="38100">
            <a:solidFill>
              <a:srgbClr val="FFC000"/>
            </a:solidFill>
            <a:round/>
            <a:headEnd/>
            <a:tailEnd/>
          </a:ln>
          <a:effectLst>
            <a:outerShdw dist="35921" dir="2700000" algn="ctr" rotWithShape="0">
              <a:srgbClr val="808080"/>
            </a:outerShdw>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ier"/>
          <p:cNvPicPr>
            <a:picLocks noChangeAspect="1" noChangeArrowheads="1"/>
          </p:cNvPicPr>
          <p:nvPr/>
        </p:nvPicPr>
        <p:blipFill>
          <a:blip r:embed="rId3"/>
          <a:srcRect/>
          <a:stretch>
            <a:fillRect/>
          </a:stretch>
        </p:blipFill>
        <p:spPr bwMode="auto">
          <a:xfrm>
            <a:off x="734323" y="1590682"/>
            <a:ext cx="7175500" cy="2949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solidFill>
                  <a:schemeClr val="tx1"/>
                </a:solidFill>
              </a:rPr>
              <a:t>BGP</a:t>
            </a:r>
            <a:endParaRPr lang="zh-CN" altLang="en-US" dirty="0">
              <a:solidFill>
                <a:schemeClr val="tx1"/>
              </a:solidFill>
            </a:endParaRPr>
          </a:p>
        </p:txBody>
      </p:sp>
      <p:sp>
        <p:nvSpPr>
          <p:cNvPr id="3" name="内容占位符 2"/>
          <p:cNvSpPr>
            <a:spLocks noGrp="1"/>
          </p:cNvSpPr>
          <p:nvPr>
            <p:ph idx="1"/>
          </p:nvPr>
        </p:nvSpPr>
        <p:spPr>
          <a:xfrm>
            <a:off x="609680" y="1599830"/>
            <a:ext cx="11724781" cy="5258170"/>
          </a:xfrm>
        </p:spPr>
        <p:txBody>
          <a:bodyPr/>
          <a:lstStyle/>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sz="3200" dirty="0" smtClean="0">
              <a:solidFill>
                <a:srgbClr val="00B0F0"/>
              </a:solidFill>
            </a:endParaRPr>
          </a:p>
          <a:p>
            <a:r>
              <a:rPr lang="en-US" altLang="zh-CN" sz="3200" dirty="0" smtClean="0">
                <a:solidFill>
                  <a:srgbClr val="00B0F0"/>
                </a:solidFill>
              </a:rPr>
              <a:t>Example: forwarding table entry for </a:t>
            </a:r>
            <a:r>
              <a:rPr lang="en-US" altLang="zh-CN" sz="3200" dirty="0" err="1" smtClean="0">
                <a:solidFill>
                  <a:srgbClr val="00B0F0"/>
                </a:solidFill>
              </a:rPr>
              <a:t>d</a:t>
            </a:r>
            <a:r>
              <a:rPr lang="en-US" altLang="zh-CN" sz="3200" dirty="0" err="1" smtClean="0">
                <a:solidFill>
                  <a:srgbClr val="00B0F0"/>
                </a:solidFill>
                <a:sym typeface="Wingdings" pitchFamily="2" charset="2"/>
              </a:rPr>
              <a:t>x</a:t>
            </a:r>
            <a:endParaRPr lang="en-US" altLang="zh-CN" sz="3200" dirty="0" smtClean="0">
              <a:solidFill>
                <a:srgbClr val="00B0F0"/>
              </a:solidFill>
            </a:endParaRPr>
          </a:p>
          <a:p>
            <a:pPr>
              <a:buNone/>
            </a:pPr>
            <a:r>
              <a:rPr lang="en-US" altLang="zh-CN" sz="3200" dirty="0" smtClean="0"/>
              <a:t>	router d determines from intra-domain routing info that its interface I is on the least cost path to c;</a:t>
            </a:r>
          </a:p>
          <a:p>
            <a:endParaRPr lang="en-US" altLang="zh-CN" dirty="0" smtClean="0"/>
          </a:p>
          <a:p>
            <a:pPr>
              <a:buNone/>
            </a:pPr>
            <a:r>
              <a:rPr lang="en-US" altLang="zh-CN" dirty="0" smtClean="0"/>
              <a:t>	</a:t>
            </a:r>
          </a:p>
        </p:txBody>
      </p:sp>
      <p:sp>
        <p:nvSpPr>
          <p:cNvPr id="5" name="Line 3"/>
          <p:cNvSpPr>
            <a:spLocks noChangeShapeType="1"/>
          </p:cNvSpPr>
          <p:nvPr/>
        </p:nvSpPr>
        <p:spPr bwMode="auto">
          <a:xfrm>
            <a:off x="2772967" y="1956666"/>
            <a:ext cx="2986087" cy="211138"/>
          </a:xfrm>
          <a:prstGeom prst="line">
            <a:avLst/>
          </a:prstGeom>
          <a:noFill/>
          <a:ln w="76200">
            <a:solidFill>
              <a:srgbClr val="00B0F0"/>
            </a:solidFill>
            <a:round/>
            <a:headEnd/>
            <a:tailEnd/>
          </a:ln>
          <a:effectLst/>
        </p:spPr>
        <p:txBody>
          <a:bodyPr wrap="none" anchor="ctr"/>
          <a:lstStyle/>
          <a:p>
            <a:endParaRPr lang="zh-CN" altLang="en-US"/>
          </a:p>
        </p:txBody>
      </p:sp>
      <p:sp>
        <p:nvSpPr>
          <p:cNvPr id="6" name="Line 4"/>
          <p:cNvSpPr>
            <a:spLocks noChangeShapeType="1"/>
          </p:cNvSpPr>
          <p:nvPr/>
        </p:nvSpPr>
        <p:spPr bwMode="auto">
          <a:xfrm flipV="1">
            <a:off x="4962127" y="2248774"/>
            <a:ext cx="901700" cy="720725"/>
          </a:xfrm>
          <a:prstGeom prst="line">
            <a:avLst/>
          </a:prstGeom>
          <a:noFill/>
          <a:ln w="76200">
            <a:solidFill>
              <a:srgbClr val="00B0F0"/>
            </a:solidFill>
            <a:round/>
            <a:headEnd/>
            <a:tailEnd/>
          </a:ln>
          <a:effectLst/>
        </p:spPr>
        <p:txBody>
          <a:bodyPr wrap="none" anchor="ctr"/>
          <a:lstStyle/>
          <a:p>
            <a:endParaRPr lang="zh-CN" altLang="en-US"/>
          </a:p>
        </p:txBody>
      </p:sp>
      <p:sp>
        <p:nvSpPr>
          <p:cNvPr id="7" name="Line 5"/>
          <p:cNvSpPr>
            <a:spLocks noChangeShapeType="1"/>
          </p:cNvSpPr>
          <p:nvPr/>
        </p:nvSpPr>
        <p:spPr bwMode="auto">
          <a:xfrm flipH="1" flipV="1">
            <a:off x="2785664" y="2105891"/>
            <a:ext cx="415925" cy="287338"/>
          </a:xfrm>
          <a:prstGeom prst="line">
            <a:avLst/>
          </a:prstGeom>
          <a:noFill/>
          <a:ln w="76200">
            <a:solidFill>
              <a:srgbClr val="00B0F0"/>
            </a:solidFill>
            <a:round/>
            <a:headEnd/>
            <a:tailEnd/>
          </a:ln>
          <a:effectLst/>
        </p:spPr>
        <p:txBody>
          <a:bodyPr wrap="none" anchor="ctr"/>
          <a:lstStyle/>
          <a:p>
            <a:endParaRPr lang="zh-CN" altLang="en-US"/>
          </a:p>
        </p:txBody>
      </p:sp>
      <p:sp>
        <p:nvSpPr>
          <p:cNvPr id="8" name="Line 6"/>
          <p:cNvSpPr>
            <a:spLocks noChangeShapeType="1"/>
          </p:cNvSpPr>
          <p:nvPr/>
        </p:nvSpPr>
        <p:spPr bwMode="auto">
          <a:xfrm flipH="1" flipV="1">
            <a:off x="3960413" y="2467849"/>
            <a:ext cx="461963" cy="404813"/>
          </a:xfrm>
          <a:prstGeom prst="line">
            <a:avLst/>
          </a:prstGeom>
          <a:noFill/>
          <a:ln w="76200">
            <a:solidFill>
              <a:srgbClr val="00B0F0"/>
            </a:solidFill>
            <a:round/>
            <a:headEnd/>
            <a:tailEnd/>
          </a:ln>
          <a:effectLst/>
        </p:spPr>
        <p:txBody>
          <a:bodyPr wrap="none" anchor="ctr"/>
          <a:lstStyle/>
          <a:p>
            <a:endParaRPr lang="zh-CN" altLang="en-US"/>
          </a:p>
        </p:txBody>
      </p:sp>
      <p:sp>
        <p:nvSpPr>
          <p:cNvPr id="9" name="Oval 9"/>
          <p:cNvSpPr>
            <a:spLocks noChangeArrowheads="1"/>
          </p:cNvSpPr>
          <p:nvPr/>
        </p:nvSpPr>
        <p:spPr bwMode="auto">
          <a:xfrm>
            <a:off x="2610679" y="3831811"/>
            <a:ext cx="685800" cy="273050"/>
          </a:xfrm>
          <a:prstGeom prst="ellipse">
            <a:avLst/>
          </a:prstGeom>
          <a:noFill/>
          <a:ln w="38100">
            <a:solidFill>
              <a:srgbClr val="00B050"/>
            </a:solidFill>
            <a:round/>
            <a:headEnd/>
            <a:tailEnd/>
          </a:ln>
          <a:effectLst>
            <a:outerShdw dist="35921" dir="2700000" algn="ctr" rotWithShape="0">
              <a:srgbClr val="808080"/>
            </a:outerShdw>
          </a:effectLst>
        </p:spPr>
        <p:txBody>
          <a:bodyPr wrap="none" anchor="ctr"/>
          <a:lstStyle/>
          <a:p>
            <a:endParaRPr lang="zh-CN" altLang="en-US"/>
          </a:p>
        </p:txBody>
      </p:sp>
      <p:sp>
        <p:nvSpPr>
          <p:cNvPr id="10" name="Freeform 10"/>
          <p:cNvSpPr>
            <a:spLocks/>
          </p:cNvSpPr>
          <p:nvPr/>
        </p:nvSpPr>
        <p:spPr bwMode="auto">
          <a:xfrm>
            <a:off x="7200141" y="3719106"/>
            <a:ext cx="574675" cy="407987"/>
          </a:xfrm>
          <a:custGeom>
            <a:avLst/>
            <a:gdLst/>
            <a:ahLst/>
            <a:cxnLst>
              <a:cxn ang="0">
                <a:pos x="342" y="1198"/>
              </a:cxn>
              <a:cxn ang="0">
                <a:pos x="427" y="1335"/>
              </a:cxn>
              <a:cxn ang="0">
                <a:pos x="533" y="1435"/>
              </a:cxn>
              <a:cxn ang="0">
                <a:pos x="650" y="1492"/>
              </a:cxn>
              <a:cxn ang="0">
                <a:pos x="776" y="1506"/>
              </a:cxn>
              <a:cxn ang="0">
                <a:pos x="899" y="1476"/>
              </a:cxn>
              <a:cxn ang="0">
                <a:pos x="1011" y="1396"/>
              </a:cxn>
              <a:cxn ang="0">
                <a:pos x="1112" y="1396"/>
              </a:cxn>
              <a:cxn ang="0">
                <a:pos x="1225" y="1476"/>
              </a:cxn>
              <a:cxn ang="0">
                <a:pos x="1352" y="1506"/>
              </a:cxn>
              <a:cxn ang="0">
                <a:pos x="1470" y="1492"/>
              </a:cxn>
              <a:cxn ang="0">
                <a:pos x="1591" y="1435"/>
              </a:cxn>
              <a:cxn ang="0">
                <a:pos x="1694" y="1335"/>
              </a:cxn>
              <a:cxn ang="0">
                <a:pos x="1779" y="1198"/>
              </a:cxn>
              <a:cxn ang="0">
                <a:pos x="1857" y="1130"/>
              </a:cxn>
              <a:cxn ang="0">
                <a:pos x="1948" y="1114"/>
              </a:cxn>
              <a:cxn ang="0">
                <a:pos x="2032" y="1053"/>
              </a:cxn>
              <a:cxn ang="0">
                <a:pos x="2091" y="949"/>
              </a:cxn>
              <a:cxn ang="0">
                <a:pos x="2123" y="822"/>
              </a:cxn>
              <a:cxn ang="0">
                <a:pos x="2123" y="683"/>
              </a:cxn>
              <a:cxn ang="0">
                <a:pos x="2091" y="556"/>
              </a:cxn>
              <a:cxn ang="0">
                <a:pos x="2032" y="455"/>
              </a:cxn>
              <a:cxn ang="0">
                <a:pos x="1948" y="390"/>
              </a:cxn>
              <a:cxn ang="0">
                <a:pos x="1857" y="375"/>
              </a:cxn>
              <a:cxn ang="0">
                <a:pos x="1779" y="309"/>
              </a:cxn>
              <a:cxn ang="0">
                <a:pos x="1694" y="169"/>
              </a:cxn>
              <a:cxn ang="0">
                <a:pos x="1591" y="68"/>
              </a:cxn>
              <a:cxn ang="0">
                <a:pos x="1470" y="11"/>
              </a:cxn>
              <a:cxn ang="0">
                <a:pos x="1352" y="0"/>
              </a:cxn>
              <a:cxn ang="0">
                <a:pos x="1225" y="32"/>
              </a:cxn>
              <a:cxn ang="0">
                <a:pos x="1112" y="109"/>
              </a:cxn>
              <a:cxn ang="0">
                <a:pos x="1011" y="109"/>
              </a:cxn>
              <a:cxn ang="0">
                <a:pos x="899" y="32"/>
              </a:cxn>
              <a:cxn ang="0">
                <a:pos x="776" y="0"/>
              </a:cxn>
              <a:cxn ang="0">
                <a:pos x="650" y="11"/>
              </a:cxn>
              <a:cxn ang="0">
                <a:pos x="533" y="68"/>
              </a:cxn>
              <a:cxn ang="0">
                <a:pos x="427" y="169"/>
              </a:cxn>
              <a:cxn ang="0">
                <a:pos x="342" y="309"/>
              </a:cxn>
              <a:cxn ang="0">
                <a:pos x="266" y="375"/>
              </a:cxn>
              <a:cxn ang="0">
                <a:pos x="176" y="390"/>
              </a:cxn>
              <a:cxn ang="0">
                <a:pos x="94" y="455"/>
              </a:cxn>
              <a:cxn ang="0">
                <a:pos x="33" y="556"/>
              </a:cxn>
              <a:cxn ang="0">
                <a:pos x="1" y="683"/>
              </a:cxn>
              <a:cxn ang="0">
                <a:pos x="1" y="822"/>
              </a:cxn>
              <a:cxn ang="0">
                <a:pos x="33" y="949"/>
              </a:cxn>
              <a:cxn ang="0">
                <a:pos x="94" y="1053"/>
              </a:cxn>
              <a:cxn ang="0">
                <a:pos x="176" y="1114"/>
              </a:cxn>
              <a:cxn ang="0">
                <a:pos x="266" y="1130"/>
              </a:cxn>
            </a:cxnLst>
            <a:rect l="0" t="0" r="r" b="b"/>
            <a:pathLst>
              <a:path w="2128" h="1506">
                <a:moveTo>
                  <a:pt x="311" y="1119"/>
                </a:moveTo>
                <a:lnTo>
                  <a:pt x="342" y="1198"/>
                </a:lnTo>
                <a:lnTo>
                  <a:pt x="384" y="1270"/>
                </a:lnTo>
                <a:lnTo>
                  <a:pt x="427" y="1335"/>
                </a:lnTo>
                <a:lnTo>
                  <a:pt x="479" y="1390"/>
                </a:lnTo>
                <a:lnTo>
                  <a:pt x="533" y="1435"/>
                </a:lnTo>
                <a:lnTo>
                  <a:pt x="592" y="1468"/>
                </a:lnTo>
                <a:lnTo>
                  <a:pt x="650" y="1492"/>
                </a:lnTo>
                <a:lnTo>
                  <a:pt x="715" y="1506"/>
                </a:lnTo>
                <a:lnTo>
                  <a:pt x="776" y="1506"/>
                </a:lnTo>
                <a:lnTo>
                  <a:pt x="836" y="1497"/>
                </a:lnTo>
                <a:lnTo>
                  <a:pt x="899" y="1476"/>
                </a:lnTo>
                <a:lnTo>
                  <a:pt x="957" y="1442"/>
                </a:lnTo>
                <a:lnTo>
                  <a:pt x="1011" y="1396"/>
                </a:lnTo>
                <a:lnTo>
                  <a:pt x="1064" y="1341"/>
                </a:lnTo>
                <a:lnTo>
                  <a:pt x="1112" y="1396"/>
                </a:lnTo>
                <a:lnTo>
                  <a:pt x="1170" y="1442"/>
                </a:lnTo>
                <a:lnTo>
                  <a:pt x="1225" y="1476"/>
                </a:lnTo>
                <a:lnTo>
                  <a:pt x="1287" y="1497"/>
                </a:lnTo>
                <a:lnTo>
                  <a:pt x="1352" y="1506"/>
                </a:lnTo>
                <a:lnTo>
                  <a:pt x="1410" y="1506"/>
                </a:lnTo>
                <a:lnTo>
                  <a:pt x="1470" y="1492"/>
                </a:lnTo>
                <a:lnTo>
                  <a:pt x="1531" y="1468"/>
                </a:lnTo>
                <a:lnTo>
                  <a:pt x="1591" y="1435"/>
                </a:lnTo>
                <a:lnTo>
                  <a:pt x="1644" y="1390"/>
                </a:lnTo>
                <a:lnTo>
                  <a:pt x="1694" y="1335"/>
                </a:lnTo>
                <a:lnTo>
                  <a:pt x="1741" y="1270"/>
                </a:lnTo>
                <a:lnTo>
                  <a:pt x="1779" y="1198"/>
                </a:lnTo>
                <a:lnTo>
                  <a:pt x="1815" y="1119"/>
                </a:lnTo>
                <a:lnTo>
                  <a:pt x="1857" y="1130"/>
                </a:lnTo>
                <a:lnTo>
                  <a:pt x="1904" y="1125"/>
                </a:lnTo>
                <a:lnTo>
                  <a:pt x="1948" y="1114"/>
                </a:lnTo>
                <a:lnTo>
                  <a:pt x="1992" y="1089"/>
                </a:lnTo>
                <a:lnTo>
                  <a:pt x="2032" y="1053"/>
                </a:lnTo>
                <a:lnTo>
                  <a:pt x="2063" y="1006"/>
                </a:lnTo>
                <a:lnTo>
                  <a:pt x="2091" y="949"/>
                </a:lnTo>
                <a:lnTo>
                  <a:pt x="2108" y="888"/>
                </a:lnTo>
                <a:lnTo>
                  <a:pt x="2123" y="822"/>
                </a:lnTo>
                <a:lnTo>
                  <a:pt x="2128" y="754"/>
                </a:lnTo>
                <a:lnTo>
                  <a:pt x="2123" y="683"/>
                </a:lnTo>
                <a:lnTo>
                  <a:pt x="2108" y="616"/>
                </a:lnTo>
                <a:lnTo>
                  <a:pt x="2091" y="556"/>
                </a:lnTo>
                <a:lnTo>
                  <a:pt x="2063" y="502"/>
                </a:lnTo>
                <a:lnTo>
                  <a:pt x="2032" y="455"/>
                </a:lnTo>
                <a:lnTo>
                  <a:pt x="1992" y="419"/>
                </a:lnTo>
                <a:lnTo>
                  <a:pt x="1948" y="390"/>
                </a:lnTo>
                <a:lnTo>
                  <a:pt x="1904" y="378"/>
                </a:lnTo>
                <a:lnTo>
                  <a:pt x="1857" y="375"/>
                </a:lnTo>
                <a:lnTo>
                  <a:pt x="1815" y="389"/>
                </a:lnTo>
                <a:lnTo>
                  <a:pt x="1779" y="309"/>
                </a:lnTo>
                <a:lnTo>
                  <a:pt x="1741" y="233"/>
                </a:lnTo>
                <a:lnTo>
                  <a:pt x="1694" y="169"/>
                </a:lnTo>
                <a:lnTo>
                  <a:pt x="1644" y="117"/>
                </a:lnTo>
                <a:lnTo>
                  <a:pt x="1591" y="68"/>
                </a:lnTo>
                <a:lnTo>
                  <a:pt x="1531" y="36"/>
                </a:lnTo>
                <a:lnTo>
                  <a:pt x="1470" y="11"/>
                </a:lnTo>
                <a:lnTo>
                  <a:pt x="1410" y="0"/>
                </a:lnTo>
                <a:lnTo>
                  <a:pt x="1352" y="0"/>
                </a:lnTo>
                <a:lnTo>
                  <a:pt x="1287" y="8"/>
                </a:lnTo>
                <a:lnTo>
                  <a:pt x="1225" y="32"/>
                </a:lnTo>
                <a:lnTo>
                  <a:pt x="1170" y="66"/>
                </a:lnTo>
                <a:lnTo>
                  <a:pt x="1112" y="109"/>
                </a:lnTo>
                <a:lnTo>
                  <a:pt x="1064" y="162"/>
                </a:lnTo>
                <a:lnTo>
                  <a:pt x="1011" y="109"/>
                </a:lnTo>
                <a:lnTo>
                  <a:pt x="957" y="66"/>
                </a:lnTo>
                <a:lnTo>
                  <a:pt x="899" y="32"/>
                </a:lnTo>
                <a:lnTo>
                  <a:pt x="836" y="8"/>
                </a:lnTo>
                <a:lnTo>
                  <a:pt x="776" y="0"/>
                </a:lnTo>
                <a:lnTo>
                  <a:pt x="715" y="0"/>
                </a:lnTo>
                <a:lnTo>
                  <a:pt x="650" y="11"/>
                </a:lnTo>
                <a:lnTo>
                  <a:pt x="592" y="36"/>
                </a:lnTo>
                <a:lnTo>
                  <a:pt x="533" y="68"/>
                </a:lnTo>
                <a:lnTo>
                  <a:pt x="479" y="117"/>
                </a:lnTo>
                <a:lnTo>
                  <a:pt x="427" y="169"/>
                </a:lnTo>
                <a:lnTo>
                  <a:pt x="384" y="233"/>
                </a:lnTo>
                <a:lnTo>
                  <a:pt x="342" y="309"/>
                </a:lnTo>
                <a:lnTo>
                  <a:pt x="311" y="389"/>
                </a:lnTo>
                <a:lnTo>
                  <a:pt x="266" y="375"/>
                </a:lnTo>
                <a:lnTo>
                  <a:pt x="219" y="378"/>
                </a:lnTo>
                <a:lnTo>
                  <a:pt x="176" y="390"/>
                </a:lnTo>
                <a:lnTo>
                  <a:pt x="133" y="419"/>
                </a:lnTo>
                <a:lnTo>
                  <a:pt x="94" y="455"/>
                </a:lnTo>
                <a:lnTo>
                  <a:pt x="63" y="502"/>
                </a:lnTo>
                <a:lnTo>
                  <a:pt x="33" y="556"/>
                </a:lnTo>
                <a:lnTo>
                  <a:pt x="11" y="616"/>
                </a:lnTo>
                <a:lnTo>
                  <a:pt x="1" y="683"/>
                </a:lnTo>
                <a:lnTo>
                  <a:pt x="0" y="754"/>
                </a:lnTo>
                <a:lnTo>
                  <a:pt x="1" y="822"/>
                </a:lnTo>
                <a:lnTo>
                  <a:pt x="11" y="888"/>
                </a:lnTo>
                <a:lnTo>
                  <a:pt x="33" y="949"/>
                </a:lnTo>
                <a:lnTo>
                  <a:pt x="63" y="1006"/>
                </a:lnTo>
                <a:lnTo>
                  <a:pt x="94" y="1053"/>
                </a:lnTo>
                <a:lnTo>
                  <a:pt x="133" y="1089"/>
                </a:lnTo>
                <a:lnTo>
                  <a:pt x="176" y="1114"/>
                </a:lnTo>
                <a:lnTo>
                  <a:pt x="219" y="1125"/>
                </a:lnTo>
                <a:lnTo>
                  <a:pt x="266" y="1130"/>
                </a:lnTo>
                <a:lnTo>
                  <a:pt x="311" y="1119"/>
                </a:lnTo>
              </a:path>
            </a:pathLst>
          </a:custGeom>
          <a:noFill/>
          <a:ln w="19050" cmpd="sng">
            <a:solidFill>
              <a:srgbClr val="00B050"/>
            </a:solidFill>
            <a:prstDash val="solid"/>
            <a:round/>
            <a:headEnd/>
            <a:tailEnd/>
          </a:ln>
        </p:spPr>
        <p:txBody>
          <a:bodyPr/>
          <a:lstStyle/>
          <a:p>
            <a:endParaRPr lang="zh-CN" altLang="en-US"/>
          </a:p>
        </p:txBody>
      </p:sp>
      <p:sp>
        <p:nvSpPr>
          <p:cNvPr id="11" name="Line 11"/>
          <p:cNvSpPr>
            <a:spLocks noChangeShapeType="1"/>
          </p:cNvSpPr>
          <p:nvPr/>
        </p:nvSpPr>
        <p:spPr bwMode="auto">
          <a:xfrm>
            <a:off x="7412867" y="3549236"/>
            <a:ext cx="76200" cy="190500"/>
          </a:xfrm>
          <a:prstGeom prst="line">
            <a:avLst/>
          </a:prstGeom>
          <a:noFill/>
          <a:ln w="28575">
            <a:solidFill>
              <a:srgbClr val="00B050"/>
            </a:solidFill>
            <a:round/>
            <a:headEnd/>
            <a:tailEnd/>
          </a:ln>
        </p:spPr>
        <p:txBody>
          <a:bodyPr wrap="none" anchor="ctr"/>
          <a:lstStyle/>
          <a:p>
            <a:endParaRPr lang="zh-CN" altLang="en-US"/>
          </a:p>
        </p:txBody>
      </p:sp>
      <p:sp>
        <p:nvSpPr>
          <p:cNvPr id="12" name="Rectangle 13"/>
          <p:cNvSpPr>
            <a:spLocks noChangeArrowheads="1"/>
          </p:cNvSpPr>
          <p:nvPr/>
        </p:nvSpPr>
        <p:spPr bwMode="auto">
          <a:xfrm>
            <a:off x="7319203" y="3727036"/>
            <a:ext cx="356188" cy="400110"/>
          </a:xfrm>
          <a:prstGeom prst="rect">
            <a:avLst/>
          </a:prstGeom>
          <a:noFill/>
          <a:ln w="9525">
            <a:noFill/>
            <a:miter lim="800000"/>
            <a:headEnd/>
            <a:tailEnd/>
          </a:ln>
        </p:spPr>
        <p:txBody>
          <a:bodyPr wrap="none">
            <a:spAutoFit/>
          </a:bodyPr>
          <a:lstStyle/>
          <a:p>
            <a:r>
              <a:rPr lang="en-US" altLang="zh-CN" sz="2000" b="1" i="1" dirty="0">
                <a:solidFill>
                  <a:srgbClr val="00B050"/>
                </a:solidFill>
              </a:rPr>
              <a:t>x</a:t>
            </a:r>
            <a:endParaRPr lang="en-US" altLang="zh-CN" b="1" dirty="0">
              <a:solidFill>
                <a:srgbClr val="00B050"/>
              </a:solidFill>
            </a:endParaRPr>
          </a:p>
        </p:txBody>
      </p:sp>
      <p:sp>
        <p:nvSpPr>
          <p:cNvPr id="13" name="Oval 9"/>
          <p:cNvSpPr>
            <a:spLocks noChangeArrowheads="1"/>
          </p:cNvSpPr>
          <p:nvPr/>
        </p:nvSpPr>
        <p:spPr bwMode="auto">
          <a:xfrm>
            <a:off x="4253947" y="2731880"/>
            <a:ext cx="685800" cy="1621459"/>
          </a:xfrm>
          <a:prstGeom prst="ellipse">
            <a:avLst/>
          </a:prstGeom>
          <a:noFill/>
          <a:ln w="38100">
            <a:solidFill>
              <a:srgbClr val="FFC000"/>
            </a:solidFill>
            <a:round/>
            <a:headEnd/>
            <a:tailEnd/>
          </a:ln>
          <a:effectLst>
            <a:outerShdw dist="35921" dir="2700000" algn="ctr" rotWithShape="0">
              <a:srgbClr val="808080"/>
            </a:outerShdw>
          </a:effectLst>
        </p:spPr>
        <p:txBody>
          <a:bodyPr wrap="none" anchor="ctr"/>
          <a:lstStyle/>
          <a:p>
            <a:endParaRPr lang="zh-CN" altLang="en-US"/>
          </a:p>
        </p:txBody>
      </p:sp>
      <p:sp>
        <p:nvSpPr>
          <p:cNvPr id="14" name="Line 5"/>
          <p:cNvSpPr>
            <a:spLocks noChangeShapeType="1"/>
          </p:cNvSpPr>
          <p:nvPr/>
        </p:nvSpPr>
        <p:spPr bwMode="auto">
          <a:xfrm flipH="1" flipV="1">
            <a:off x="3305812" y="3957883"/>
            <a:ext cx="958077" cy="117160"/>
          </a:xfrm>
          <a:prstGeom prst="line">
            <a:avLst/>
          </a:prstGeom>
          <a:noFill/>
          <a:ln w="38100">
            <a:solidFill>
              <a:srgbClr val="FFC000"/>
            </a:solidFill>
            <a:round/>
            <a:headEnd type="arrow" w="med" len="med"/>
            <a:tailEnd type="none" w="med" len="me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ier"/>
          <p:cNvPicPr>
            <a:picLocks noChangeAspect="1" noChangeArrowheads="1"/>
          </p:cNvPicPr>
          <p:nvPr/>
        </p:nvPicPr>
        <p:blipFill>
          <a:blip r:embed="rId3"/>
          <a:srcRect/>
          <a:stretch>
            <a:fillRect/>
          </a:stretch>
        </p:blipFill>
        <p:spPr bwMode="auto">
          <a:xfrm>
            <a:off x="734323" y="1590682"/>
            <a:ext cx="7175500" cy="2949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solidFill>
                  <a:schemeClr val="tx1"/>
                </a:solidFill>
              </a:rPr>
              <a:t>BGP</a:t>
            </a:r>
            <a:endParaRPr lang="zh-CN" altLang="en-US" dirty="0">
              <a:solidFill>
                <a:schemeClr val="tx1"/>
              </a:solidFill>
            </a:endParaRPr>
          </a:p>
        </p:txBody>
      </p:sp>
      <p:sp>
        <p:nvSpPr>
          <p:cNvPr id="3" name="内容占位符 2"/>
          <p:cNvSpPr>
            <a:spLocks noGrp="1"/>
          </p:cNvSpPr>
          <p:nvPr>
            <p:ph idx="1"/>
          </p:nvPr>
        </p:nvSpPr>
        <p:spPr>
          <a:xfrm>
            <a:off x="609680" y="1599830"/>
            <a:ext cx="11724781" cy="5258170"/>
          </a:xfrm>
        </p:spPr>
        <p:txBody>
          <a:bodyPr/>
          <a:lstStyle/>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sz="3200" dirty="0" smtClean="0">
              <a:solidFill>
                <a:srgbClr val="00B0F0"/>
              </a:solidFill>
            </a:endParaRPr>
          </a:p>
          <a:p>
            <a:r>
              <a:rPr lang="en-US" altLang="zh-CN" sz="3200" dirty="0" smtClean="0">
                <a:solidFill>
                  <a:srgbClr val="00B0F0"/>
                </a:solidFill>
              </a:rPr>
              <a:t>Example: forwarding table entry for </a:t>
            </a:r>
            <a:r>
              <a:rPr lang="en-US" altLang="zh-CN" sz="3200" dirty="0" err="1" smtClean="0">
                <a:solidFill>
                  <a:srgbClr val="00B0F0"/>
                </a:solidFill>
              </a:rPr>
              <a:t>d</a:t>
            </a:r>
            <a:r>
              <a:rPr lang="en-US" altLang="zh-CN" sz="3200" dirty="0" err="1" smtClean="0">
                <a:solidFill>
                  <a:srgbClr val="00B0F0"/>
                </a:solidFill>
                <a:sym typeface="Wingdings" pitchFamily="2" charset="2"/>
              </a:rPr>
              <a:t>x</a:t>
            </a:r>
            <a:endParaRPr lang="en-US" altLang="zh-CN" sz="3200" dirty="0" smtClean="0">
              <a:solidFill>
                <a:srgbClr val="00B0F0"/>
              </a:solidFill>
            </a:endParaRPr>
          </a:p>
          <a:p>
            <a:pPr>
              <a:buNone/>
            </a:pPr>
            <a:r>
              <a:rPr lang="en-US" altLang="zh-CN" sz="3200" dirty="0" smtClean="0"/>
              <a:t>	</a:t>
            </a:r>
            <a:endParaRPr lang="en-US" altLang="zh-CN" dirty="0" smtClean="0"/>
          </a:p>
          <a:p>
            <a:pPr>
              <a:buNone/>
            </a:pPr>
            <a:r>
              <a:rPr lang="en-US" altLang="zh-CN" dirty="0" smtClean="0"/>
              <a:t>	</a:t>
            </a:r>
          </a:p>
        </p:txBody>
      </p:sp>
      <p:sp>
        <p:nvSpPr>
          <p:cNvPr id="5" name="Line 3"/>
          <p:cNvSpPr>
            <a:spLocks noChangeShapeType="1"/>
          </p:cNvSpPr>
          <p:nvPr/>
        </p:nvSpPr>
        <p:spPr bwMode="auto">
          <a:xfrm>
            <a:off x="2772967" y="1956666"/>
            <a:ext cx="2986087" cy="211138"/>
          </a:xfrm>
          <a:prstGeom prst="line">
            <a:avLst/>
          </a:prstGeom>
          <a:noFill/>
          <a:ln w="76200">
            <a:solidFill>
              <a:srgbClr val="00B0F0"/>
            </a:solidFill>
            <a:round/>
            <a:headEnd/>
            <a:tailEnd/>
          </a:ln>
          <a:effectLst/>
        </p:spPr>
        <p:txBody>
          <a:bodyPr wrap="none" anchor="ctr"/>
          <a:lstStyle/>
          <a:p>
            <a:endParaRPr lang="zh-CN" altLang="en-US"/>
          </a:p>
        </p:txBody>
      </p:sp>
      <p:sp>
        <p:nvSpPr>
          <p:cNvPr id="6" name="Line 4"/>
          <p:cNvSpPr>
            <a:spLocks noChangeShapeType="1"/>
          </p:cNvSpPr>
          <p:nvPr/>
        </p:nvSpPr>
        <p:spPr bwMode="auto">
          <a:xfrm flipV="1">
            <a:off x="4962127" y="2248774"/>
            <a:ext cx="901700" cy="720725"/>
          </a:xfrm>
          <a:prstGeom prst="line">
            <a:avLst/>
          </a:prstGeom>
          <a:noFill/>
          <a:ln w="76200">
            <a:solidFill>
              <a:srgbClr val="00B0F0"/>
            </a:solidFill>
            <a:round/>
            <a:headEnd/>
            <a:tailEnd/>
          </a:ln>
          <a:effectLst/>
        </p:spPr>
        <p:txBody>
          <a:bodyPr wrap="none" anchor="ctr"/>
          <a:lstStyle/>
          <a:p>
            <a:endParaRPr lang="zh-CN" altLang="en-US"/>
          </a:p>
        </p:txBody>
      </p:sp>
      <p:sp>
        <p:nvSpPr>
          <p:cNvPr id="7" name="Line 5"/>
          <p:cNvSpPr>
            <a:spLocks noChangeShapeType="1"/>
          </p:cNvSpPr>
          <p:nvPr/>
        </p:nvSpPr>
        <p:spPr bwMode="auto">
          <a:xfrm flipH="1" flipV="1">
            <a:off x="2785664" y="2105891"/>
            <a:ext cx="415925" cy="287338"/>
          </a:xfrm>
          <a:prstGeom prst="line">
            <a:avLst/>
          </a:prstGeom>
          <a:noFill/>
          <a:ln w="76200">
            <a:solidFill>
              <a:srgbClr val="00B0F0"/>
            </a:solidFill>
            <a:round/>
            <a:headEnd/>
            <a:tailEnd/>
          </a:ln>
          <a:effectLst/>
        </p:spPr>
        <p:txBody>
          <a:bodyPr wrap="none" anchor="ctr"/>
          <a:lstStyle/>
          <a:p>
            <a:endParaRPr lang="zh-CN" altLang="en-US"/>
          </a:p>
        </p:txBody>
      </p:sp>
      <p:sp>
        <p:nvSpPr>
          <p:cNvPr id="8" name="Line 6"/>
          <p:cNvSpPr>
            <a:spLocks noChangeShapeType="1"/>
          </p:cNvSpPr>
          <p:nvPr/>
        </p:nvSpPr>
        <p:spPr bwMode="auto">
          <a:xfrm flipH="1" flipV="1">
            <a:off x="3960413" y="2467849"/>
            <a:ext cx="461963" cy="404813"/>
          </a:xfrm>
          <a:prstGeom prst="line">
            <a:avLst/>
          </a:prstGeom>
          <a:noFill/>
          <a:ln w="76200">
            <a:solidFill>
              <a:srgbClr val="00B0F0"/>
            </a:solidFill>
            <a:round/>
            <a:headEnd/>
            <a:tailEnd/>
          </a:ln>
          <a:effectLst/>
        </p:spPr>
        <p:txBody>
          <a:bodyPr wrap="none" anchor="ctr"/>
          <a:lstStyle/>
          <a:p>
            <a:endParaRPr lang="zh-CN" altLang="en-US"/>
          </a:p>
        </p:txBody>
      </p:sp>
      <p:sp>
        <p:nvSpPr>
          <p:cNvPr id="9" name="Oval 9"/>
          <p:cNvSpPr>
            <a:spLocks noChangeArrowheads="1"/>
          </p:cNvSpPr>
          <p:nvPr/>
        </p:nvSpPr>
        <p:spPr bwMode="auto">
          <a:xfrm>
            <a:off x="2610679" y="3831811"/>
            <a:ext cx="685800" cy="273050"/>
          </a:xfrm>
          <a:prstGeom prst="ellipse">
            <a:avLst/>
          </a:prstGeom>
          <a:noFill/>
          <a:ln w="38100">
            <a:solidFill>
              <a:srgbClr val="00B050"/>
            </a:solidFill>
            <a:round/>
            <a:headEnd/>
            <a:tailEnd/>
          </a:ln>
          <a:effectLst>
            <a:outerShdw dist="35921" dir="2700000" algn="ctr" rotWithShape="0">
              <a:srgbClr val="808080"/>
            </a:outerShdw>
          </a:effectLst>
        </p:spPr>
        <p:txBody>
          <a:bodyPr wrap="none" anchor="ctr"/>
          <a:lstStyle/>
          <a:p>
            <a:endParaRPr lang="zh-CN" altLang="en-US"/>
          </a:p>
        </p:txBody>
      </p:sp>
      <p:sp>
        <p:nvSpPr>
          <p:cNvPr id="10" name="Freeform 10"/>
          <p:cNvSpPr>
            <a:spLocks/>
          </p:cNvSpPr>
          <p:nvPr/>
        </p:nvSpPr>
        <p:spPr bwMode="auto">
          <a:xfrm>
            <a:off x="7200141" y="3719106"/>
            <a:ext cx="574675" cy="407987"/>
          </a:xfrm>
          <a:custGeom>
            <a:avLst/>
            <a:gdLst/>
            <a:ahLst/>
            <a:cxnLst>
              <a:cxn ang="0">
                <a:pos x="342" y="1198"/>
              </a:cxn>
              <a:cxn ang="0">
                <a:pos x="427" y="1335"/>
              </a:cxn>
              <a:cxn ang="0">
                <a:pos x="533" y="1435"/>
              </a:cxn>
              <a:cxn ang="0">
                <a:pos x="650" y="1492"/>
              </a:cxn>
              <a:cxn ang="0">
                <a:pos x="776" y="1506"/>
              </a:cxn>
              <a:cxn ang="0">
                <a:pos x="899" y="1476"/>
              </a:cxn>
              <a:cxn ang="0">
                <a:pos x="1011" y="1396"/>
              </a:cxn>
              <a:cxn ang="0">
                <a:pos x="1112" y="1396"/>
              </a:cxn>
              <a:cxn ang="0">
                <a:pos x="1225" y="1476"/>
              </a:cxn>
              <a:cxn ang="0">
                <a:pos x="1352" y="1506"/>
              </a:cxn>
              <a:cxn ang="0">
                <a:pos x="1470" y="1492"/>
              </a:cxn>
              <a:cxn ang="0">
                <a:pos x="1591" y="1435"/>
              </a:cxn>
              <a:cxn ang="0">
                <a:pos x="1694" y="1335"/>
              </a:cxn>
              <a:cxn ang="0">
                <a:pos x="1779" y="1198"/>
              </a:cxn>
              <a:cxn ang="0">
                <a:pos x="1857" y="1130"/>
              </a:cxn>
              <a:cxn ang="0">
                <a:pos x="1948" y="1114"/>
              </a:cxn>
              <a:cxn ang="0">
                <a:pos x="2032" y="1053"/>
              </a:cxn>
              <a:cxn ang="0">
                <a:pos x="2091" y="949"/>
              </a:cxn>
              <a:cxn ang="0">
                <a:pos x="2123" y="822"/>
              </a:cxn>
              <a:cxn ang="0">
                <a:pos x="2123" y="683"/>
              </a:cxn>
              <a:cxn ang="0">
                <a:pos x="2091" y="556"/>
              </a:cxn>
              <a:cxn ang="0">
                <a:pos x="2032" y="455"/>
              </a:cxn>
              <a:cxn ang="0">
                <a:pos x="1948" y="390"/>
              </a:cxn>
              <a:cxn ang="0">
                <a:pos x="1857" y="375"/>
              </a:cxn>
              <a:cxn ang="0">
                <a:pos x="1779" y="309"/>
              </a:cxn>
              <a:cxn ang="0">
                <a:pos x="1694" y="169"/>
              </a:cxn>
              <a:cxn ang="0">
                <a:pos x="1591" y="68"/>
              </a:cxn>
              <a:cxn ang="0">
                <a:pos x="1470" y="11"/>
              </a:cxn>
              <a:cxn ang="0">
                <a:pos x="1352" y="0"/>
              </a:cxn>
              <a:cxn ang="0">
                <a:pos x="1225" y="32"/>
              </a:cxn>
              <a:cxn ang="0">
                <a:pos x="1112" y="109"/>
              </a:cxn>
              <a:cxn ang="0">
                <a:pos x="1011" y="109"/>
              </a:cxn>
              <a:cxn ang="0">
                <a:pos x="899" y="32"/>
              </a:cxn>
              <a:cxn ang="0">
                <a:pos x="776" y="0"/>
              </a:cxn>
              <a:cxn ang="0">
                <a:pos x="650" y="11"/>
              </a:cxn>
              <a:cxn ang="0">
                <a:pos x="533" y="68"/>
              </a:cxn>
              <a:cxn ang="0">
                <a:pos x="427" y="169"/>
              </a:cxn>
              <a:cxn ang="0">
                <a:pos x="342" y="309"/>
              </a:cxn>
              <a:cxn ang="0">
                <a:pos x="266" y="375"/>
              </a:cxn>
              <a:cxn ang="0">
                <a:pos x="176" y="390"/>
              </a:cxn>
              <a:cxn ang="0">
                <a:pos x="94" y="455"/>
              </a:cxn>
              <a:cxn ang="0">
                <a:pos x="33" y="556"/>
              </a:cxn>
              <a:cxn ang="0">
                <a:pos x="1" y="683"/>
              </a:cxn>
              <a:cxn ang="0">
                <a:pos x="1" y="822"/>
              </a:cxn>
              <a:cxn ang="0">
                <a:pos x="33" y="949"/>
              </a:cxn>
              <a:cxn ang="0">
                <a:pos x="94" y="1053"/>
              </a:cxn>
              <a:cxn ang="0">
                <a:pos x="176" y="1114"/>
              </a:cxn>
              <a:cxn ang="0">
                <a:pos x="266" y="1130"/>
              </a:cxn>
            </a:cxnLst>
            <a:rect l="0" t="0" r="r" b="b"/>
            <a:pathLst>
              <a:path w="2128" h="1506">
                <a:moveTo>
                  <a:pt x="311" y="1119"/>
                </a:moveTo>
                <a:lnTo>
                  <a:pt x="342" y="1198"/>
                </a:lnTo>
                <a:lnTo>
                  <a:pt x="384" y="1270"/>
                </a:lnTo>
                <a:lnTo>
                  <a:pt x="427" y="1335"/>
                </a:lnTo>
                <a:lnTo>
                  <a:pt x="479" y="1390"/>
                </a:lnTo>
                <a:lnTo>
                  <a:pt x="533" y="1435"/>
                </a:lnTo>
                <a:lnTo>
                  <a:pt x="592" y="1468"/>
                </a:lnTo>
                <a:lnTo>
                  <a:pt x="650" y="1492"/>
                </a:lnTo>
                <a:lnTo>
                  <a:pt x="715" y="1506"/>
                </a:lnTo>
                <a:lnTo>
                  <a:pt x="776" y="1506"/>
                </a:lnTo>
                <a:lnTo>
                  <a:pt x="836" y="1497"/>
                </a:lnTo>
                <a:lnTo>
                  <a:pt x="899" y="1476"/>
                </a:lnTo>
                <a:lnTo>
                  <a:pt x="957" y="1442"/>
                </a:lnTo>
                <a:lnTo>
                  <a:pt x="1011" y="1396"/>
                </a:lnTo>
                <a:lnTo>
                  <a:pt x="1064" y="1341"/>
                </a:lnTo>
                <a:lnTo>
                  <a:pt x="1112" y="1396"/>
                </a:lnTo>
                <a:lnTo>
                  <a:pt x="1170" y="1442"/>
                </a:lnTo>
                <a:lnTo>
                  <a:pt x="1225" y="1476"/>
                </a:lnTo>
                <a:lnTo>
                  <a:pt x="1287" y="1497"/>
                </a:lnTo>
                <a:lnTo>
                  <a:pt x="1352" y="1506"/>
                </a:lnTo>
                <a:lnTo>
                  <a:pt x="1410" y="1506"/>
                </a:lnTo>
                <a:lnTo>
                  <a:pt x="1470" y="1492"/>
                </a:lnTo>
                <a:lnTo>
                  <a:pt x="1531" y="1468"/>
                </a:lnTo>
                <a:lnTo>
                  <a:pt x="1591" y="1435"/>
                </a:lnTo>
                <a:lnTo>
                  <a:pt x="1644" y="1390"/>
                </a:lnTo>
                <a:lnTo>
                  <a:pt x="1694" y="1335"/>
                </a:lnTo>
                <a:lnTo>
                  <a:pt x="1741" y="1270"/>
                </a:lnTo>
                <a:lnTo>
                  <a:pt x="1779" y="1198"/>
                </a:lnTo>
                <a:lnTo>
                  <a:pt x="1815" y="1119"/>
                </a:lnTo>
                <a:lnTo>
                  <a:pt x="1857" y="1130"/>
                </a:lnTo>
                <a:lnTo>
                  <a:pt x="1904" y="1125"/>
                </a:lnTo>
                <a:lnTo>
                  <a:pt x="1948" y="1114"/>
                </a:lnTo>
                <a:lnTo>
                  <a:pt x="1992" y="1089"/>
                </a:lnTo>
                <a:lnTo>
                  <a:pt x="2032" y="1053"/>
                </a:lnTo>
                <a:lnTo>
                  <a:pt x="2063" y="1006"/>
                </a:lnTo>
                <a:lnTo>
                  <a:pt x="2091" y="949"/>
                </a:lnTo>
                <a:lnTo>
                  <a:pt x="2108" y="888"/>
                </a:lnTo>
                <a:lnTo>
                  <a:pt x="2123" y="822"/>
                </a:lnTo>
                <a:lnTo>
                  <a:pt x="2128" y="754"/>
                </a:lnTo>
                <a:lnTo>
                  <a:pt x="2123" y="683"/>
                </a:lnTo>
                <a:lnTo>
                  <a:pt x="2108" y="616"/>
                </a:lnTo>
                <a:lnTo>
                  <a:pt x="2091" y="556"/>
                </a:lnTo>
                <a:lnTo>
                  <a:pt x="2063" y="502"/>
                </a:lnTo>
                <a:lnTo>
                  <a:pt x="2032" y="455"/>
                </a:lnTo>
                <a:lnTo>
                  <a:pt x="1992" y="419"/>
                </a:lnTo>
                <a:lnTo>
                  <a:pt x="1948" y="390"/>
                </a:lnTo>
                <a:lnTo>
                  <a:pt x="1904" y="378"/>
                </a:lnTo>
                <a:lnTo>
                  <a:pt x="1857" y="375"/>
                </a:lnTo>
                <a:lnTo>
                  <a:pt x="1815" y="389"/>
                </a:lnTo>
                <a:lnTo>
                  <a:pt x="1779" y="309"/>
                </a:lnTo>
                <a:lnTo>
                  <a:pt x="1741" y="233"/>
                </a:lnTo>
                <a:lnTo>
                  <a:pt x="1694" y="169"/>
                </a:lnTo>
                <a:lnTo>
                  <a:pt x="1644" y="117"/>
                </a:lnTo>
                <a:lnTo>
                  <a:pt x="1591" y="68"/>
                </a:lnTo>
                <a:lnTo>
                  <a:pt x="1531" y="36"/>
                </a:lnTo>
                <a:lnTo>
                  <a:pt x="1470" y="11"/>
                </a:lnTo>
                <a:lnTo>
                  <a:pt x="1410" y="0"/>
                </a:lnTo>
                <a:lnTo>
                  <a:pt x="1352" y="0"/>
                </a:lnTo>
                <a:lnTo>
                  <a:pt x="1287" y="8"/>
                </a:lnTo>
                <a:lnTo>
                  <a:pt x="1225" y="32"/>
                </a:lnTo>
                <a:lnTo>
                  <a:pt x="1170" y="66"/>
                </a:lnTo>
                <a:lnTo>
                  <a:pt x="1112" y="109"/>
                </a:lnTo>
                <a:lnTo>
                  <a:pt x="1064" y="162"/>
                </a:lnTo>
                <a:lnTo>
                  <a:pt x="1011" y="109"/>
                </a:lnTo>
                <a:lnTo>
                  <a:pt x="957" y="66"/>
                </a:lnTo>
                <a:lnTo>
                  <a:pt x="899" y="32"/>
                </a:lnTo>
                <a:lnTo>
                  <a:pt x="836" y="8"/>
                </a:lnTo>
                <a:lnTo>
                  <a:pt x="776" y="0"/>
                </a:lnTo>
                <a:lnTo>
                  <a:pt x="715" y="0"/>
                </a:lnTo>
                <a:lnTo>
                  <a:pt x="650" y="11"/>
                </a:lnTo>
                <a:lnTo>
                  <a:pt x="592" y="36"/>
                </a:lnTo>
                <a:lnTo>
                  <a:pt x="533" y="68"/>
                </a:lnTo>
                <a:lnTo>
                  <a:pt x="479" y="117"/>
                </a:lnTo>
                <a:lnTo>
                  <a:pt x="427" y="169"/>
                </a:lnTo>
                <a:lnTo>
                  <a:pt x="384" y="233"/>
                </a:lnTo>
                <a:lnTo>
                  <a:pt x="342" y="309"/>
                </a:lnTo>
                <a:lnTo>
                  <a:pt x="311" y="389"/>
                </a:lnTo>
                <a:lnTo>
                  <a:pt x="266" y="375"/>
                </a:lnTo>
                <a:lnTo>
                  <a:pt x="219" y="378"/>
                </a:lnTo>
                <a:lnTo>
                  <a:pt x="176" y="390"/>
                </a:lnTo>
                <a:lnTo>
                  <a:pt x="133" y="419"/>
                </a:lnTo>
                <a:lnTo>
                  <a:pt x="94" y="455"/>
                </a:lnTo>
                <a:lnTo>
                  <a:pt x="63" y="502"/>
                </a:lnTo>
                <a:lnTo>
                  <a:pt x="33" y="556"/>
                </a:lnTo>
                <a:lnTo>
                  <a:pt x="11" y="616"/>
                </a:lnTo>
                <a:lnTo>
                  <a:pt x="1" y="683"/>
                </a:lnTo>
                <a:lnTo>
                  <a:pt x="0" y="754"/>
                </a:lnTo>
                <a:lnTo>
                  <a:pt x="1" y="822"/>
                </a:lnTo>
                <a:lnTo>
                  <a:pt x="11" y="888"/>
                </a:lnTo>
                <a:lnTo>
                  <a:pt x="33" y="949"/>
                </a:lnTo>
                <a:lnTo>
                  <a:pt x="63" y="1006"/>
                </a:lnTo>
                <a:lnTo>
                  <a:pt x="94" y="1053"/>
                </a:lnTo>
                <a:lnTo>
                  <a:pt x="133" y="1089"/>
                </a:lnTo>
                <a:lnTo>
                  <a:pt x="176" y="1114"/>
                </a:lnTo>
                <a:lnTo>
                  <a:pt x="219" y="1125"/>
                </a:lnTo>
                <a:lnTo>
                  <a:pt x="266" y="1130"/>
                </a:lnTo>
                <a:lnTo>
                  <a:pt x="311" y="1119"/>
                </a:lnTo>
              </a:path>
            </a:pathLst>
          </a:custGeom>
          <a:noFill/>
          <a:ln w="19050" cmpd="sng">
            <a:solidFill>
              <a:srgbClr val="00B050"/>
            </a:solidFill>
            <a:prstDash val="solid"/>
            <a:round/>
            <a:headEnd/>
            <a:tailEnd/>
          </a:ln>
        </p:spPr>
        <p:txBody>
          <a:bodyPr/>
          <a:lstStyle/>
          <a:p>
            <a:endParaRPr lang="zh-CN" altLang="en-US"/>
          </a:p>
        </p:txBody>
      </p:sp>
      <p:sp>
        <p:nvSpPr>
          <p:cNvPr id="11" name="Line 11"/>
          <p:cNvSpPr>
            <a:spLocks noChangeShapeType="1"/>
          </p:cNvSpPr>
          <p:nvPr/>
        </p:nvSpPr>
        <p:spPr bwMode="auto">
          <a:xfrm>
            <a:off x="7412867" y="3549236"/>
            <a:ext cx="76200" cy="190500"/>
          </a:xfrm>
          <a:prstGeom prst="line">
            <a:avLst/>
          </a:prstGeom>
          <a:noFill/>
          <a:ln w="28575">
            <a:solidFill>
              <a:srgbClr val="00B050"/>
            </a:solidFill>
            <a:round/>
            <a:headEnd/>
            <a:tailEnd/>
          </a:ln>
        </p:spPr>
        <p:txBody>
          <a:bodyPr wrap="none" anchor="ctr"/>
          <a:lstStyle/>
          <a:p>
            <a:endParaRPr lang="zh-CN" altLang="en-US"/>
          </a:p>
        </p:txBody>
      </p:sp>
      <p:sp>
        <p:nvSpPr>
          <p:cNvPr id="12" name="Rectangle 13"/>
          <p:cNvSpPr>
            <a:spLocks noChangeArrowheads="1"/>
          </p:cNvSpPr>
          <p:nvPr/>
        </p:nvSpPr>
        <p:spPr bwMode="auto">
          <a:xfrm>
            <a:off x="7319203" y="3727036"/>
            <a:ext cx="356188" cy="400110"/>
          </a:xfrm>
          <a:prstGeom prst="rect">
            <a:avLst/>
          </a:prstGeom>
          <a:noFill/>
          <a:ln w="9525">
            <a:noFill/>
            <a:miter lim="800000"/>
            <a:headEnd/>
            <a:tailEnd/>
          </a:ln>
        </p:spPr>
        <p:txBody>
          <a:bodyPr wrap="none">
            <a:spAutoFit/>
          </a:bodyPr>
          <a:lstStyle/>
          <a:p>
            <a:r>
              <a:rPr lang="en-US" altLang="zh-CN" sz="2000" b="1" i="1" dirty="0">
                <a:solidFill>
                  <a:srgbClr val="00B050"/>
                </a:solidFill>
              </a:rPr>
              <a:t>x</a:t>
            </a:r>
            <a:endParaRPr lang="en-US" altLang="zh-CN" b="1" dirty="0">
              <a:solidFill>
                <a:srgbClr val="00B050"/>
              </a:solidFill>
            </a:endParaRPr>
          </a:p>
        </p:txBody>
      </p:sp>
      <p:sp>
        <p:nvSpPr>
          <p:cNvPr id="13" name="Oval 9"/>
          <p:cNvSpPr>
            <a:spLocks noChangeArrowheads="1"/>
          </p:cNvSpPr>
          <p:nvPr/>
        </p:nvSpPr>
        <p:spPr bwMode="auto">
          <a:xfrm>
            <a:off x="4253947" y="2731880"/>
            <a:ext cx="685800" cy="1621459"/>
          </a:xfrm>
          <a:prstGeom prst="ellipse">
            <a:avLst/>
          </a:prstGeom>
          <a:noFill/>
          <a:ln w="38100">
            <a:solidFill>
              <a:srgbClr val="FFC000"/>
            </a:solidFill>
            <a:round/>
            <a:headEnd/>
            <a:tailEnd/>
          </a:ln>
          <a:effectLst>
            <a:outerShdw dist="35921" dir="2700000" algn="ctr" rotWithShape="0">
              <a:srgbClr val="808080"/>
            </a:outerShdw>
          </a:effectLst>
        </p:spPr>
        <p:txBody>
          <a:bodyPr wrap="none" anchor="ctr"/>
          <a:lstStyle/>
          <a:p>
            <a:endParaRPr lang="zh-CN" altLang="en-US"/>
          </a:p>
        </p:txBody>
      </p:sp>
      <p:graphicFrame>
        <p:nvGraphicFramePr>
          <p:cNvPr id="18" name="表格 17"/>
          <p:cNvGraphicFramePr>
            <a:graphicFrameLocks noGrp="1"/>
          </p:cNvGraphicFramePr>
          <p:nvPr/>
        </p:nvGraphicFramePr>
        <p:xfrm>
          <a:off x="1226932" y="5132640"/>
          <a:ext cx="4378742" cy="975360"/>
        </p:xfrm>
        <a:graphic>
          <a:graphicData uri="http://schemas.openxmlformats.org/drawingml/2006/table">
            <a:tbl>
              <a:tblPr firstRow="1" bandRow="1">
                <a:tableStyleId>{5C22544A-7EE6-4342-B048-85BDC9FD1C3A}</a:tableStyleId>
              </a:tblPr>
              <a:tblGrid>
                <a:gridCol w="2189371"/>
                <a:gridCol w="2189371"/>
              </a:tblGrid>
              <a:tr h="370840">
                <a:tc>
                  <a:txBody>
                    <a:bodyPr/>
                    <a:lstStyle/>
                    <a:p>
                      <a:r>
                        <a:rPr lang="en-US" altLang="zh-CN" sz="2600" b="0" dirty="0" smtClean="0">
                          <a:solidFill>
                            <a:schemeClr val="tx1"/>
                          </a:solidFill>
                        </a:rPr>
                        <a:t>destination</a:t>
                      </a:r>
                      <a:endParaRPr lang="zh-CN" altLang="en-US" sz="2600" b="0" dirty="0">
                        <a:solidFill>
                          <a:schemeClr val="tx1"/>
                        </a:solidFill>
                      </a:endParaRPr>
                    </a:p>
                  </a:txBody>
                  <a:tcPr/>
                </a:tc>
                <a:tc>
                  <a:txBody>
                    <a:bodyPr/>
                    <a:lstStyle/>
                    <a:p>
                      <a:r>
                        <a:rPr lang="en-US" altLang="zh-CN" sz="2600" b="0" dirty="0" smtClean="0">
                          <a:solidFill>
                            <a:schemeClr val="tx1"/>
                          </a:solidFill>
                        </a:rPr>
                        <a:t>next hop</a:t>
                      </a:r>
                      <a:endParaRPr lang="zh-CN" altLang="en-US" sz="2600" b="0" dirty="0">
                        <a:solidFill>
                          <a:schemeClr val="tx1"/>
                        </a:solidFill>
                      </a:endParaRPr>
                    </a:p>
                  </a:txBody>
                  <a:tcPr/>
                </a:tc>
              </a:tr>
              <a:tr h="370840">
                <a:tc>
                  <a:txBody>
                    <a:bodyPr/>
                    <a:lstStyle/>
                    <a:p>
                      <a:r>
                        <a:rPr lang="en-US" altLang="zh-CN" sz="2600" b="0" dirty="0" smtClean="0">
                          <a:solidFill>
                            <a:schemeClr val="tx1"/>
                          </a:solidFill>
                        </a:rPr>
                        <a:t>x</a:t>
                      </a:r>
                      <a:endParaRPr lang="zh-CN" altLang="en-US" sz="2600" b="0" dirty="0">
                        <a:solidFill>
                          <a:schemeClr val="tx1"/>
                        </a:solidFill>
                      </a:endParaRPr>
                    </a:p>
                  </a:txBody>
                  <a:tcPr/>
                </a:tc>
                <a:tc>
                  <a:txBody>
                    <a:bodyPr/>
                    <a:lstStyle/>
                    <a:p>
                      <a:r>
                        <a:rPr lang="en-US" altLang="zh-CN" sz="2600" b="0" dirty="0" smtClean="0">
                          <a:solidFill>
                            <a:schemeClr val="tx1"/>
                          </a:solidFill>
                        </a:rPr>
                        <a:t>I</a:t>
                      </a:r>
                      <a:endParaRPr lang="zh-CN" altLang="en-US" sz="2600" b="0" dirty="0">
                        <a:solidFill>
                          <a:schemeClr val="tx1"/>
                        </a:solidFill>
                      </a:endParaRPr>
                    </a:p>
                  </a:txBody>
                  <a:tcPr/>
                </a:tc>
              </a:tr>
            </a:tbl>
          </a:graphicData>
        </a:graphic>
      </p:graphicFrame>
      <p:sp>
        <p:nvSpPr>
          <p:cNvPr id="19" name="Line 5"/>
          <p:cNvSpPr>
            <a:spLocks noChangeShapeType="1"/>
          </p:cNvSpPr>
          <p:nvPr/>
        </p:nvSpPr>
        <p:spPr bwMode="auto">
          <a:xfrm flipH="1" flipV="1">
            <a:off x="3305812" y="3957883"/>
            <a:ext cx="958077" cy="117160"/>
          </a:xfrm>
          <a:prstGeom prst="line">
            <a:avLst/>
          </a:prstGeom>
          <a:noFill/>
          <a:ln w="38100">
            <a:solidFill>
              <a:srgbClr val="FFC000"/>
            </a:solidFill>
            <a:round/>
            <a:headEnd type="arrow" w="med" len="med"/>
            <a:tailEnd type="none" w="med" len="me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BGP</a:t>
            </a:r>
            <a:endParaRPr lang="zh-CN" altLang="en-US" dirty="0"/>
          </a:p>
        </p:txBody>
      </p:sp>
      <p:sp>
        <p:nvSpPr>
          <p:cNvPr id="3" name="内容占位符 2"/>
          <p:cNvSpPr>
            <a:spLocks noGrp="1"/>
          </p:cNvSpPr>
          <p:nvPr>
            <p:ph idx="1"/>
          </p:nvPr>
        </p:nvSpPr>
        <p:spPr/>
        <p:txBody>
          <a:bodyPr/>
          <a:lstStyle/>
          <a:p>
            <a:pPr>
              <a:buNone/>
            </a:pPr>
            <a:r>
              <a:rPr lang="en-US" altLang="zh-CN" dirty="0" smtClean="0">
                <a:solidFill>
                  <a:srgbClr val="00B0F0"/>
                </a:solidFill>
              </a:rPr>
              <a:t>Distribute </a:t>
            </a:r>
            <a:r>
              <a:rPr lang="en-US" altLang="zh-CN" dirty="0" err="1" smtClean="0">
                <a:solidFill>
                  <a:srgbClr val="00B0F0"/>
                </a:solidFill>
              </a:rPr>
              <a:t>reachability</a:t>
            </a:r>
            <a:r>
              <a:rPr lang="en-US" altLang="zh-CN" dirty="0" smtClean="0">
                <a:solidFill>
                  <a:srgbClr val="00B0F0"/>
                </a:solidFill>
              </a:rPr>
              <a:t> information:</a:t>
            </a:r>
          </a:p>
          <a:p>
            <a:r>
              <a:rPr lang="en-US" altLang="zh-CN" sz="3200" dirty="0" smtClean="0">
                <a:solidFill>
                  <a:schemeClr val="accent4"/>
                </a:solidFill>
              </a:rPr>
              <a:t>with </a:t>
            </a:r>
            <a:r>
              <a:rPr lang="en-US" altLang="zh-CN" sz="3200" dirty="0" err="1" smtClean="0">
                <a:solidFill>
                  <a:schemeClr val="accent4"/>
                </a:solidFill>
              </a:rPr>
              <a:t>eBGP</a:t>
            </a:r>
            <a:r>
              <a:rPr lang="en-US" altLang="zh-CN" sz="3200" dirty="0" smtClean="0">
                <a:solidFill>
                  <a:schemeClr val="accent4"/>
                </a:solidFill>
              </a:rPr>
              <a:t> session 3a-to-1c,</a:t>
            </a:r>
          </a:p>
          <a:p>
            <a:pPr>
              <a:buNone/>
            </a:pPr>
            <a:r>
              <a:rPr lang="en-US" altLang="zh-CN" sz="3200" dirty="0" smtClean="0">
                <a:solidFill>
                  <a:schemeClr val="accent4"/>
                </a:solidFill>
              </a:rPr>
              <a:t>	AS3 sends prefix </a:t>
            </a:r>
            <a:r>
              <a:rPr lang="en-US" altLang="zh-CN" sz="3200" dirty="0" err="1" smtClean="0">
                <a:solidFill>
                  <a:schemeClr val="accent4"/>
                </a:solidFill>
              </a:rPr>
              <a:t>reachability</a:t>
            </a:r>
            <a:r>
              <a:rPr lang="en-US" altLang="zh-CN" sz="3200" dirty="0" smtClean="0">
                <a:solidFill>
                  <a:schemeClr val="accent4"/>
                </a:solidFill>
              </a:rPr>
              <a:t> info to AS1</a:t>
            </a:r>
            <a:endParaRPr lang="zh-CN" altLang="en-US" sz="3200" dirty="0">
              <a:solidFill>
                <a:schemeClr val="accent4"/>
              </a:solidFill>
            </a:endParaRPr>
          </a:p>
        </p:txBody>
      </p:sp>
      <p:sp>
        <p:nvSpPr>
          <p:cNvPr id="111" name="Freeform 5"/>
          <p:cNvSpPr>
            <a:spLocks/>
          </p:cNvSpPr>
          <p:nvPr/>
        </p:nvSpPr>
        <p:spPr bwMode="auto">
          <a:xfrm>
            <a:off x="6944784" y="4452949"/>
            <a:ext cx="3409949" cy="1627187"/>
          </a:xfrm>
          <a:custGeom>
            <a:avLst/>
            <a:gdLst/>
            <a:ahLst/>
            <a:cxnLst>
              <a:cxn ang="0">
                <a:pos x="56" y="162"/>
              </a:cxn>
              <a:cxn ang="0">
                <a:pos x="368" y="14"/>
              </a:cxn>
              <a:cxn ang="0">
                <a:pos x="940" y="79"/>
              </a:cxn>
              <a:cxn ang="0">
                <a:pos x="1144" y="239"/>
              </a:cxn>
              <a:cxn ang="0">
                <a:pos x="1048" y="451"/>
              </a:cxn>
              <a:cxn ang="0">
                <a:pos x="586" y="541"/>
              </a:cxn>
              <a:cxn ang="0">
                <a:pos x="88" y="439"/>
              </a:cxn>
              <a:cxn ang="0">
                <a:pos x="56" y="162"/>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6"/>
          <p:cNvSpPr>
            <a:spLocks/>
          </p:cNvSpPr>
          <p:nvPr/>
        </p:nvSpPr>
        <p:spPr bwMode="auto">
          <a:xfrm>
            <a:off x="1248841" y="4114800"/>
            <a:ext cx="2656417" cy="1612900"/>
          </a:xfrm>
          <a:custGeom>
            <a:avLst/>
            <a:gdLst/>
            <a:ahLst/>
            <a:cxnLst>
              <a:cxn ang="0">
                <a:pos x="88" y="181"/>
              </a:cxn>
              <a:cxn ang="0">
                <a:pos x="180" y="89"/>
              </a:cxn>
              <a:cxn ang="0">
                <a:pos x="448" y="49"/>
              </a:cxn>
              <a:cxn ang="0">
                <a:pos x="988" y="25"/>
              </a:cxn>
              <a:cxn ang="0">
                <a:pos x="1181" y="197"/>
              </a:cxn>
              <a:cxn ang="0">
                <a:pos x="889" y="413"/>
              </a:cxn>
              <a:cxn ang="0">
                <a:pos x="307" y="425"/>
              </a:cxn>
              <a:cxn ang="0">
                <a:pos x="36" y="337"/>
              </a:cxn>
              <a:cxn ang="0">
                <a:pos x="88" y="181"/>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7"/>
          <p:cNvSpPr>
            <a:spLocks/>
          </p:cNvSpPr>
          <p:nvPr/>
        </p:nvSpPr>
        <p:spPr bwMode="auto">
          <a:xfrm>
            <a:off x="2963336" y="5413386"/>
            <a:ext cx="3547533" cy="1122363"/>
          </a:xfrm>
          <a:custGeom>
            <a:avLst/>
            <a:gdLst/>
            <a:ahLst/>
            <a:cxnLst>
              <a:cxn ang="0">
                <a:pos x="155" y="224"/>
              </a:cxn>
              <a:cxn ang="0">
                <a:pos x="407" y="74"/>
              </a:cxn>
              <a:cxn ang="0">
                <a:pos x="785" y="20"/>
              </a:cxn>
              <a:cxn ang="0">
                <a:pos x="1157" y="194"/>
              </a:cxn>
              <a:cxn ang="0">
                <a:pos x="1564" y="428"/>
              </a:cxn>
              <a:cxn ang="0">
                <a:pos x="1272" y="644"/>
              </a:cxn>
              <a:cxn ang="0">
                <a:pos x="690" y="656"/>
              </a:cxn>
              <a:cxn ang="0">
                <a:pos x="89" y="596"/>
              </a:cxn>
              <a:cxn ang="0">
                <a:pos x="155" y="224"/>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Oval 8"/>
          <p:cNvSpPr>
            <a:spLocks noChangeArrowheads="1"/>
          </p:cNvSpPr>
          <p:nvPr/>
        </p:nvSpPr>
        <p:spPr bwMode="auto">
          <a:xfrm>
            <a:off x="1801287" y="5276850"/>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Line 9"/>
          <p:cNvSpPr>
            <a:spLocks noChangeShapeType="1"/>
          </p:cNvSpPr>
          <p:nvPr/>
        </p:nvSpPr>
        <p:spPr bwMode="auto">
          <a:xfrm>
            <a:off x="1801284" y="526574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 name="Line 10"/>
          <p:cNvSpPr>
            <a:spLocks noChangeShapeType="1"/>
          </p:cNvSpPr>
          <p:nvPr/>
        </p:nvSpPr>
        <p:spPr bwMode="auto">
          <a:xfrm>
            <a:off x="2463800" y="526574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 name="Rectangle 11"/>
          <p:cNvSpPr>
            <a:spLocks noChangeArrowheads="1"/>
          </p:cNvSpPr>
          <p:nvPr/>
        </p:nvSpPr>
        <p:spPr bwMode="auto">
          <a:xfrm>
            <a:off x="1801291" y="526574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18" name="Oval 12"/>
          <p:cNvSpPr>
            <a:spLocks noChangeArrowheads="1"/>
          </p:cNvSpPr>
          <p:nvPr/>
        </p:nvSpPr>
        <p:spPr bwMode="auto">
          <a:xfrm>
            <a:off x="1794936" y="5172086"/>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 name="Rectangle 13"/>
          <p:cNvSpPr>
            <a:spLocks noChangeArrowheads="1"/>
          </p:cNvSpPr>
          <p:nvPr/>
        </p:nvSpPr>
        <p:spPr bwMode="auto">
          <a:xfrm>
            <a:off x="1979092" y="5192713"/>
            <a:ext cx="298449" cy="19685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 name="Text Box 14"/>
          <p:cNvSpPr txBox="1">
            <a:spLocks noChangeArrowheads="1"/>
          </p:cNvSpPr>
          <p:nvPr/>
        </p:nvSpPr>
        <p:spPr bwMode="auto">
          <a:xfrm>
            <a:off x="1801291" y="5081590"/>
            <a:ext cx="510075" cy="369332"/>
          </a:xfrm>
          <a:prstGeom prst="rect">
            <a:avLst/>
          </a:prstGeom>
          <a:noFill/>
          <a:ln w="9525">
            <a:noFill/>
            <a:miter lim="800000"/>
            <a:headEnd/>
            <a:tailEnd/>
          </a:ln>
          <a:effectLst/>
        </p:spPr>
        <p:txBody>
          <a:bodyPr wrap="none">
            <a:spAutoFit/>
          </a:bodyPr>
          <a:lstStyle/>
          <a:p>
            <a:pPr algn="ctr"/>
            <a:r>
              <a:rPr lang="en-US" altLang="zh-CN" b="1"/>
              <a:t>3b</a:t>
            </a:r>
            <a:endParaRPr lang="en-US" altLang="zh-CN" sz="2800" b="1"/>
          </a:p>
        </p:txBody>
      </p:sp>
      <p:sp>
        <p:nvSpPr>
          <p:cNvPr id="121" name="Oval 15"/>
          <p:cNvSpPr>
            <a:spLocks noChangeArrowheads="1"/>
          </p:cNvSpPr>
          <p:nvPr/>
        </p:nvSpPr>
        <p:spPr bwMode="auto">
          <a:xfrm>
            <a:off x="4379387" y="623887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 name="Line 16"/>
          <p:cNvSpPr>
            <a:spLocks noChangeShapeType="1"/>
          </p:cNvSpPr>
          <p:nvPr/>
        </p:nvSpPr>
        <p:spPr bwMode="auto">
          <a:xfrm>
            <a:off x="4379384" y="62277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 name="Line 17"/>
          <p:cNvSpPr>
            <a:spLocks noChangeShapeType="1"/>
          </p:cNvSpPr>
          <p:nvPr/>
        </p:nvSpPr>
        <p:spPr bwMode="auto">
          <a:xfrm>
            <a:off x="5041900" y="62277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 name="Rectangle 18"/>
          <p:cNvSpPr>
            <a:spLocks noChangeArrowheads="1"/>
          </p:cNvSpPr>
          <p:nvPr/>
        </p:nvSpPr>
        <p:spPr bwMode="auto">
          <a:xfrm>
            <a:off x="4379391" y="622777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25" name="Oval 19"/>
          <p:cNvSpPr>
            <a:spLocks noChangeArrowheads="1"/>
          </p:cNvSpPr>
          <p:nvPr/>
        </p:nvSpPr>
        <p:spPr bwMode="auto">
          <a:xfrm>
            <a:off x="4373035" y="613411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 name="Group 20"/>
          <p:cNvGrpSpPr>
            <a:grpSpLocks/>
          </p:cNvGrpSpPr>
          <p:nvPr/>
        </p:nvGrpSpPr>
        <p:grpSpPr bwMode="auto">
          <a:xfrm>
            <a:off x="4379417" y="6034095"/>
            <a:ext cx="509043" cy="369888"/>
            <a:chOff x="2898" y="2420"/>
            <a:chExt cx="242" cy="233"/>
          </a:xfrm>
        </p:grpSpPr>
        <p:sp>
          <p:nvSpPr>
            <p:cNvPr id="127" name="Rectangle 21"/>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 name="Text Box 22"/>
            <p:cNvSpPr txBox="1">
              <a:spLocks noChangeArrowheads="1"/>
            </p:cNvSpPr>
            <p:nvPr/>
          </p:nvSpPr>
          <p:spPr bwMode="auto">
            <a:xfrm>
              <a:off x="2898" y="2420"/>
              <a:ext cx="242"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1d</a:t>
              </a:r>
            </a:p>
          </p:txBody>
        </p:sp>
      </p:grpSp>
      <p:sp>
        <p:nvSpPr>
          <p:cNvPr id="129" name="Oval 23"/>
          <p:cNvSpPr>
            <a:spLocks noChangeArrowheads="1"/>
          </p:cNvSpPr>
          <p:nvPr/>
        </p:nvSpPr>
        <p:spPr bwMode="auto">
          <a:xfrm>
            <a:off x="2988733" y="5067300"/>
            <a:ext cx="662517"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 name="Line 24"/>
          <p:cNvSpPr>
            <a:spLocks noChangeShapeType="1"/>
          </p:cNvSpPr>
          <p:nvPr/>
        </p:nvSpPr>
        <p:spPr bwMode="auto">
          <a:xfrm>
            <a:off x="2988733" y="50561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 name="Line 25"/>
          <p:cNvSpPr>
            <a:spLocks noChangeShapeType="1"/>
          </p:cNvSpPr>
          <p:nvPr/>
        </p:nvSpPr>
        <p:spPr bwMode="auto">
          <a:xfrm>
            <a:off x="3651251" y="50561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 name="Rectangle 26"/>
          <p:cNvSpPr>
            <a:spLocks noChangeArrowheads="1"/>
          </p:cNvSpPr>
          <p:nvPr/>
        </p:nvSpPr>
        <p:spPr bwMode="auto">
          <a:xfrm>
            <a:off x="2988741" y="505619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33" name="Oval 27"/>
          <p:cNvSpPr>
            <a:spLocks noChangeArrowheads="1"/>
          </p:cNvSpPr>
          <p:nvPr/>
        </p:nvSpPr>
        <p:spPr bwMode="auto">
          <a:xfrm>
            <a:off x="2982387" y="4962536"/>
            <a:ext cx="662516"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 name="Rectangle 28"/>
          <p:cNvSpPr>
            <a:spLocks noChangeArrowheads="1"/>
          </p:cNvSpPr>
          <p:nvPr/>
        </p:nvSpPr>
        <p:spPr bwMode="auto">
          <a:xfrm>
            <a:off x="3166541" y="4983174"/>
            <a:ext cx="300567" cy="174625"/>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29"/>
          <p:cNvSpPr txBox="1">
            <a:spLocks noChangeArrowheads="1"/>
          </p:cNvSpPr>
          <p:nvPr/>
        </p:nvSpPr>
        <p:spPr bwMode="auto">
          <a:xfrm>
            <a:off x="2997204" y="4872040"/>
            <a:ext cx="502061" cy="369332"/>
          </a:xfrm>
          <a:prstGeom prst="rect">
            <a:avLst/>
          </a:prstGeom>
          <a:noFill/>
          <a:ln w="9525">
            <a:noFill/>
            <a:miter lim="800000"/>
            <a:headEnd/>
            <a:tailEnd/>
          </a:ln>
          <a:effectLst/>
        </p:spPr>
        <p:txBody>
          <a:bodyPr wrap="none">
            <a:spAutoFit/>
          </a:bodyPr>
          <a:lstStyle/>
          <a:p>
            <a:pPr algn="ctr"/>
            <a:r>
              <a:rPr lang="en-US" altLang="zh-CN" b="1"/>
              <a:t>3a</a:t>
            </a:r>
            <a:endParaRPr lang="en-US" altLang="zh-CN" sz="2800" b="1"/>
          </a:p>
        </p:txBody>
      </p:sp>
      <p:sp>
        <p:nvSpPr>
          <p:cNvPr id="136" name="Oval 30"/>
          <p:cNvSpPr>
            <a:spLocks noChangeArrowheads="1"/>
          </p:cNvSpPr>
          <p:nvPr/>
        </p:nvSpPr>
        <p:spPr bwMode="auto">
          <a:xfrm>
            <a:off x="4303187" y="561022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Line 31"/>
          <p:cNvSpPr>
            <a:spLocks noChangeShapeType="1"/>
          </p:cNvSpPr>
          <p:nvPr/>
        </p:nvSpPr>
        <p:spPr bwMode="auto">
          <a:xfrm>
            <a:off x="4303184" y="559912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Line 32"/>
          <p:cNvSpPr>
            <a:spLocks noChangeShapeType="1"/>
          </p:cNvSpPr>
          <p:nvPr/>
        </p:nvSpPr>
        <p:spPr bwMode="auto">
          <a:xfrm>
            <a:off x="4965700" y="559912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Rectangle 33"/>
          <p:cNvSpPr>
            <a:spLocks noChangeArrowheads="1"/>
          </p:cNvSpPr>
          <p:nvPr/>
        </p:nvSpPr>
        <p:spPr bwMode="auto">
          <a:xfrm>
            <a:off x="4303191" y="559912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40" name="Oval 34"/>
          <p:cNvSpPr>
            <a:spLocks noChangeArrowheads="1"/>
          </p:cNvSpPr>
          <p:nvPr/>
        </p:nvSpPr>
        <p:spPr bwMode="auto">
          <a:xfrm>
            <a:off x="4296836" y="550546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 name="Group 35"/>
          <p:cNvGrpSpPr>
            <a:grpSpLocks/>
          </p:cNvGrpSpPr>
          <p:nvPr/>
        </p:nvGrpSpPr>
        <p:grpSpPr bwMode="auto">
          <a:xfrm>
            <a:off x="4317989" y="5405445"/>
            <a:ext cx="483896" cy="369888"/>
            <a:chOff x="2905" y="2420"/>
            <a:chExt cx="234" cy="233"/>
          </a:xfrm>
        </p:grpSpPr>
        <p:sp>
          <p:nvSpPr>
            <p:cNvPr id="142" name="Rectangle 3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37"/>
            <p:cNvSpPr txBox="1">
              <a:spLocks noChangeArrowheads="1"/>
            </p:cNvSpPr>
            <p:nvPr/>
          </p:nvSpPr>
          <p:spPr bwMode="auto">
            <a:xfrm>
              <a:off x="2905" y="2420"/>
              <a:ext cx="234"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1c</a:t>
              </a:r>
            </a:p>
          </p:txBody>
        </p:sp>
      </p:grpSp>
      <p:sp>
        <p:nvSpPr>
          <p:cNvPr id="144" name="Line 38"/>
          <p:cNvSpPr>
            <a:spLocks noChangeShapeType="1"/>
          </p:cNvSpPr>
          <p:nvPr/>
        </p:nvSpPr>
        <p:spPr bwMode="auto">
          <a:xfrm>
            <a:off x="8102600" y="5311775"/>
            <a:ext cx="651933" cy="152400"/>
          </a:xfrm>
          <a:prstGeom prst="line">
            <a:avLst/>
          </a:prstGeom>
          <a:noFill/>
          <a:ln w="28575">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39"/>
          <p:cNvSpPr>
            <a:spLocks/>
          </p:cNvSpPr>
          <p:nvPr/>
        </p:nvSpPr>
        <p:spPr bwMode="auto">
          <a:xfrm>
            <a:off x="2446867" y="5105411"/>
            <a:ext cx="533400" cy="180975"/>
          </a:xfrm>
          <a:custGeom>
            <a:avLst/>
            <a:gdLst/>
            <a:ahLst/>
            <a:cxnLst>
              <a:cxn ang="0">
                <a:pos x="0" y="114"/>
              </a:cxn>
              <a:cxn ang="0">
                <a:pos x="252" y="0"/>
              </a:cxn>
            </a:cxnLst>
            <a:rect l="0" t="0" r="r" b="b"/>
            <a:pathLst>
              <a:path w="252" h="114">
                <a:moveTo>
                  <a:pt x="0" y="114"/>
                </a:moveTo>
                <a:lnTo>
                  <a:pt x="252" y="0"/>
                </a:lnTo>
              </a:path>
            </a:pathLst>
          </a:custGeom>
          <a:noFill/>
          <a:ln w="28575" cap="flat" cmpd="sng">
            <a:solidFill>
              <a:srgbClr val="000000"/>
            </a:solidFill>
            <a:prstDash val="sysDot"/>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40"/>
          <p:cNvSpPr>
            <a:spLocks/>
          </p:cNvSpPr>
          <p:nvPr/>
        </p:nvSpPr>
        <p:spPr bwMode="auto">
          <a:xfrm>
            <a:off x="3369733" y="5200661"/>
            <a:ext cx="939800" cy="409575"/>
          </a:xfrm>
          <a:custGeom>
            <a:avLst/>
            <a:gdLst/>
            <a:ahLst/>
            <a:cxnLst>
              <a:cxn ang="0">
                <a:pos x="0" y="0"/>
              </a:cxn>
              <a:cxn ang="0">
                <a:pos x="444" y="258"/>
              </a:cxn>
            </a:cxnLst>
            <a:rect l="0" t="0" r="r" b="b"/>
            <a:pathLst>
              <a:path w="444" h="258">
                <a:moveTo>
                  <a:pt x="0" y="0"/>
                </a:moveTo>
                <a:lnTo>
                  <a:pt x="444" y="258"/>
                </a:lnTo>
              </a:path>
            </a:pathLst>
          </a:custGeom>
          <a:noFill/>
          <a:ln w="28575" cap="flat" cmpd="sng">
            <a:solidFill>
              <a:srgbClr val="000000"/>
            </a:solidFill>
            <a:prstDash val="dash"/>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41"/>
          <p:cNvSpPr>
            <a:spLocks/>
          </p:cNvSpPr>
          <p:nvPr/>
        </p:nvSpPr>
        <p:spPr bwMode="auto">
          <a:xfrm>
            <a:off x="6172203" y="5387975"/>
            <a:ext cx="1384300" cy="666750"/>
          </a:xfrm>
          <a:custGeom>
            <a:avLst/>
            <a:gdLst/>
            <a:ahLst/>
            <a:cxnLst>
              <a:cxn ang="0">
                <a:pos x="0" y="420"/>
              </a:cxn>
              <a:cxn ang="0">
                <a:pos x="654" y="0"/>
              </a:cxn>
            </a:cxnLst>
            <a:rect l="0" t="0" r="r" b="b"/>
            <a:pathLst>
              <a:path w="654" h="420">
                <a:moveTo>
                  <a:pt x="0" y="420"/>
                </a:moveTo>
                <a:lnTo>
                  <a:pt x="654" y="0"/>
                </a:lnTo>
              </a:path>
            </a:pathLst>
          </a:custGeom>
          <a:noFill/>
          <a:ln w="28575" cap="flat" cmpd="sng">
            <a:solidFill>
              <a:srgbClr val="000000"/>
            </a:solidFill>
            <a:prstDash val="dash"/>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Oval 42"/>
          <p:cNvSpPr>
            <a:spLocks noChangeArrowheads="1"/>
          </p:cNvSpPr>
          <p:nvPr/>
        </p:nvSpPr>
        <p:spPr bwMode="auto">
          <a:xfrm>
            <a:off x="7440087" y="528637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Line 43"/>
          <p:cNvSpPr>
            <a:spLocks noChangeShapeType="1"/>
          </p:cNvSpPr>
          <p:nvPr/>
        </p:nvSpPr>
        <p:spPr bwMode="auto">
          <a:xfrm>
            <a:off x="7440084" y="52752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 name="Line 44"/>
          <p:cNvSpPr>
            <a:spLocks noChangeShapeType="1"/>
          </p:cNvSpPr>
          <p:nvPr/>
        </p:nvSpPr>
        <p:spPr bwMode="auto">
          <a:xfrm>
            <a:off x="8102600" y="52752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 name="Rectangle 45"/>
          <p:cNvSpPr>
            <a:spLocks noChangeArrowheads="1"/>
          </p:cNvSpPr>
          <p:nvPr/>
        </p:nvSpPr>
        <p:spPr bwMode="auto">
          <a:xfrm>
            <a:off x="7440084" y="527527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52" name="Oval 46"/>
          <p:cNvSpPr>
            <a:spLocks noChangeArrowheads="1"/>
          </p:cNvSpPr>
          <p:nvPr/>
        </p:nvSpPr>
        <p:spPr bwMode="auto">
          <a:xfrm>
            <a:off x="7433736" y="518161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 name="Rectangle 47"/>
          <p:cNvSpPr>
            <a:spLocks noChangeArrowheads="1"/>
          </p:cNvSpPr>
          <p:nvPr/>
        </p:nvSpPr>
        <p:spPr bwMode="auto">
          <a:xfrm>
            <a:off x="7617892" y="5202238"/>
            <a:ext cx="298449" cy="19050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 name="Text Box 48"/>
          <p:cNvSpPr txBox="1">
            <a:spLocks noChangeArrowheads="1"/>
          </p:cNvSpPr>
          <p:nvPr/>
        </p:nvSpPr>
        <p:spPr bwMode="auto">
          <a:xfrm>
            <a:off x="7448556" y="5091115"/>
            <a:ext cx="502061" cy="369332"/>
          </a:xfrm>
          <a:prstGeom prst="rect">
            <a:avLst/>
          </a:prstGeom>
          <a:noFill/>
          <a:ln w="9525">
            <a:noFill/>
            <a:miter lim="800000"/>
            <a:headEnd/>
            <a:tailEnd/>
          </a:ln>
          <a:effectLst/>
        </p:spPr>
        <p:txBody>
          <a:bodyPr wrap="none">
            <a:spAutoFit/>
          </a:bodyPr>
          <a:lstStyle/>
          <a:p>
            <a:pPr algn="ctr"/>
            <a:r>
              <a:rPr lang="en-US" altLang="zh-CN" b="1"/>
              <a:t>2a</a:t>
            </a:r>
            <a:endParaRPr lang="en-US" altLang="zh-CN" sz="2800" b="1"/>
          </a:p>
        </p:txBody>
      </p:sp>
      <p:sp>
        <p:nvSpPr>
          <p:cNvPr id="155" name="Text Box 49"/>
          <p:cNvSpPr txBox="1">
            <a:spLocks noChangeArrowheads="1"/>
          </p:cNvSpPr>
          <p:nvPr/>
        </p:nvSpPr>
        <p:spPr bwMode="auto">
          <a:xfrm>
            <a:off x="2512491" y="5230815"/>
            <a:ext cx="691215" cy="369332"/>
          </a:xfrm>
          <a:prstGeom prst="rect">
            <a:avLst/>
          </a:prstGeom>
          <a:noFill/>
          <a:ln w="9525">
            <a:noFill/>
            <a:miter lim="800000"/>
            <a:headEnd/>
            <a:tailEnd/>
          </a:ln>
          <a:effectLst/>
        </p:spPr>
        <p:txBody>
          <a:bodyPr wrap="none">
            <a:spAutoFit/>
          </a:bodyPr>
          <a:lstStyle/>
          <a:p>
            <a:r>
              <a:rPr lang="en-US" altLang="zh-CN" b="1"/>
              <a:t>AS3</a:t>
            </a:r>
            <a:endParaRPr lang="en-US" altLang="zh-CN" sz="2000" b="1"/>
          </a:p>
        </p:txBody>
      </p:sp>
      <p:sp>
        <p:nvSpPr>
          <p:cNvPr id="156" name="Text Box 50"/>
          <p:cNvSpPr txBox="1">
            <a:spLocks noChangeArrowheads="1"/>
          </p:cNvSpPr>
          <p:nvPr/>
        </p:nvSpPr>
        <p:spPr bwMode="auto">
          <a:xfrm>
            <a:off x="3274491" y="6089652"/>
            <a:ext cx="691215" cy="369332"/>
          </a:xfrm>
          <a:prstGeom prst="rect">
            <a:avLst/>
          </a:prstGeom>
          <a:noFill/>
          <a:ln w="9525">
            <a:noFill/>
            <a:miter lim="800000"/>
            <a:headEnd/>
            <a:tailEnd/>
          </a:ln>
          <a:effectLst/>
        </p:spPr>
        <p:txBody>
          <a:bodyPr wrap="none">
            <a:spAutoFit/>
          </a:bodyPr>
          <a:lstStyle/>
          <a:p>
            <a:r>
              <a:rPr lang="en-US" altLang="zh-CN" b="1"/>
              <a:t>AS1</a:t>
            </a:r>
            <a:endParaRPr lang="en-US" altLang="zh-CN" sz="2000" b="1"/>
          </a:p>
        </p:txBody>
      </p:sp>
      <p:sp>
        <p:nvSpPr>
          <p:cNvPr id="157" name="Text Box 51"/>
          <p:cNvSpPr txBox="1">
            <a:spLocks noChangeArrowheads="1"/>
          </p:cNvSpPr>
          <p:nvPr/>
        </p:nvSpPr>
        <p:spPr bwMode="auto">
          <a:xfrm>
            <a:off x="8036990" y="5570539"/>
            <a:ext cx="748923" cy="400110"/>
          </a:xfrm>
          <a:prstGeom prst="rect">
            <a:avLst/>
          </a:prstGeom>
          <a:noFill/>
          <a:ln w="9525">
            <a:noFill/>
            <a:miter lim="800000"/>
            <a:headEnd/>
            <a:tailEnd/>
          </a:ln>
          <a:effectLst/>
        </p:spPr>
        <p:txBody>
          <a:bodyPr wrap="none">
            <a:spAutoFit/>
          </a:bodyPr>
          <a:lstStyle/>
          <a:p>
            <a:r>
              <a:rPr lang="en-US" altLang="zh-CN" sz="2000" b="1"/>
              <a:t>AS2</a:t>
            </a:r>
          </a:p>
        </p:txBody>
      </p:sp>
      <p:sp>
        <p:nvSpPr>
          <p:cNvPr id="158" name="Oval 52"/>
          <p:cNvSpPr>
            <a:spLocks noChangeArrowheads="1"/>
          </p:cNvSpPr>
          <p:nvPr/>
        </p:nvSpPr>
        <p:spPr bwMode="auto">
          <a:xfrm>
            <a:off x="3655487" y="5943600"/>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Line 53"/>
          <p:cNvSpPr>
            <a:spLocks noChangeShapeType="1"/>
          </p:cNvSpPr>
          <p:nvPr/>
        </p:nvSpPr>
        <p:spPr bwMode="auto">
          <a:xfrm>
            <a:off x="3655484" y="59324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Line 54"/>
          <p:cNvSpPr>
            <a:spLocks noChangeShapeType="1"/>
          </p:cNvSpPr>
          <p:nvPr/>
        </p:nvSpPr>
        <p:spPr bwMode="auto">
          <a:xfrm>
            <a:off x="4318000" y="59324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 name="Rectangle 55"/>
          <p:cNvSpPr>
            <a:spLocks noChangeArrowheads="1"/>
          </p:cNvSpPr>
          <p:nvPr/>
        </p:nvSpPr>
        <p:spPr bwMode="auto">
          <a:xfrm>
            <a:off x="3655491" y="593249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62" name="Oval 56"/>
          <p:cNvSpPr>
            <a:spLocks noChangeArrowheads="1"/>
          </p:cNvSpPr>
          <p:nvPr/>
        </p:nvSpPr>
        <p:spPr bwMode="auto">
          <a:xfrm>
            <a:off x="3649136" y="5845186"/>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 name="Rectangle 57"/>
          <p:cNvSpPr>
            <a:spLocks noChangeArrowheads="1"/>
          </p:cNvSpPr>
          <p:nvPr/>
        </p:nvSpPr>
        <p:spPr bwMode="auto">
          <a:xfrm>
            <a:off x="3829058" y="5888038"/>
            <a:ext cx="300567" cy="15240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Text Box 58"/>
          <p:cNvSpPr txBox="1">
            <a:spLocks noChangeArrowheads="1"/>
          </p:cNvSpPr>
          <p:nvPr/>
        </p:nvSpPr>
        <p:spPr bwMode="auto">
          <a:xfrm>
            <a:off x="3668190" y="5745165"/>
            <a:ext cx="502061" cy="369332"/>
          </a:xfrm>
          <a:prstGeom prst="rect">
            <a:avLst/>
          </a:prstGeom>
          <a:noFill/>
          <a:ln w="9525">
            <a:noFill/>
            <a:miter lim="800000"/>
            <a:headEnd/>
            <a:tailEnd/>
          </a:ln>
          <a:effectLst/>
        </p:spPr>
        <p:txBody>
          <a:bodyPr wrap="none">
            <a:spAutoFit/>
          </a:bodyPr>
          <a:lstStyle/>
          <a:p>
            <a:pPr algn="ctr"/>
            <a:r>
              <a:rPr lang="en-US" altLang="zh-CN" b="1"/>
              <a:t>1a</a:t>
            </a:r>
            <a:endParaRPr lang="en-US" altLang="zh-CN" sz="2800" b="1"/>
          </a:p>
        </p:txBody>
      </p:sp>
      <p:grpSp>
        <p:nvGrpSpPr>
          <p:cNvPr id="6" name="Group 59"/>
          <p:cNvGrpSpPr>
            <a:grpSpLocks/>
          </p:cNvGrpSpPr>
          <p:nvPr/>
        </p:nvGrpSpPr>
        <p:grpSpPr bwMode="auto">
          <a:xfrm>
            <a:off x="8403190" y="4802194"/>
            <a:ext cx="668867" cy="369888"/>
            <a:chOff x="4320" y="1931"/>
            <a:chExt cx="316" cy="233"/>
          </a:xfrm>
        </p:grpSpPr>
        <p:sp>
          <p:nvSpPr>
            <p:cNvPr id="166" name="Oval 60"/>
            <p:cNvSpPr>
              <a:spLocks noChangeArrowheads="1"/>
            </p:cNvSpPr>
            <p:nvPr/>
          </p:nvSpPr>
          <p:spPr bwMode="auto">
            <a:xfrm>
              <a:off x="4323" y="2054"/>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Line 61"/>
            <p:cNvSpPr>
              <a:spLocks noChangeShapeType="1"/>
            </p:cNvSpPr>
            <p:nvPr/>
          </p:nvSpPr>
          <p:spPr bwMode="auto">
            <a:xfrm>
              <a:off x="4323" y="2047"/>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8" name="Line 62"/>
            <p:cNvSpPr>
              <a:spLocks noChangeShapeType="1"/>
            </p:cNvSpPr>
            <p:nvPr/>
          </p:nvSpPr>
          <p:spPr bwMode="auto">
            <a:xfrm>
              <a:off x="4636" y="2047"/>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Rectangle 63"/>
            <p:cNvSpPr>
              <a:spLocks noChangeArrowheads="1"/>
            </p:cNvSpPr>
            <p:nvPr/>
          </p:nvSpPr>
          <p:spPr bwMode="auto">
            <a:xfrm>
              <a:off x="4323" y="2047"/>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70" name="Oval 64"/>
            <p:cNvSpPr>
              <a:spLocks noChangeArrowheads="1"/>
            </p:cNvSpPr>
            <p:nvPr/>
          </p:nvSpPr>
          <p:spPr bwMode="auto">
            <a:xfrm>
              <a:off x="4320" y="1988"/>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Rectangle 65"/>
            <p:cNvSpPr>
              <a:spLocks noChangeArrowheads="1"/>
            </p:cNvSpPr>
            <p:nvPr/>
          </p:nvSpPr>
          <p:spPr bwMode="auto">
            <a:xfrm>
              <a:off x="4407" y="2001"/>
              <a:ext cx="141" cy="118"/>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Text Box 66"/>
            <p:cNvSpPr txBox="1">
              <a:spLocks noChangeArrowheads="1"/>
            </p:cNvSpPr>
            <p:nvPr/>
          </p:nvSpPr>
          <p:spPr bwMode="auto">
            <a:xfrm>
              <a:off x="4332" y="1931"/>
              <a:ext cx="22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2c</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nvGrpSpPr>
          <p:cNvPr id="7" name="Group 67"/>
          <p:cNvGrpSpPr>
            <a:grpSpLocks/>
          </p:cNvGrpSpPr>
          <p:nvPr/>
        </p:nvGrpSpPr>
        <p:grpSpPr bwMode="auto">
          <a:xfrm>
            <a:off x="8754564" y="5262570"/>
            <a:ext cx="668867" cy="369888"/>
            <a:chOff x="4596" y="2153"/>
            <a:chExt cx="316" cy="233"/>
          </a:xfrm>
        </p:grpSpPr>
        <p:sp>
          <p:nvSpPr>
            <p:cNvPr id="174" name="Oval 68"/>
            <p:cNvSpPr>
              <a:spLocks noChangeArrowheads="1"/>
            </p:cNvSpPr>
            <p:nvPr/>
          </p:nvSpPr>
          <p:spPr bwMode="auto">
            <a:xfrm>
              <a:off x="4599" y="2276"/>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5" name="Line 69"/>
            <p:cNvSpPr>
              <a:spLocks noChangeShapeType="1"/>
            </p:cNvSpPr>
            <p:nvPr/>
          </p:nvSpPr>
          <p:spPr bwMode="auto">
            <a:xfrm>
              <a:off x="4599" y="2269"/>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6" name="Line 70"/>
            <p:cNvSpPr>
              <a:spLocks noChangeShapeType="1"/>
            </p:cNvSpPr>
            <p:nvPr/>
          </p:nvSpPr>
          <p:spPr bwMode="auto">
            <a:xfrm>
              <a:off x="4912" y="2269"/>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Rectangle 71"/>
            <p:cNvSpPr>
              <a:spLocks noChangeArrowheads="1"/>
            </p:cNvSpPr>
            <p:nvPr/>
          </p:nvSpPr>
          <p:spPr bwMode="auto">
            <a:xfrm>
              <a:off x="4599" y="2269"/>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78" name="Oval 72"/>
            <p:cNvSpPr>
              <a:spLocks noChangeArrowheads="1"/>
            </p:cNvSpPr>
            <p:nvPr/>
          </p:nvSpPr>
          <p:spPr bwMode="auto">
            <a:xfrm>
              <a:off x="4596" y="2210"/>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9" name="Rectangle 73"/>
            <p:cNvSpPr>
              <a:spLocks noChangeArrowheads="1"/>
            </p:cNvSpPr>
            <p:nvPr/>
          </p:nvSpPr>
          <p:spPr bwMode="auto">
            <a:xfrm>
              <a:off x="4683" y="2223"/>
              <a:ext cx="142" cy="11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Text Box 74"/>
            <p:cNvSpPr txBox="1">
              <a:spLocks noChangeArrowheads="1"/>
            </p:cNvSpPr>
            <p:nvPr/>
          </p:nvSpPr>
          <p:spPr bwMode="auto">
            <a:xfrm>
              <a:off x="4599" y="2153"/>
              <a:ext cx="241"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2b</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nvGrpSpPr>
          <p:cNvPr id="8" name="Group 75"/>
          <p:cNvGrpSpPr>
            <a:grpSpLocks/>
          </p:cNvGrpSpPr>
          <p:nvPr/>
        </p:nvGrpSpPr>
        <p:grpSpPr bwMode="auto">
          <a:xfrm>
            <a:off x="5486426" y="5849944"/>
            <a:ext cx="698503" cy="369888"/>
            <a:chOff x="2002" y="1971"/>
            <a:chExt cx="330" cy="233"/>
          </a:xfrm>
        </p:grpSpPr>
        <p:sp>
          <p:nvSpPr>
            <p:cNvPr id="182" name="Oval 76"/>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3" name="Line 77"/>
            <p:cNvSpPr>
              <a:spLocks noChangeShapeType="1"/>
            </p:cNvSpPr>
            <p:nvPr/>
          </p:nvSpPr>
          <p:spPr bwMode="auto">
            <a:xfrm>
              <a:off x="2019"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Line 78"/>
            <p:cNvSpPr>
              <a:spLocks noChangeShapeType="1"/>
            </p:cNvSpPr>
            <p:nvPr/>
          </p:nvSpPr>
          <p:spPr bwMode="auto">
            <a:xfrm>
              <a:off x="2332"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Rectangle 79"/>
            <p:cNvSpPr>
              <a:spLocks noChangeArrowheads="1"/>
            </p:cNvSpPr>
            <p:nvPr/>
          </p:nvSpPr>
          <p:spPr bwMode="auto">
            <a:xfrm>
              <a:off x="2019" y="209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86" name="Oval 80"/>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9" name="Group 81"/>
            <p:cNvGrpSpPr>
              <a:grpSpLocks/>
            </p:cNvGrpSpPr>
            <p:nvPr/>
          </p:nvGrpSpPr>
          <p:grpSpPr bwMode="auto">
            <a:xfrm>
              <a:off x="2002" y="1971"/>
              <a:ext cx="241" cy="233"/>
              <a:chOff x="2897" y="2420"/>
              <a:chExt cx="246" cy="233"/>
            </a:xfrm>
          </p:grpSpPr>
          <p:sp>
            <p:nvSpPr>
              <p:cNvPr id="188" name="Rectangle 8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Text Box 83"/>
              <p:cNvSpPr txBox="1">
                <a:spLocks noChangeArrowheads="1"/>
              </p:cNvSpPr>
              <p:nvPr/>
            </p:nvSpPr>
            <p:spPr bwMode="auto">
              <a:xfrm>
                <a:off x="2897" y="2420"/>
                <a:ext cx="246"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1b</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grpSp>
        <p:nvGrpSpPr>
          <p:cNvPr id="10" name="Group 84"/>
          <p:cNvGrpSpPr>
            <a:grpSpLocks/>
          </p:cNvGrpSpPr>
          <p:nvPr/>
        </p:nvGrpSpPr>
        <p:grpSpPr bwMode="auto">
          <a:xfrm>
            <a:off x="2146326" y="4505331"/>
            <a:ext cx="677335" cy="369888"/>
            <a:chOff x="2012" y="1971"/>
            <a:chExt cx="320" cy="233"/>
          </a:xfrm>
        </p:grpSpPr>
        <p:sp>
          <p:nvSpPr>
            <p:cNvPr id="191" name="Oval 85"/>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Line 86"/>
            <p:cNvSpPr>
              <a:spLocks noChangeShapeType="1"/>
            </p:cNvSpPr>
            <p:nvPr/>
          </p:nvSpPr>
          <p:spPr bwMode="auto">
            <a:xfrm>
              <a:off x="2019"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Line 87"/>
            <p:cNvSpPr>
              <a:spLocks noChangeShapeType="1"/>
            </p:cNvSpPr>
            <p:nvPr/>
          </p:nvSpPr>
          <p:spPr bwMode="auto">
            <a:xfrm>
              <a:off x="2332"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4" name="Rectangle 88"/>
            <p:cNvSpPr>
              <a:spLocks noChangeArrowheads="1"/>
            </p:cNvSpPr>
            <p:nvPr/>
          </p:nvSpPr>
          <p:spPr bwMode="auto">
            <a:xfrm>
              <a:off x="2019" y="209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95" name="Oval 89"/>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1" name="Group 90"/>
            <p:cNvGrpSpPr>
              <a:grpSpLocks/>
            </p:cNvGrpSpPr>
            <p:nvPr/>
          </p:nvGrpSpPr>
          <p:grpSpPr bwMode="auto">
            <a:xfrm>
              <a:off x="2012" y="1971"/>
              <a:ext cx="229" cy="233"/>
              <a:chOff x="2906" y="2420"/>
              <a:chExt cx="234" cy="233"/>
            </a:xfrm>
          </p:grpSpPr>
          <p:sp>
            <p:nvSpPr>
              <p:cNvPr id="197" name="Rectangle 91"/>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8" name="Text Box 92"/>
              <p:cNvSpPr txBox="1">
                <a:spLocks noChangeArrowheads="1"/>
              </p:cNvSpPr>
              <p:nvPr/>
            </p:nvSpPr>
            <p:spPr bwMode="auto">
              <a:xfrm>
                <a:off x="2906" y="2420"/>
                <a:ext cx="234"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3c</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sp>
        <p:nvSpPr>
          <p:cNvPr id="199" name="Line 93"/>
          <p:cNvSpPr>
            <a:spLocks noChangeShapeType="1"/>
          </p:cNvSpPr>
          <p:nvPr/>
        </p:nvSpPr>
        <p:spPr bwMode="auto">
          <a:xfrm flipH="1">
            <a:off x="4152901" y="5692786"/>
            <a:ext cx="196851" cy="1619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Line 94"/>
          <p:cNvSpPr>
            <a:spLocks noChangeShapeType="1"/>
          </p:cNvSpPr>
          <p:nvPr/>
        </p:nvSpPr>
        <p:spPr bwMode="auto">
          <a:xfrm>
            <a:off x="4690533" y="5732474"/>
            <a:ext cx="0" cy="3905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Line 95"/>
          <p:cNvSpPr>
            <a:spLocks noChangeShapeType="1"/>
          </p:cNvSpPr>
          <p:nvPr/>
        </p:nvSpPr>
        <p:spPr bwMode="auto">
          <a:xfrm>
            <a:off x="4906436" y="5680086"/>
            <a:ext cx="662517" cy="334963"/>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Line 96"/>
          <p:cNvSpPr>
            <a:spLocks noChangeShapeType="1"/>
          </p:cNvSpPr>
          <p:nvPr/>
        </p:nvSpPr>
        <p:spPr bwMode="auto">
          <a:xfrm flipH="1">
            <a:off x="5067301" y="6137275"/>
            <a:ext cx="501651" cy="12065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Line 97"/>
          <p:cNvSpPr>
            <a:spLocks noChangeShapeType="1"/>
          </p:cNvSpPr>
          <p:nvPr/>
        </p:nvSpPr>
        <p:spPr bwMode="auto">
          <a:xfrm flipH="1" flipV="1">
            <a:off x="4296833" y="5961063"/>
            <a:ext cx="1202267" cy="80962"/>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Line 98"/>
          <p:cNvSpPr>
            <a:spLocks noChangeShapeType="1"/>
          </p:cNvSpPr>
          <p:nvPr/>
        </p:nvSpPr>
        <p:spPr bwMode="auto">
          <a:xfrm flipV="1">
            <a:off x="7990417" y="5046674"/>
            <a:ext cx="465667" cy="134937"/>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Line 99"/>
          <p:cNvSpPr>
            <a:spLocks noChangeShapeType="1"/>
          </p:cNvSpPr>
          <p:nvPr/>
        </p:nvSpPr>
        <p:spPr bwMode="auto">
          <a:xfrm>
            <a:off x="7473952" y="6383338"/>
            <a:ext cx="1022349" cy="0"/>
          </a:xfrm>
          <a:prstGeom prst="line">
            <a:avLst/>
          </a:prstGeom>
          <a:noFill/>
          <a:ln w="25400">
            <a:solidFill>
              <a:srgbClr val="000000"/>
            </a:solidFill>
            <a:prstDash val="dash"/>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Line 100"/>
          <p:cNvSpPr>
            <a:spLocks noChangeShapeType="1"/>
          </p:cNvSpPr>
          <p:nvPr/>
        </p:nvSpPr>
        <p:spPr bwMode="auto">
          <a:xfrm>
            <a:off x="7499352" y="6697663"/>
            <a:ext cx="1022349" cy="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Text Box 101"/>
          <p:cNvSpPr txBox="1">
            <a:spLocks noChangeArrowheads="1"/>
          </p:cNvSpPr>
          <p:nvPr/>
        </p:nvSpPr>
        <p:spPr bwMode="auto">
          <a:xfrm>
            <a:off x="8606369" y="6167438"/>
            <a:ext cx="1725152" cy="338554"/>
          </a:xfrm>
          <a:prstGeom prst="rect">
            <a:avLst/>
          </a:prstGeom>
          <a:noFill/>
          <a:ln w="9525">
            <a:noFill/>
            <a:miter lim="800000"/>
            <a:headEnd/>
            <a:tailEnd/>
          </a:ln>
          <a:effectLst/>
        </p:spPr>
        <p:txBody>
          <a:bodyPr wrap="none">
            <a:spAutoFit/>
          </a:bodyPr>
          <a:lstStyle/>
          <a:p>
            <a:pPr eaLnBrk="1" hangingPunct="1"/>
            <a:r>
              <a:rPr lang="en-US" altLang="zh-CN" sz="1600" b="1"/>
              <a:t>eBGP session</a:t>
            </a:r>
          </a:p>
        </p:txBody>
      </p:sp>
      <p:sp>
        <p:nvSpPr>
          <p:cNvPr id="208" name="Text Box 102"/>
          <p:cNvSpPr txBox="1">
            <a:spLocks noChangeArrowheads="1"/>
          </p:cNvSpPr>
          <p:nvPr/>
        </p:nvSpPr>
        <p:spPr bwMode="auto">
          <a:xfrm>
            <a:off x="8642357" y="6516688"/>
            <a:ext cx="1659429" cy="338554"/>
          </a:xfrm>
          <a:prstGeom prst="rect">
            <a:avLst/>
          </a:prstGeom>
          <a:noFill/>
          <a:ln w="9525">
            <a:noFill/>
            <a:miter lim="800000"/>
            <a:headEnd/>
            <a:tailEnd/>
          </a:ln>
          <a:effectLst/>
        </p:spPr>
        <p:txBody>
          <a:bodyPr wrap="none">
            <a:spAutoFit/>
          </a:bodyPr>
          <a:lstStyle/>
          <a:p>
            <a:pPr eaLnBrk="1" hangingPunct="1"/>
            <a:r>
              <a:rPr lang="en-US" altLang="zh-CN" sz="1600" b="1"/>
              <a:t>iBGP session</a:t>
            </a:r>
          </a:p>
        </p:txBody>
      </p:sp>
      <p:sp>
        <p:nvSpPr>
          <p:cNvPr id="209" name="Line 103"/>
          <p:cNvSpPr>
            <a:spLocks noChangeShapeType="1"/>
          </p:cNvSpPr>
          <p:nvPr/>
        </p:nvSpPr>
        <p:spPr bwMode="auto">
          <a:xfrm flipH="1" flipV="1">
            <a:off x="2719920" y="4805374"/>
            <a:ext cx="321733" cy="1746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Line 104"/>
          <p:cNvSpPr>
            <a:spLocks noChangeShapeType="1"/>
          </p:cNvSpPr>
          <p:nvPr/>
        </p:nvSpPr>
        <p:spPr bwMode="auto">
          <a:xfrm flipH="1">
            <a:off x="2146301" y="4832350"/>
            <a:ext cx="196851" cy="376238"/>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Line 105"/>
          <p:cNvSpPr>
            <a:spLocks noChangeShapeType="1"/>
          </p:cNvSpPr>
          <p:nvPr/>
        </p:nvSpPr>
        <p:spPr bwMode="auto">
          <a:xfrm>
            <a:off x="8921751" y="5114925"/>
            <a:ext cx="91016" cy="22860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Line 106"/>
          <p:cNvSpPr>
            <a:spLocks noChangeShapeType="1"/>
          </p:cNvSpPr>
          <p:nvPr/>
        </p:nvSpPr>
        <p:spPr bwMode="auto">
          <a:xfrm>
            <a:off x="4171951" y="6042025"/>
            <a:ext cx="268816" cy="134938"/>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2" name="Group 112"/>
          <p:cNvGrpSpPr>
            <a:grpSpLocks/>
          </p:cNvGrpSpPr>
          <p:nvPr/>
        </p:nvGrpSpPr>
        <p:grpSpPr bwMode="auto">
          <a:xfrm>
            <a:off x="3549651" y="4645036"/>
            <a:ext cx="1068916" cy="434975"/>
            <a:chOff x="1670" y="2734"/>
            <a:chExt cx="505" cy="274"/>
          </a:xfrm>
        </p:grpSpPr>
        <p:sp>
          <p:nvSpPr>
            <p:cNvPr id="214" name="Freeform 109"/>
            <p:cNvSpPr>
              <a:spLocks/>
            </p:cNvSpPr>
            <p:nvPr/>
          </p:nvSpPr>
          <p:spPr bwMode="auto">
            <a:xfrm>
              <a:off x="1767" y="2734"/>
              <a:ext cx="408" cy="274"/>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Text Box 110"/>
            <p:cNvSpPr txBox="1">
              <a:spLocks noChangeArrowheads="1"/>
            </p:cNvSpPr>
            <p:nvPr/>
          </p:nvSpPr>
          <p:spPr bwMode="auto">
            <a:xfrm>
              <a:off x="1817" y="2734"/>
              <a:ext cx="176" cy="25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smtClean="0">
                  <a:ln>
                    <a:noFill/>
                  </a:ln>
                  <a:solidFill>
                    <a:sysClr val="windowText" lastClr="000000"/>
                  </a:solidFill>
                  <a:effectLst/>
                  <a:uLnTx/>
                  <a:uFillTx/>
                </a:rPr>
                <a:t>P</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216" name="Line 111"/>
            <p:cNvSpPr>
              <a:spLocks noChangeShapeType="1"/>
            </p:cNvSpPr>
            <p:nvPr/>
          </p:nvSpPr>
          <p:spPr bwMode="auto">
            <a:xfrm flipV="1">
              <a:off x="1670" y="2912"/>
              <a:ext cx="168" cy="45"/>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217" name="Line 5"/>
          <p:cNvSpPr>
            <a:spLocks noChangeShapeType="1"/>
          </p:cNvSpPr>
          <p:nvPr/>
        </p:nvSpPr>
        <p:spPr bwMode="auto">
          <a:xfrm flipH="1" flipV="1">
            <a:off x="3454896" y="5180396"/>
            <a:ext cx="878565" cy="395456"/>
          </a:xfrm>
          <a:prstGeom prst="line">
            <a:avLst/>
          </a:prstGeom>
          <a:noFill/>
          <a:ln w="38100">
            <a:solidFill>
              <a:srgbClr val="FFC000"/>
            </a:solidFill>
            <a:round/>
            <a:headEnd type="arrow" w="med" len="med"/>
            <a:tailEnd type="none" w="med" len="me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BGP</a:t>
            </a:r>
            <a:endParaRPr lang="zh-CN" altLang="en-US" dirty="0"/>
          </a:p>
        </p:txBody>
      </p:sp>
      <p:sp>
        <p:nvSpPr>
          <p:cNvPr id="3" name="内容占位符 2"/>
          <p:cNvSpPr>
            <a:spLocks noGrp="1"/>
          </p:cNvSpPr>
          <p:nvPr>
            <p:ph idx="1"/>
          </p:nvPr>
        </p:nvSpPr>
        <p:spPr>
          <a:xfrm>
            <a:off x="609685" y="1599830"/>
            <a:ext cx="11814233" cy="5258170"/>
          </a:xfrm>
        </p:spPr>
        <p:txBody>
          <a:bodyPr/>
          <a:lstStyle/>
          <a:p>
            <a:pPr>
              <a:buNone/>
            </a:pPr>
            <a:r>
              <a:rPr lang="en-US" altLang="zh-CN" dirty="0" smtClean="0">
                <a:solidFill>
                  <a:srgbClr val="00B0F0"/>
                </a:solidFill>
              </a:rPr>
              <a:t>Distribute </a:t>
            </a:r>
            <a:r>
              <a:rPr lang="en-US" altLang="zh-CN" dirty="0" err="1" smtClean="0">
                <a:solidFill>
                  <a:srgbClr val="00B0F0"/>
                </a:solidFill>
              </a:rPr>
              <a:t>reachability</a:t>
            </a:r>
            <a:r>
              <a:rPr lang="en-US" altLang="zh-CN" dirty="0" smtClean="0">
                <a:solidFill>
                  <a:srgbClr val="00B0F0"/>
                </a:solidFill>
              </a:rPr>
              <a:t> information:</a:t>
            </a:r>
          </a:p>
          <a:p>
            <a:r>
              <a:rPr lang="en-US" altLang="zh-CN" sz="3200" dirty="0" smtClean="0">
                <a:solidFill>
                  <a:schemeClr val="accent4"/>
                </a:solidFill>
              </a:rPr>
              <a:t>1c uses </a:t>
            </a:r>
            <a:r>
              <a:rPr lang="en-US" altLang="zh-CN" sz="3200" dirty="0" err="1" smtClean="0">
                <a:solidFill>
                  <a:schemeClr val="accent4"/>
                </a:solidFill>
              </a:rPr>
              <a:t>iBGP</a:t>
            </a:r>
            <a:r>
              <a:rPr lang="en-US" altLang="zh-CN" sz="3200" dirty="0" smtClean="0">
                <a:solidFill>
                  <a:schemeClr val="accent4"/>
                </a:solidFill>
              </a:rPr>
              <a:t> sessions to distribute </a:t>
            </a:r>
          </a:p>
          <a:p>
            <a:pPr>
              <a:buNone/>
            </a:pPr>
            <a:r>
              <a:rPr lang="en-US" altLang="zh-CN" sz="3200" dirty="0" smtClean="0">
                <a:solidFill>
                  <a:schemeClr val="accent4"/>
                </a:solidFill>
              </a:rPr>
              <a:t>	this new prefix </a:t>
            </a:r>
            <a:r>
              <a:rPr lang="en-US" altLang="zh-CN" sz="3200" dirty="0" err="1" smtClean="0">
                <a:solidFill>
                  <a:schemeClr val="accent4"/>
                </a:solidFill>
              </a:rPr>
              <a:t>reachability</a:t>
            </a:r>
            <a:r>
              <a:rPr lang="en-US" altLang="zh-CN" sz="3200" dirty="0" smtClean="0">
                <a:solidFill>
                  <a:schemeClr val="accent4"/>
                </a:solidFill>
              </a:rPr>
              <a:t> info to all routers in AS1;</a:t>
            </a:r>
            <a:endParaRPr lang="zh-CN" altLang="en-US" sz="3200" dirty="0">
              <a:solidFill>
                <a:schemeClr val="accent4"/>
              </a:solidFill>
            </a:endParaRPr>
          </a:p>
        </p:txBody>
      </p:sp>
      <p:sp>
        <p:nvSpPr>
          <p:cNvPr id="111" name="Freeform 5"/>
          <p:cNvSpPr>
            <a:spLocks/>
          </p:cNvSpPr>
          <p:nvPr/>
        </p:nvSpPr>
        <p:spPr bwMode="auto">
          <a:xfrm>
            <a:off x="6944784" y="4452949"/>
            <a:ext cx="3409949" cy="1627187"/>
          </a:xfrm>
          <a:custGeom>
            <a:avLst/>
            <a:gdLst/>
            <a:ahLst/>
            <a:cxnLst>
              <a:cxn ang="0">
                <a:pos x="56" y="162"/>
              </a:cxn>
              <a:cxn ang="0">
                <a:pos x="368" y="14"/>
              </a:cxn>
              <a:cxn ang="0">
                <a:pos x="940" y="79"/>
              </a:cxn>
              <a:cxn ang="0">
                <a:pos x="1144" y="239"/>
              </a:cxn>
              <a:cxn ang="0">
                <a:pos x="1048" y="451"/>
              </a:cxn>
              <a:cxn ang="0">
                <a:pos x="586" y="541"/>
              </a:cxn>
              <a:cxn ang="0">
                <a:pos x="88" y="439"/>
              </a:cxn>
              <a:cxn ang="0">
                <a:pos x="56" y="162"/>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6"/>
          <p:cNvSpPr>
            <a:spLocks/>
          </p:cNvSpPr>
          <p:nvPr/>
        </p:nvSpPr>
        <p:spPr bwMode="auto">
          <a:xfrm>
            <a:off x="1248841" y="4114800"/>
            <a:ext cx="2656417" cy="1612900"/>
          </a:xfrm>
          <a:custGeom>
            <a:avLst/>
            <a:gdLst/>
            <a:ahLst/>
            <a:cxnLst>
              <a:cxn ang="0">
                <a:pos x="88" y="181"/>
              </a:cxn>
              <a:cxn ang="0">
                <a:pos x="180" y="89"/>
              </a:cxn>
              <a:cxn ang="0">
                <a:pos x="448" y="49"/>
              </a:cxn>
              <a:cxn ang="0">
                <a:pos x="988" y="25"/>
              </a:cxn>
              <a:cxn ang="0">
                <a:pos x="1181" y="197"/>
              </a:cxn>
              <a:cxn ang="0">
                <a:pos x="889" y="413"/>
              </a:cxn>
              <a:cxn ang="0">
                <a:pos x="307" y="425"/>
              </a:cxn>
              <a:cxn ang="0">
                <a:pos x="36" y="337"/>
              </a:cxn>
              <a:cxn ang="0">
                <a:pos x="88" y="181"/>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7"/>
          <p:cNvSpPr>
            <a:spLocks/>
          </p:cNvSpPr>
          <p:nvPr/>
        </p:nvSpPr>
        <p:spPr bwMode="auto">
          <a:xfrm>
            <a:off x="2963336" y="5413386"/>
            <a:ext cx="3547533" cy="1122363"/>
          </a:xfrm>
          <a:custGeom>
            <a:avLst/>
            <a:gdLst/>
            <a:ahLst/>
            <a:cxnLst>
              <a:cxn ang="0">
                <a:pos x="155" y="224"/>
              </a:cxn>
              <a:cxn ang="0">
                <a:pos x="407" y="74"/>
              </a:cxn>
              <a:cxn ang="0">
                <a:pos x="785" y="20"/>
              </a:cxn>
              <a:cxn ang="0">
                <a:pos x="1157" y="194"/>
              </a:cxn>
              <a:cxn ang="0">
                <a:pos x="1564" y="428"/>
              </a:cxn>
              <a:cxn ang="0">
                <a:pos x="1272" y="644"/>
              </a:cxn>
              <a:cxn ang="0">
                <a:pos x="690" y="656"/>
              </a:cxn>
              <a:cxn ang="0">
                <a:pos x="89" y="596"/>
              </a:cxn>
              <a:cxn ang="0">
                <a:pos x="155" y="224"/>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Oval 8"/>
          <p:cNvSpPr>
            <a:spLocks noChangeArrowheads="1"/>
          </p:cNvSpPr>
          <p:nvPr/>
        </p:nvSpPr>
        <p:spPr bwMode="auto">
          <a:xfrm>
            <a:off x="1801287" y="5276850"/>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Line 9"/>
          <p:cNvSpPr>
            <a:spLocks noChangeShapeType="1"/>
          </p:cNvSpPr>
          <p:nvPr/>
        </p:nvSpPr>
        <p:spPr bwMode="auto">
          <a:xfrm>
            <a:off x="1801284" y="526574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 name="Line 10"/>
          <p:cNvSpPr>
            <a:spLocks noChangeShapeType="1"/>
          </p:cNvSpPr>
          <p:nvPr/>
        </p:nvSpPr>
        <p:spPr bwMode="auto">
          <a:xfrm>
            <a:off x="2463800" y="526574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 name="Rectangle 11"/>
          <p:cNvSpPr>
            <a:spLocks noChangeArrowheads="1"/>
          </p:cNvSpPr>
          <p:nvPr/>
        </p:nvSpPr>
        <p:spPr bwMode="auto">
          <a:xfrm>
            <a:off x="1801291" y="526574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18" name="Oval 12"/>
          <p:cNvSpPr>
            <a:spLocks noChangeArrowheads="1"/>
          </p:cNvSpPr>
          <p:nvPr/>
        </p:nvSpPr>
        <p:spPr bwMode="auto">
          <a:xfrm>
            <a:off x="1794936" y="5172086"/>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 name="Rectangle 13"/>
          <p:cNvSpPr>
            <a:spLocks noChangeArrowheads="1"/>
          </p:cNvSpPr>
          <p:nvPr/>
        </p:nvSpPr>
        <p:spPr bwMode="auto">
          <a:xfrm>
            <a:off x="1979092" y="5192713"/>
            <a:ext cx="298449" cy="19685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 name="Text Box 14"/>
          <p:cNvSpPr txBox="1">
            <a:spLocks noChangeArrowheads="1"/>
          </p:cNvSpPr>
          <p:nvPr/>
        </p:nvSpPr>
        <p:spPr bwMode="auto">
          <a:xfrm>
            <a:off x="1801291" y="5081590"/>
            <a:ext cx="510075" cy="369332"/>
          </a:xfrm>
          <a:prstGeom prst="rect">
            <a:avLst/>
          </a:prstGeom>
          <a:noFill/>
          <a:ln w="9525">
            <a:noFill/>
            <a:miter lim="800000"/>
            <a:headEnd/>
            <a:tailEnd/>
          </a:ln>
          <a:effectLst/>
        </p:spPr>
        <p:txBody>
          <a:bodyPr wrap="none">
            <a:spAutoFit/>
          </a:bodyPr>
          <a:lstStyle/>
          <a:p>
            <a:pPr algn="ctr"/>
            <a:r>
              <a:rPr lang="en-US" altLang="zh-CN" b="1"/>
              <a:t>3b</a:t>
            </a:r>
            <a:endParaRPr lang="en-US" altLang="zh-CN" sz="2800" b="1"/>
          </a:p>
        </p:txBody>
      </p:sp>
      <p:sp>
        <p:nvSpPr>
          <p:cNvPr id="121" name="Oval 15"/>
          <p:cNvSpPr>
            <a:spLocks noChangeArrowheads="1"/>
          </p:cNvSpPr>
          <p:nvPr/>
        </p:nvSpPr>
        <p:spPr bwMode="auto">
          <a:xfrm>
            <a:off x="4379387" y="623887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 name="Line 16"/>
          <p:cNvSpPr>
            <a:spLocks noChangeShapeType="1"/>
          </p:cNvSpPr>
          <p:nvPr/>
        </p:nvSpPr>
        <p:spPr bwMode="auto">
          <a:xfrm>
            <a:off x="4379384" y="62277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 name="Line 17"/>
          <p:cNvSpPr>
            <a:spLocks noChangeShapeType="1"/>
          </p:cNvSpPr>
          <p:nvPr/>
        </p:nvSpPr>
        <p:spPr bwMode="auto">
          <a:xfrm>
            <a:off x="5041900" y="62277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 name="Rectangle 18"/>
          <p:cNvSpPr>
            <a:spLocks noChangeArrowheads="1"/>
          </p:cNvSpPr>
          <p:nvPr/>
        </p:nvSpPr>
        <p:spPr bwMode="auto">
          <a:xfrm>
            <a:off x="4379391" y="622777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25" name="Oval 19"/>
          <p:cNvSpPr>
            <a:spLocks noChangeArrowheads="1"/>
          </p:cNvSpPr>
          <p:nvPr/>
        </p:nvSpPr>
        <p:spPr bwMode="auto">
          <a:xfrm>
            <a:off x="4373035" y="613411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26" name="Group 20"/>
          <p:cNvGrpSpPr>
            <a:grpSpLocks/>
          </p:cNvGrpSpPr>
          <p:nvPr/>
        </p:nvGrpSpPr>
        <p:grpSpPr bwMode="auto">
          <a:xfrm>
            <a:off x="4379417" y="6034095"/>
            <a:ext cx="509043" cy="369888"/>
            <a:chOff x="2898" y="2420"/>
            <a:chExt cx="242" cy="233"/>
          </a:xfrm>
        </p:grpSpPr>
        <p:sp>
          <p:nvSpPr>
            <p:cNvPr id="127" name="Rectangle 21"/>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 name="Text Box 22"/>
            <p:cNvSpPr txBox="1">
              <a:spLocks noChangeArrowheads="1"/>
            </p:cNvSpPr>
            <p:nvPr/>
          </p:nvSpPr>
          <p:spPr bwMode="auto">
            <a:xfrm>
              <a:off x="2898" y="2420"/>
              <a:ext cx="242"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1d</a:t>
              </a:r>
            </a:p>
          </p:txBody>
        </p:sp>
      </p:grpSp>
      <p:sp>
        <p:nvSpPr>
          <p:cNvPr id="129" name="Oval 23"/>
          <p:cNvSpPr>
            <a:spLocks noChangeArrowheads="1"/>
          </p:cNvSpPr>
          <p:nvPr/>
        </p:nvSpPr>
        <p:spPr bwMode="auto">
          <a:xfrm>
            <a:off x="2988733" y="5067300"/>
            <a:ext cx="662517"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 name="Line 24"/>
          <p:cNvSpPr>
            <a:spLocks noChangeShapeType="1"/>
          </p:cNvSpPr>
          <p:nvPr/>
        </p:nvSpPr>
        <p:spPr bwMode="auto">
          <a:xfrm>
            <a:off x="2988733" y="50561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 name="Line 25"/>
          <p:cNvSpPr>
            <a:spLocks noChangeShapeType="1"/>
          </p:cNvSpPr>
          <p:nvPr/>
        </p:nvSpPr>
        <p:spPr bwMode="auto">
          <a:xfrm>
            <a:off x="3651251" y="50561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 name="Rectangle 26"/>
          <p:cNvSpPr>
            <a:spLocks noChangeArrowheads="1"/>
          </p:cNvSpPr>
          <p:nvPr/>
        </p:nvSpPr>
        <p:spPr bwMode="auto">
          <a:xfrm>
            <a:off x="2988741" y="505619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33" name="Oval 27"/>
          <p:cNvSpPr>
            <a:spLocks noChangeArrowheads="1"/>
          </p:cNvSpPr>
          <p:nvPr/>
        </p:nvSpPr>
        <p:spPr bwMode="auto">
          <a:xfrm>
            <a:off x="2982387" y="4962536"/>
            <a:ext cx="662516"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 name="Rectangle 28"/>
          <p:cNvSpPr>
            <a:spLocks noChangeArrowheads="1"/>
          </p:cNvSpPr>
          <p:nvPr/>
        </p:nvSpPr>
        <p:spPr bwMode="auto">
          <a:xfrm>
            <a:off x="3166541" y="4983174"/>
            <a:ext cx="300567" cy="174625"/>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29"/>
          <p:cNvSpPr txBox="1">
            <a:spLocks noChangeArrowheads="1"/>
          </p:cNvSpPr>
          <p:nvPr/>
        </p:nvSpPr>
        <p:spPr bwMode="auto">
          <a:xfrm>
            <a:off x="2997204" y="4872040"/>
            <a:ext cx="502061" cy="369332"/>
          </a:xfrm>
          <a:prstGeom prst="rect">
            <a:avLst/>
          </a:prstGeom>
          <a:noFill/>
          <a:ln w="9525">
            <a:noFill/>
            <a:miter lim="800000"/>
            <a:headEnd/>
            <a:tailEnd/>
          </a:ln>
          <a:effectLst/>
        </p:spPr>
        <p:txBody>
          <a:bodyPr wrap="none">
            <a:spAutoFit/>
          </a:bodyPr>
          <a:lstStyle/>
          <a:p>
            <a:pPr algn="ctr"/>
            <a:r>
              <a:rPr lang="en-US" altLang="zh-CN" b="1"/>
              <a:t>3a</a:t>
            </a:r>
            <a:endParaRPr lang="en-US" altLang="zh-CN" sz="2800" b="1"/>
          </a:p>
        </p:txBody>
      </p:sp>
      <p:sp>
        <p:nvSpPr>
          <p:cNvPr id="136" name="Oval 30"/>
          <p:cNvSpPr>
            <a:spLocks noChangeArrowheads="1"/>
          </p:cNvSpPr>
          <p:nvPr/>
        </p:nvSpPr>
        <p:spPr bwMode="auto">
          <a:xfrm>
            <a:off x="4303187" y="561022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Line 31"/>
          <p:cNvSpPr>
            <a:spLocks noChangeShapeType="1"/>
          </p:cNvSpPr>
          <p:nvPr/>
        </p:nvSpPr>
        <p:spPr bwMode="auto">
          <a:xfrm>
            <a:off x="4303184" y="559912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Line 32"/>
          <p:cNvSpPr>
            <a:spLocks noChangeShapeType="1"/>
          </p:cNvSpPr>
          <p:nvPr/>
        </p:nvSpPr>
        <p:spPr bwMode="auto">
          <a:xfrm>
            <a:off x="4965700" y="559912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Rectangle 33"/>
          <p:cNvSpPr>
            <a:spLocks noChangeArrowheads="1"/>
          </p:cNvSpPr>
          <p:nvPr/>
        </p:nvSpPr>
        <p:spPr bwMode="auto">
          <a:xfrm>
            <a:off x="4303191" y="559912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40" name="Oval 34"/>
          <p:cNvSpPr>
            <a:spLocks noChangeArrowheads="1"/>
          </p:cNvSpPr>
          <p:nvPr/>
        </p:nvSpPr>
        <p:spPr bwMode="auto">
          <a:xfrm>
            <a:off x="4296836" y="550546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41" name="Group 35"/>
          <p:cNvGrpSpPr>
            <a:grpSpLocks/>
          </p:cNvGrpSpPr>
          <p:nvPr/>
        </p:nvGrpSpPr>
        <p:grpSpPr bwMode="auto">
          <a:xfrm>
            <a:off x="4317989" y="5405445"/>
            <a:ext cx="483896" cy="369888"/>
            <a:chOff x="2905" y="2420"/>
            <a:chExt cx="234" cy="233"/>
          </a:xfrm>
        </p:grpSpPr>
        <p:sp>
          <p:nvSpPr>
            <p:cNvPr id="142" name="Rectangle 3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37"/>
            <p:cNvSpPr txBox="1">
              <a:spLocks noChangeArrowheads="1"/>
            </p:cNvSpPr>
            <p:nvPr/>
          </p:nvSpPr>
          <p:spPr bwMode="auto">
            <a:xfrm>
              <a:off x="2905" y="2420"/>
              <a:ext cx="234"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1c</a:t>
              </a:r>
            </a:p>
          </p:txBody>
        </p:sp>
      </p:grpSp>
      <p:sp>
        <p:nvSpPr>
          <p:cNvPr id="144" name="Line 38"/>
          <p:cNvSpPr>
            <a:spLocks noChangeShapeType="1"/>
          </p:cNvSpPr>
          <p:nvPr/>
        </p:nvSpPr>
        <p:spPr bwMode="auto">
          <a:xfrm>
            <a:off x="8102600" y="5311775"/>
            <a:ext cx="651933" cy="152400"/>
          </a:xfrm>
          <a:prstGeom prst="line">
            <a:avLst/>
          </a:prstGeom>
          <a:noFill/>
          <a:ln w="28575">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39"/>
          <p:cNvSpPr>
            <a:spLocks/>
          </p:cNvSpPr>
          <p:nvPr/>
        </p:nvSpPr>
        <p:spPr bwMode="auto">
          <a:xfrm>
            <a:off x="2446867" y="5105411"/>
            <a:ext cx="533400" cy="180975"/>
          </a:xfrm>
          <a:custGeom>
            <a:avLst/>
            <a:gdLst/>
            <a:ahLst/>
            <a:cxnLst>
              <a:cxn ang="0">
                <a:pos x="0" y="114"/>
              </a:cxn>
              <a:cxn ang="0">
                <a:pos x="252" y="0"/>
              </a:cxn>
            </a:cxnLst>
            <a:rect l="0" t="0" r="r" b="b"/>
            <a:pathLst>
              <a:path w="252" h="114">
                <a:moveTo>
                  <a:pt x="0" y="114"/>
                </a:moveTo>
                <a:lnTo>
                  <a:pt x="252" y="0"/>
                </a:lnTo>
              </a:path>
            </a:pathLst>
          </a:custGeom>
          <a:noFill/>
          <a:ln w="28575" cap="flat" cmpd="sng">
            <a:solidFill>
              <a:srgbClr val="000000"/>
            </a:solidFill>
            <a:prstDash val="sysDot"/>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40"/>
          <p:cNvSpPr>
            <a:spLocks/>
          </p:cNvSpPr>
          <p:nvPr/>
        </p:nvSpPr>
        <p:spPr bwMode="auto">
          <a:xfrm>
            <a:off x="3369733" y="5200661"/>
            <a:ext cx="939800" cy="409575"/>
          </a:xfrm>
          <a:custGeom>
            <a:avLst/>
            <a:gdLst/>
            <a:ahLst/>
            <a:cxnLst>
              <a:cxn ang="0">
                <a:pos x="0" y="0"/>
              </a:cxn>
              <a:cxn ang="0">
                <a:pos x="444" y="258"/>
              </a:cxn>
            </a:cxnLst>
            <a:rect l="0" t="0" r="r" b="b"/>
            <a:pathLst>
              <a:path w="444" h="258">
                <a:moveTo>
                  <a:pt x="0" y="0"/>
                </a:moveTo>
                <a:lnTo>
                  <a:pt x="444" y="258"/>
                </a:lnTo>
              </a:path>
            </a:pathLst>
          </a:custGeom>
          <a:noFill/>
          <a:ln w="28575" cap="flat" cmpd="sng">
            <a:solidFill>
              <a:srgbClr val="000000"/>
            </a:solidFill>
            <a:prstDash val="dash"/>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41"/>
          <p:cNvSpPr>
            <a:spLocks/>
          </p:cNvSpPr>
          <p:nvPr/>
        </p:nvSpPr>
        <p:spPr bwMode="auto">
          <a:xfrm>
            <a:off x="6172203" y="5387975"/>
            <a:ext cx="1384300" cy="666750"/>
          </a:xfrm>
          <a:custGeom>
            <a:avLst/>
            <a:gdLst/>
            <a:ahLst/>
            <a:cxnLst>
              <a:cxn ang="0">
                <a:pos x="0" y="420"/>
              </a:cxn>
              <a:cxn ang="0">
                <a:pos x="654" y="0"/>
              </a:cxn>
            </a:cxnLst>
            <a:rect l="0" t="0" r="r" b="b"/>
            <a:pathLst>
              <a:path w="654" h="420">
                <a:moveTo>
                  <a:pt x="0" y="420"/>
                </a:moveTo>
                <a:lnTo>
                  <a:pt x="654" y="0"/>
                </a:lnTo>
              </a:path>
            </a:pathLst>
          </a:custGeom>
          <a:noFill/>
          <a:ln w="28575" cap="flat" cmpd="sng">
            <a:solidFill>
              <a:srgbClr val="000000"/>
            </a:solidFill>
            <a:prstDash val="dash"/>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Oval 42"/>
          <p:cNvSpPr>
            <a:spLocks noChangeArrowheads="1"/>
          </p:cNvSpPr>
          <p:nvPr/>
        </p:nvSpPr>
        <p:spPr bwMode="auto">
          <a:xfrm>
            <a:off x="7440087" y="528637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Line 43"/>
          <p:cNvSpPr>
            <a:spLocks noChangeShapeType="1"/>
          </p:cNvSpPr>
          <p:nvPr/>
        </p:nvSpPr>
        <p:spPr bwMode="auto">
          <a:xfrm>
            <a:off x="7440084" y="52752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 name="Line 44"/>
          <p:cNvSpPr>
            <a:spLocks noChangeShapeType="1"/>
          </p:cNvSpPr>
          <p:nvPr/>
        </p:nvSpPr>
        <p:spPr bwMode="auto">
          <a:xfrm>
            <a:off x="8102600" y="52752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 name="Rectangle 45"/>
          <p:cNvSpPr>
            <a:spLocks noChangeArrowheads="1"/>
          </p:cNvSpPr>
          <p:nvPr/>
        </p:nvSpPr>
        <p:spPr bwMode="auto">
          <a:xfrm>
            <a:off x="7440084" y="527527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52" name="Oval 46"/>
          <p:cNvSpPr>
            <a:spLocks noChangeArrowheads="1"/>
          </p:cNvSpPr>
          <p:nvPr/>
        </p:nvSpPr>
        <p:spPr bwMode="auto">
          <a:xfrm>
            <a:off x="7433736" y="518161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 name="Rectangle 47"/>
          <p:cNvSpPr>
            <a:spLocks noChangeArrowheads="1"/>
          </p:cNvSpPr>
          <p:nvPr/>
        </p:nvSpPr>
        <p:spPr bwMode="auto">
          <a:xfrm>
            <a:off x="7617892" y="5202238"/>
            <a:ext cx="298449" cy="19050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 name="Text Box 48"/>
          <p:cNvSpPr txBox="1">
            <a:spLocks noChangeArrowheads="1"/>
          </p:cNvSpPr>
          <p:nvPr/>
        </p:nvSpPr>
        <p:spPr bwMode="auto">
          <a:xfrm>
            <a:off x="7448556" y="5091115"/>
            <a:ext cx="502061" cy="369332"/>
          </a:xfrm>
          <a:prstGeom prst="rect">
            <a:avLst/>
          </a:prstGeom>
          <a:noFill/>
          <a:ln w="9525">
            <a:noFill/>
            <a:miter lim="800000"/>
            <a:headEnd/>
            <a:tailEnd/>
          </a:ln>
          <a:effectLst/>
        </p:spPr>
        <p:txBody>
          <a:bodyPr wrap="none">
            <a:spAutoFit/>
          </a:bodyPr>
          <a:lstStyle/>
          <a:p>
            <a:pPr algn="ctr"/>
            <a:r>
              <a:rPr lang="en-US" altLang="zh-CN" b="1"/>
              <a:t>2a</a:t>
            </a:r>
            <a:endParaRPr lang="en-US" altLang="zh-CN" sz="2800" b="1"/>
          </a:p>
        </p:txBody>
      </p:sp>
      <p:sp>
        <p:nvSpPr>
          <p:cNvPr id="155" name="Text Box 49"/>
          <p:cNvSpPr txBox="1">
            <a:spLocks noChangeArrowheads="1"/>
          </p:cNvSpPr>
          <p:nvPr/>
        </p:nvSpPr>
        <p:spPr bwMode="auto">
          <a:xfrm>
            <a:off x="2512491" y="5230815"/>
            <a:ext cx="691215" cy="369332"/>
          </a:xfrm>
          <a:prstGeom prst="rect">
            <a:avLst/>
          </a:prstGeom>
          <a:noFill/>
          <a:ln w="9525">
            <a:noFill/>
            <a:miter lim="800000"/>
            <a:headEnd/>
            <a:tailEnd/>
          </a:ln>
          <a:effectLst/>
        </p:spPr>
        <p:txBody>
          <a:bodyPr wrap="none">
            <a:spAutoFit/>
          </a:bodyPr>
          <a:lstStyle/>
          <a:p>
            <a:r>
              <a:rPr lang="en-US" altLang="zh-CN" b="1"/>
              <a:t>AS3</a:t>
            </a:r>
            <a:endParaRPr lang="en-US" altLang="zh-CN" sz="2000" b="1"/>
          </a:p>
        </p:txBody>
      </p:sp>
      <p:sp>
        <p:nvSpPr>
          <p:cNvPr id="156" name="Text Box 50"/>
          <p:cNvSpPr txBox="1">
            <a:spLocks noChangeArrowheads="1"/>
          </p:cNvSpPr>
          <p:nvPr/>
        </p:nvSpPr>
        <p:spPr bwMode="auto">
          <a:xfrm>
            <a:off x="3274491" y="6089652"/>
            <a:ext cx="691215" cy="369332"/>
          </a:xfrm>
          <a:prstGeom prst="rect">
            <a:avLst/>
          </a:prstGeom>
          <a:noFill/>
          <a:ln w="9525">
            <a:noFill/>
            <a:miter lim="800000"/>
            <a:headEnd/>
            <a:tailEnd/>
          </a:ln>
          <a:effectLst/>
        </p:spPr>
        <p:txBody>
          <a:bodyPr wrap="none">
            <a:spAutoFit/>
          </a:bodyPr>
          <a:lstStyle/>
          <a:p>
            <a:r>
              <a:rPr lang="en-US" altLang="zh-CN" b="1"/>
              <a:t>AS1</a:t>
            </a:r>
            <a:endParaRPr lang="en-US" altLang="zh-CN" sz="2000" b="1"/>
          </a:p>
        </p:txBody>
      </p:sp>
      <p:sp>
        <p:nvSpPr>
          <p:cNvPr id="157" name="Text Box 51"/>
          <p:cNvSpPr txBox="1">
            <a:spLocks noChangeArrowheads="1"/>
          </p:cNvSpPr>
          <p:nvPr/>
        </p:nvSpPr>
        <p:spPr bwMode="auto">
          <a:xfrm>
            <a:off x="8036990" y="5570539"/>
            <a:ext cx="748923" cy="400110"/>
          </a:xfrm>
          <a:prstGeom prst="rect">
            <a:avLst/>
          </a:prstGeom>
          <a:noFill/>
          <a:ln w="9525">
            <a:noFill/>
            <a:miter lim="800000"/>
            <a:headEnd/>
            <a:tailEnd/>
          </a:ln>
          <a:effectLst/>
        </p:spPr>
        <p:txBody>
          <a:bodyPr wrap="none">
            <a:spAutoFit/>
          </a:bodyPr>
          <a:lstStyle/>
          <a:p>
            <a:r>
              <a:rPr lang="en-US" altLang="zh-CN" sz="2000" b="1"/>
              <a:t>AS2</a:t>
            </a:r>
          </a:p>
        </p:txBody>
      </p:sp>
      <p:sp>
        <p:nvSpPr>
          <p:cNvPr id="158" name="Oval 52"/>
          <p:cNvSpPr>
            <a:spLocks noChangeArrowheads="1"/>
          </p:cNvSpPr>
          <p:nvPr/>
        </p:nvSpPr>
        <p:spPr bwMode="auto">
          <a:xfrm>
            <a:off x="3655487" y="5943600"/>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Line 53"/>
          <p:cNvSpPr>
            <a:spLocks noChangeShapeType="1"/>
          </p:cNvSpPr>
          <p:nvPr/>
        </p:nvSpPr>
        <p:spPr bwMode="auto">
          <a:xfrm>
            <a:off x="3655484" y="59324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Line 54"/>
          <p:cNvSpPr>
            <a:spLocks noChangeShapeType="1"/>
          </p:cNvSpPr>
          <p:nvPr/>
        </p:nvSpPr>
        <p:spPr bwMode="auto">
          <a:xfrm>
            <a:off x="4318000" y="59324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 name="Rectangle 55"/>
          <p:cNvSpPr>
            <a:spLocks noChangeArrowheads="1"/>
          </p:cNvSpPr>
          <p:nvPr/>
        </p:nvSpPr>
        <p:spPr bwMode="auto">
          <a:xfrm>
            <a:off x="3655491" y="593249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62" name="Oval 56"/>
          <p:cNvSpPr>
            <a:spLocks noChangeArrowheads="1"/>
          </p:cNvSpPr>
          <p:nvPr/>
        </p:nvSpPr>
        <p:spPr bwMode="auto">
          <a:xfrm>
            <a:off x="3649136" y="5845186"/>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 name="Rectangle 57"/>
          <p:cNvSpPr>
            <a:spLocks noChangeArrowheads="1"/>
          </p:cNvSpPr>
          <p:nvPr/>
        </p:nvSpPr>
        <p:spPr bwMode="auto">
          <a:xfrm>
            <a:off x="3829058" y="5888038"/>
            <a:ext cx="300567" cy="15240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Text Box 58"/>
          <p:cNvSpPr txBox="1">
            <a:spLocks noChangeArrowheads="1"/>
          </p:cNvSpPr>
          <p:nvPr/>
        </p:nvSpPr>
        <p:spPr bwMode="auto">
          <a:xfrm>
            <a:off x="3668190" y="5745165"/>
            <a:ext cx="502061" cy="369332"/>
          </a:xfrm>
          <a:prstGeom prst="rect">
            <a:avLst/>
          </a:prstGeom>
          <a:noFill/>
          <a:ln w="9525">
            <a:noFill/>
            <a:miter lim="800000"/>
            <a:headEnd/>
            <a:tailEnd/>
          </a:ln>
          <a:effectLst/>
        </p:spPr>
        <p:txBody>
          <a:bodyPr wrap="none">
            <a:spAutoFit/>
          </a:bodyPr>
          <a:lstStyle/>
          <a:p>
            <a:pPr algn="ctr"/>
            <a:r>
              <a:rPr lang="en-US" altLang="zh-CN" b="1"/>
              <a:t>1a</a:t>
            </a:r>
            <a:endParaRPr lang="en-US" altLang="zh-CN" sz="2800" b="1"/>
          </a:p>
        </p:txBody>
      </p:sp>
      <p:grpSp>
        <p:nvGrpSpPr>
          <p:cNvPr id="165" name="Group 59"/>
          <p:cNvGrpSpPr>
            <a:grpSpLocks/>
          </p:cNvGrpSpPr>
          <p:nvPr/>
        </p:nvGrpSpPr>
        <p:grpSpPr bwMode="auto">
          <a:xfrm>
            <a:off x="8403190" y="4802194"/>
            <a:ext cx="668867" cy="369888"/>
            <a:chOff x="4320" y="1931"/>
            <a:chExt cx="316" cy="233"/>
          </a:xfrm>
        </p:grpSpPr>
        <p:sp>
          <p:nvSpPr>
            <p:cNvPr id="166" name="Oval 60"/>
            <p:cNvSpPr>
              <a:spLocks noChangeArrowheads="1"/>
            </p:cNvSpPr>
            <p:nvPr/>
          </p:nvSpPr>
          <p:spPr bwMode="auto">
            <a:xfrm>
              <a:off x="4323" y="2054"/>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Line 61"/>
            <p:cNvSpPr>
              <a:spLocks noChangeShapeType="1"/>
            </p:cNvSpPr>
            <p:nvPr/>
          </p:nvSpPr>
          <p:spPr bwMode="auto">
            <a:xfrm>
              <a:off x="4323" y="2047"/>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8" name="Line 62"/>
            <p:cNvSpPr>
              <a:spLocks noChangeShapeType="1"/>
            </p:cNvSpPr>
            <p:nvPr/>
          </p:nvSpPr>
          <p:spPr bwMode="auto">
            <a:xfrm>
              <a:off x="4636" y="2047"/>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Rectangle 63"/>
            <p:cNvSpPr>
              <a:spLocks noChangeArrowheads="1"/>
            </p:cNvSpPr>
            <p:nvPr/>
          </p:nvSpPr>
          <p:spPr bwMode="auto">
            <a:xfrm>
              <a:off x="4323" y="2047"/>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70" name="Oval 64"/>
            <p:cNvSpPr>
              <a:spLocks noChangeArrowheads="1"/>
            </p:cNvSpPr>
            <p:nvPr/>
          </p:nvSpPr>
          <p:spPr bwMode="auto">
            <a:xfrm>
              <a:off x="4320" y="1988"/>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Rectangle 65"/>
            <p:cNvSpPr>
              <a:spLocks noChangeArrowheads="1"/>
            </p:cNvSpPr>
            <p:nvPr/>
          </p:nvSpPr>
          <p:spPr bwMode="auto">
            <a:xfrm>
              <a:off x="4407" y="2001"/>
              <a:ext cx="141" cy="118"/>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Text Box 66"/>
            <p:cNvSpPr txBox="1">
              <a:spLocks noChangeArrowheads="1"/>
            </p:cNvSpPr>
            <p:nvPr/>
          </p:nvSpPr>
          <p:spPr bwMode="auto">
            <a:xfrm>
              <a:off x="4332" y="1931"/>
              <a:ext cx="22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2c</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nvGrpSpPr>
          <p:cNvPr id="173" name="Group 67"/>
          <p:cNvGrpSpPr>
            <a:grpSpLocks/>
          </p:cNvGrpSpPr>
          <p:nvPr/>
        </p:nvGrpSpPr>
        <p:grpSpPr bwMode="auto">
          <a:xfrm>
            <a:off x="8754564" y="5262570"/>
            <a:ext cx="668867" cy="369888"/>
            <a:chOff x="4596" y="2153"/>
            <a:chExt cx="316" cy="233"/>
          </a:xfrm>
        </p:grpSpPr>
        <p:sp>
          <p:nvSpPr>
            <p:cNvPr id="174" name="Oval 68"/>
            <p:cNvSpPr>
              <a:spLocks noChangeArrowheads="1"/>
            </p:cNvSpPr>
            <p:nvPr/>
          </p:nvSpPr>
          <p:spPr bwMode="auto">
            <a:xfrm>
              <a:off x="4599" y="2276"/>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5" name="Line 69"/>
            <p:cNvSpPr>
              <a:spLocks noChangeShapeType="1"/>
            </p:cNvSpPr>
            <p:nvPr/>
          </p:nvSpPr>
          <p:spPr bwMode="auto">
            <a:xfrm>
              <a:off x="4599" y="2269"/>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6" name="Line 70"/>
            <p:cNvSpPr>
              <a:spLocks noChangeShapeType="1"/>
            </p:cNvSpPr>
            <p:nvPr/>
          </p:nvSpPr>
          <p:spPr bwMode="auto">
            <a:xfrm>
              <a:off x="4912" y="2269"/>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Rectangle 71"/>
            <p:cNvSpPr>
              <a:spLocks noChangeArrowheads="1"/>
            </p:cNvSpPr>
            <p:nvPr/>
          </p:nvSpPr>
          <p:spPr bwMode="auto">
            <a:xfrm>
              <a:off x="4599" y="2269"/>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78" name="Oval 72"/>
            <p:cNvSpPr>
              <a:spLocks noChangeArrowheads="1"/>
            </p:cNvSpPr>
            <p:nvPr/>
          </p:nvSpPr>
          <p:spPr bwMode="auto">
            <a:xfrm>
              <a:off x="4596" y="2210"/>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9" name="Rectangle 73"/>
            <p:cNvSpPr>
              <a:spLocks noChangeArrowheads="1"/>
            </p:cNvSpPr>
            <p:nvPr/>
          </p:nvSpPr>
          <p:spPr bwMode="auto">
            <a:xfrm>
              <a:off x="4683" y="2223"/>
              <a:ext cx="142" cy="11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Text Box 74"/>
            <p:cNvSpPr txBox="1">
              <a:spLocks noChangeArrowheads="1"/>
            </p:cNvSpPr>
            <p:nvPr/>
          </p:nvSpPr>
          <p:spPr bwMode="auto">
            <a:xfrm>
              <a:off x="4599" y="2153"/>
              <a:ext cx="241"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2b</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nvGrpSpPr>
          <p:cNvPr id="181" name="Group 75"/>
          <p:cNvGrpSpPr>
            <a:grpSpLocks/>
          </p:cNvGrpSpPr>
          <p:nvPr/>
        </p:nvGrpSpPr>
        <p:grpSpPr bwMode="auto">
          <a:xfrm>
            <a:off x="5486426" y="5849944"/>
            <a:ext cx="698503" cy="369888"/>
            <a:chOff x="2002" y="1971"/>
            <a:chExt cx="330" cy="233"/>
          </a:xfrm>
        </p:grpSpPr>
        <p:sp>
          <p:nvSpPr>
            <p:cNvPr id="182" name="Oval 76"/>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3" name="Line 77"/>
            <p:cNvSpPr>
              <a:spLocks noChangeShapeType="1"/>
            </p:cNvSpPr>
            <p:nvPr/>
          </p:nvSpPr>
          <p:spPr bwMode="auto">
            <a:xfrm>
              <a:off x="2019"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Line 78"/>
            <p:cNvSpPr>
              <a:spLocks noChangeShapeType="1"/>
            </p:cNvSpPr>
            <p:nvPr/>
          </p:nvSpPr>
          <p:spPr bwMode="auto">
            <a:xfrm>
              <a:off x="2332"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Rectangle 79"/>
            <p:cNvSpPr>
              <a:spLocks noChangeArrowheads="1"/>
            </p:cNvSpPr>
            <p:nvPr/>
          </p:nvSpPr>
          <p:spPr bwMode="auto">
            <a:xfrm>
              <a:off x="2019" y="209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86" name="Oval 80"/>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87" name="Group 81"/>
            <p:cNvGrpSpPr>
              <a:grpSpLocks/>
            </p:cNvGrpSpPr>
            <p:nvPr/>
          </p:nvGrpSpPr>
          <p:grpSpPr bwMode="auto">
            <a:xfrm>
              <a:off x="2002" y="1971"/>
              <a:ext cx="241" cy="233"/>
              <a:chOff x="2897" y="2420"/>
              <a:chExt cx="246" cy="233"/>
            </a:xfrm>
          </p:grpSpPr>
          <p:sp>
            <p:nvSpPr>
              <p:cNvPr id="188" name="Rectangle 8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Text Box 83"/>
              <p:cNvSpPr txBox="1">
                <a:spLocks noChangeArrowheads="1"/>
              </p:cNvSpPr>
              <p:nvPr/>
            </p:nvSpPr>
            <p:spPr bwMode="auto">
              <a:xfrm>
                <a:off x="2897" y="2420"/>
                <a:ext cx="246"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1b</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grpSp>
        <p:nvGrpSpPr>
          <p:cNvPr id="190" name="Group 84"/>
          <p:cNvGrpSpPr>
            <a:grpSpLocks/>
          </p:cNvGrpSpPr>
          <p:nvPr/>
        </p:nvGrpSpPr>
        <p:grpSpPr bwMode="auto">
          <a:xfrm>
            <a:off x="2146326" y="4505331"/>
            <a:ext cx="677335" cy="369888"/>
            <a:chOff x="2012" y="1971"/>
            <a:chExt cx="320" cy="233"/>
          </a:xfrm>
        </p:grpSpPr>
        <p:sp>
          <p:nvSpPr>
            <p:cNvPr id="191" name="Oval 85"/>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Line 86"/>
            <p:cNvSpPr>
              <a:spLocks noChangeShapeType="1"/>
            </p:cNvSpPr>
            <p:nvPr/>
          </p:nvSpPr>
          <p:spPr bwMode="auto">
            <a:xfrm>
              <a:off x="2019"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Line 87"/>
            <p:cNvSpPr>
              <a:spLocks noChangeShapeType="1"/>
            </p:cNvSpPr>
            <p:nvPr/>
          </p:nvSpPr>
          <p:spPr bwMode="auto">
            <a:xfrm>
              <a:off x="2332"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4" name="Rectangle 88"/>
            <p:cNvSpPr>
              <a:spLocks noChangeArrowheads="1"/>
            </p:cNvSpPr>
            <p:nvPr/>
          </p:nvSpPr>
          <p:spPr bwMode="auto">
            <a:xfrm>
              <a:off x="2019" y="209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95" name="Oval 89"/>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96" name="Group 90"/>
            <p:cNvGrpSpPr>
              <a:grpSpLocks/>
            </p:cNvGrpSpPr>
            <p:nvPr/>
          </p:nvGrpSpPr>
          <p:grpSpPr bwMode="auto">
            <a:xfrm>
              <a:off x="2012" y="1971"/>
              <a:ext cx="229" cy="233"/>
              <a:chOff x="2906" y="2420"/>
              <a:chExt cx="234" cy="233"/>
            </a:xfrm>
          </p:grpSpPr>
          <p:sp>
            <p:nvSpPr>
              <p:cNvPr id="197" name="Rectangle 91"/>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8" name="Text Box 92"/>
              <p:cNvSpPr txBox="1">
                <a:spLocks noChangeArrowheads="1"/>
              </p:cNvSpPr>
              <p:nvPr/>
            </p:nvSpPr>
            <p:spPr bwMode="auto">
              <a:xfrm>
                <a:off x="2906" y="2420"/>
                <a:ext cx="234"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3c</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sp>
        <p:nvSpPr>
          <p:cNvPr id="199" name="Line 93"/>
          <p:cNvSpPr>
            <a:spLocks noChangeShapeType="1"/>
          </p:cNvSpPr>
          <p:nvPr/>
        </p:nvSpPr>
        <p:spPr bwMode="auto">
          <a:xfrm flipH="1">
            <a:off x="4152901" y="5692786"/>
            <a:ext cx="196851" cy="1619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Line 94"/>
          <p:cNvSpPr>
            <a:spLocks noChangeShapeType="1"/>
          </p:cNvSpPr>
          <p:nvPr/>
        </p:nvSpPr>
        <p:spPr bwMode="auto">
          <a:xfrm>
            <a:off x="4690533" y="5732474"/>
            <a:ext cx="0" cy="3905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Line 95"/>
          <p:cNvSpPr>
            <a:spLocks noChangeShapeType="1"/>
          </p:cNvSpPr>
          <p:nvPr/>
        </p:nvSpPr>
        <p:spPr bwMode="auto">
          <a:xfrm>
            <a:off x="4906436" y="5680086"/>
            <a:ext cx="662517" cy="334963"/>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Line 96"/>
          <p:cNvSpPr>
            <a:spLocks noChangeShapeType="1"/>
          </p:cNvSpPr>
          <p:nvPr/>
        </p:nvSpPr>
        <p:spPr bwMode="auto">
          <a:xfrm flipH="1">
            <a:off x="5067301" y="6137275"/>
            <a:ext cx="501651" cy="12065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Line 97"/>
          <p:cNvSpPr>
            <a:spLocks noChangeShapeType="1"/>
          </p:cNvSpPr>
          <p:nvPr/>
        </p:nvSpPr>
        <p:spPr bwMode="auto">
          <a:xfrm flipH="1" flipV="1">
            <a:off x="4296833" y="5961063"/>
            <a:ext cx="1202267" cy="80962"/>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Line 98"/>
          <p:cNvSpPr>
            <a:spLocks noChangeShapeType="1"/>
          </p:cNvSpPr>
          <p:nvPr/>
        </p:nvSpPr>
        <p:spPr bwMode="auto">
          <a:xfrm flipV="1">
            <a:off x="7990417" y="5046674"/>
            <a:ext cx="465667" cy="134937"/>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Line 99"/>
          <p:cNvSpPr>
            <a:spLocks noChangeShapeType="1"/>
          </p:cNvSpPr>
          <p:nvPr/>
        </p:nvSpPr>
        <p:spPr bwMode="auto">
          <a:xfrm>
            <a:off x="7473952" y="6383338"/>
            <a:ext cx="1022349" cy="0"/>
          </a:xfrm>
          <a:prstGeom prst="line">
            <a:avLst/>
          </a:prstGeom>
          <a:noFill/>
          <a:ln w="25400">
            <a:solidFill>
              <a:srgbClr val="000000"/>
            </a:solidFill>
            <a:prstDash val="dash"/>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Line 100"/>
          <p:cNvSpPr>
            <a:spLocks noChangeShapeType="1"/>
          </p:cNvSpPr>
          <p:nvPr/>
        </p:nvSpPr>
        <p:spPr bwMode="auto">
          <a:xfrm>
            <a:off x="7499352" y="6697663"/>
            <a:ext cx="1022349" cy="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Text Box 101"/>
          <p:cNvSpPr txBox="1">
            <a:spLocks noChangeArrowheads="1"/>
          </p:cNvSpPr>
          <p:nvPr/>
        </p:nvSpPr>
        <p:spPr bwMode="auto">
          <a:xfrm>
            <a:off x="8606369" y="6167438"/>
            <a:ext cx="1725152" cy="338554"/>
          </a:xfrm>
          <a:prstGeom prst="rect">
            <a:avLst/>
          </a:prstGeom>
          <a:noFill/>
          <a:ln w="9525">
            <a:noFill/>
            <a:miter lim="800000"/>
            <a:headEnd/>
            <a:tailEnd/>
          </a:ln>
          <a:effectLst/>
        </p:spPr>
        <p:txBody>
          <a:bodyPr wrap="none">
            <a:spAutoFit/>
          </a:bodyPr>
          <a:lstStyle/>
          <a:p>
            <a:pPr eaLnBrk="1" hangingPunct="1"/>
            <a:r>
              <a:rPr lang="en-US" altLang="zh-CN" sz="1600" b="1"/>
              <a:t>eBGP session</a:t>
            </a:r>
          </a:p>
        </p:txBody>
      </p:sp>
      <p:sp>
        <p:nvSpPr>
          <p:cNvPr id="208" name="Text Box 102"/>
          <p:cNvSpPr txBox="1">
            <a:spLocks noChangeArrowheads="1"/>
          </p:cNvSpPr>
          <p:nvPr/>
        </p:nvSpPr>
        <p:spPr bwMode="auto">
          <a:xfrm>
            <a:off x="8642357" y="6516688"/>
            <a:ext cx="1659429" cy="338554"/>
          </a:xfrm>
          <a:prstGeom prst="rect">
            <a:avLst/>
          </a:prstGeom>
          <a:noFill/>
          <a:ln w="9525">
            <a:noFill/>
            <a:miter lim="800000"/>
            <a:headEnd/>
            <a:tailEnd/>
          </a:ln>
          <a:effectLst/>
        </p:spPr>
        <p:txBody>
          <a:bodyPr wrap="none">
            <a:spAutoFit/>
          </a:bodyPr>
          <a:lstStyle/>
          <a:p>
            <a:pPr eaLnBrk="1" hangingPunct="1"/>
            <a:r>
              <a:rPr lang="en-US" altLang="zh-CN" sz="1600" b="1"/>
              <a:t>iBGP session</a:t>
            </a:r>
          </a:p>
        </p:txBody>
      </p:sp>
      <p:sp>
        <p:nvSpPr>
          <p:cNvPr id="209" name="Line 103"/>
          <p:cNvSpPr>
            <a:spLocks noChangeShapeType="1"/>
          </p:cNvSpPr>
          <p:nvPr/>
        </p:nvSpPr>
        <p:spPr bwMode="auto">
          <a:xfrm flipH="1" flipV="1">
            <a:off x="2719920" y="4805374"/>
            <a:ext cx="321733" cy="1746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Line 104"/>
          <p:cNvSpPr>
            <a:spLocks noChangeShapeType="1"/>
          </p:cNvSpPr>
          <p:nvPr/>
        </p:nvSpPr>
        <p:spPr bwMode="auto">
          <a:xfrm flipH="1">
            <a:off x="2146301" y="4832350"/>
            <a:ext cx="196851" cy="376238"/>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Line 105"/>
          <p:cNvSpPr>
            <a:spLocks noChangeShapeType="1"/>
          </p:cNvSpPr>
          <p:nvPr/>
        </p:nvSpPr>
        <p:spPr bwMode="auto">
          <a:xfrm>
            <a:off x="8921751" y="5114925"/>
            <a:ext cx="91016" cy="22860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Line 106"/>
          <p:cNvSpPr>
            <a:spLocks noChangeShapeType="1"/>
          </p:cNvSpPr>
          <p:nvPr/>
        </p:nvSpPr>
        <p:spPr bwMode="auto">
          <a:xfrm>
            <a:off x="4171951" y="6042025"/>
            <a:ext cx="268816" cy="134938"/>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13" name="Group 112"/>
          <p:cNvGrpSpPr>
            <a:grpSpLocks/>
          </p:cNvGrpSpPr>
          <p:nvPr/>
        </p:nvGrpSpPr>
        <p:grpSpPr bwMode="auto">
          <a:xfrm>
            <a:off x="3549651" y="4645036"/>
            <a:ext cx="1068916" cy="434975"/>
            <a:chOff x="1670" y="2734"/>
            <a:chExt cx="505" cy="274"/>
          </a:xfrm>
        </p:grpSpPr>
        <p:sp>
          <p:nvSpPr>
            <p:cNvPr id="214" name="Freeform 109"/>
            <p:cNvSpPr>
              <a:spLocks/>
            </p:cNvSpPr>
            <p:nvPr/>
          </p:nvSpPr>
          <p:spPr bwMode="auto">
            <a:xfrm>
              <a:off x="1767" y="2734"/>
              <a:ext cx="408" cy="274"/>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Text Box 110"/>
            <p:cNvSpPr txBox="1">
              <a:spLocks noChangeArrowheads="1"/>
            </p:cNvSpPr>
            <p:nvPr/>
          </p:nvSpPr>
          <p:spPr bwMode="auto">
            <a:xfrm>
              <a:off x="1817" y="2734"/>
              <a:ext cx="176" cy="25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smtClean="0">
                  <a:ln>
                    <a:noFill/>
                  </a:ln>
                  <a:solidFill>
                    <a:sysClr val="windowText" lastClr="000000"/>
                  </a:solidFill>
                  <a:effectLst/>
                  <a:uLnTx/>
                  <a:uFillTx/>
                </a:rPr>
                <a:t>P</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216" name="Line 111"/>
            <p:cNvSpPr>
              <a:spLocks noChangeShapeType="1"/>
            </p:cNvSpPr>
            <p:nvPr/>
          </p:nvSpPr>
          <p:spPr bwMode="auto">
            <a:xfrm flipV="1">
              <a:off x="1670" y="2912"/>
              <a:ext cx="168" cy="45"/>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217" name="Line 5"/>
          <p:cNvSpPr>
            <a:spLocks noChangeShapeType="1"/>
          </p:cNvSpPr>
          <p:nvPr/>
        </p:nvSpPr>
        <p:spPr bwMode="auto">
          <a:xfrm flipH="1" flipV="1">
            <a:off x="3454896" y="5180396"/>
            <a:ext cx="878565" cy="395456"/>
          </a:xfrm>
          <a:prstGeom prst="line">
            <a:avLst/>
          </a:prstGeom>
          <a:noFill/>
          <a:ln w="38100">
            <a:solidFill>
              <a:srgbClr val="FFC000"/>
            </a:solidFill>
            <a:round/>
            <a:headEnd type="arrow" w="med" len="med"/>
            <a:tailEnd type="none" w="med" len="med"/>
          </a:ln>
          <a:effectLst/>
        </p:spPr>
        <p:txBody>
          <a:bodyPr wrap="none" anchor="ctr"/>
          <a:lstStyle/>
          <a:p>
            <a:endParaRPr lang="zh-CN" altLang="en-US"/>
          </a:p>
        </p:txBody>
      </p:sp>
      <p:sp>
        <p:nvSpPr>
          <p:cNvPr id="218" name="Oval 9"/>
          <p:cNvSpPr>
            <a:spLocks noChangeArrowheads="1"/>
          </p:cNvSpPr>
          <p:nvPr/>
        </p:nvSpPr>
        <p:spPr bwMode="auto">
          <a:xfrm>
            <a:off x="3568148" y="5486400"/>
            <a:ext cx="2693504" cy="934278"/>
          </a:xfrm>
          <a:prstGeom prst="ellipse">
            <a:avLst/>
          </a:prstGeom>
          <a:noFill/>
          <a:ln w="38100">
            <a:solidFill>
              <a:srgbClr val="FFC000"/>
            </a:solidFill>
            <a:round/>
            <a:headEnd/>
            <a:tailEnd/>
          </a:ln>
          <a:effectLst>
            <a:outerShdw dist="35921" dir="2700000" algn="ctr" rotWithShape="0">
              <a:srgbClr val="808080"/>
            </a:outerShdw>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 y="2129932"/>
            <a:ext cx="12192000" cy="1471272"/>
          </a:xfrm>
        </p:spPr>
        <p:txBody>
          <a:bodyPr/>
          <a:lstStyle/>
          <a:p>
            <a:pPr algn="l" eaLnBrk="1" hangingPunct="1"/>
            <a:r>
              <a:rPr lang="en-US" altLang="zh-CN" sz="7200" dirty="0" smtClean="0">
                <a:solidFill>
                  <a:schemeClr val="accent4"/>
                </a:solidFill>
              </a:rPr>
              <a:t>Secure </a:t>
            </a:r>
            <a:r>
              <a:rPr lang="en-US" altLang="zh-CN" sz="7200" dirty="0" smtClean="0"/>
              <a:t>Routing </a:t>
            </a:r>
            <a:r>
              <a:rPr lang="en-US" altLang="zh-CN" sz="7200" dirty="0" smtClean="0">
                <a:solidFill>
                  <a:schemeClr val="bg1"/>
                </a:solidFill>
              </a:rPr>
              <a:t>and</a:t>
            </a:r>
            <a:r>
              <a:rPr lang="en-US" altLang="zh-CN" sz="7200" dirty="0" smtClean="0"/>
              <a:t> </a:t>
            </a:r>
            <a:r>
              <a:rPr lang="en-US" altLang="zh-CN" sz="7200" dirty="0" smtClean="0">
                <a:solidFill>
                  <a:schemeClr val="bg1"/>
                </a:solidFill>
              </a:rPr>
              <a:t>Forwarding</a:t>
            </a:r>
          </a:p>
        </p:txBody>
      </p:sp>
      <p:sp>
        <p:nvSpPr>
          <p:cNvPr id="7" name="TextBox 6"/>
          <p:cNvSpPr txBox="1"/>
          <p:nvPr/>
        </p:nvSpPr>
        <p:spPr>
          <a:xfrm>
            <a:off x="0" y="2781300"/>
            <a:ext cx="9142413" cy="1738934"/>
          </a:xfrm>
          <a:prstGeom prst="rect">
            <a:avLst/>
          </a:prstGeom>
          <a:noFill/>
        </p:spPr>
        <p:txBody>
          <a:bodyPr lIns="121917" tIns="60958" rIns="121917" bIns="60958">
            <a:spAutoFit/>
          </a:bodyPr>
          <a:lstStyle/>
          <a:p>
            <a:pPr>
              <a:defRPr/>
            </a:pPr>
            <a:r>
              <a:rPr lang="en-US" altLang="zh-CN" sz="3500" dirty="0" smtClean="0">
                <a:solidFill>
                  <a:srgbClr val="00B0F0"/>
                </a:solidFill>
              </a:rPr>
              <a:t>How routing works?</a:t>
            </a:r>
          </a:p>
          <a:p>
            <a:pPr>
              <a:defRPr/>
            </a:pPr>
            <a:r>
              <a:rPr lang="en-US" altLang="zh-CN" sz="3500" dirty="0" smtClean="0">
                <a:solidFill>
                  <a:srgbClr val="00B0F0"/>
                </a:solidFill>
                <a:latin typeface="+mn-lt"/>
              </a:rPr>
              <a:t>How routing is attacked</a:t>
            </a:r>
            <a:r>
              <a:rPr lang="en-US" altLang="zh-CN" sz="3500" dirty="0" smtClean="0">
                <a:solidFill>
                  <a:srgbClr val="00B0F0"/>
                </a:solidFill>
              </a:rPr>
              <a:t>?</a:t>
            </a:r>
          </a:p>
          <a:p>
            <a:pPr>
              <a:defRPr/>
            </a:pPr>
            <a:r>
              <a:rPr lang="en-US" altLang="zh-CN" sz="3500" dirty="0" smtClean="0">
                <a:solidFill>
                  <a:srgbClr val="00B0F0"/>
                </a:solidFill>
                <a:latin typeface="+mn-lt"/>
              </a:rPr>
              <a:t>How routing is secured?</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BGP</a:t>
            </a:r>
            <a:endParaRPr lang="zh-CN" altLang="en-US" dirty="0"/>
          </a:p>
        </p:txBody>
      </p:sp>
      <p:sp>
        <p:nvSpPr>
          <p:cNvPr id="3" name="内容占位符 2"/>
          <p:cNvSpPr>
            <a:spLocks noGrp="1"/>
          </p:cNvSpPr>
          <p:nvPr>
            <p:ph idx="1"/>
          </p:nvPr>
        </p:nvSpPr>
        <p:spPr>
          <a:xfrm>
            <a:off x="609685" y="1599830"/>
            <a:ext cx="11814233" cy="5258170"/>
          </a:xfrm>
        </p:spPr>
        <p:txBody>
          <a:bodyPr/>
          <a:lstStyle/>
          <a:p>
            <a:pPr>
              <a:buNone/>
            </a:pPr>
            <a:r>
              <a:rPr lang="en-US" altLang="zh-CN" dirty="0" smtClean="0">
                <a:solidFill>
                  <a:srgbClr val="00B0F0"/>
                </a:solidFill>
              </a:rPr>
              <a:t>Distribute </a:t>
            </a:r>
            <a:r>
              <a:rPr lang="en-US" altLang="zh-CN" dirty="0" err="1" smtClean="0">
                <a:solidFill>
                  <a:srgbClr val="00B0F0"/>
                </a:solidFill>
              </a:rPr>
              <a:t>reachability</a:t>
            </a:r>
            <a:r>
              <a:rPr lang="en-US" altLang="zh-CN" dirty="0" smtClean="0">
                <a:solidFill>
                  <a:srgbClr val="00B0F0"/>
                </a:solidFill>
              </a:rPr>
              <a:t> information:</a:t>
            </a:r>
          </a:p>
          <a:p>
            <a:r>
              <a:rPr lang="en-US" altLang="zh-CN" sz="3200" dirty="0" smtClean="0">
                <a:solidFill>
                  <a:schemeClr val="accent4"/>
                </a:solidFill>
              </a:rPr>
              <a:t>1b re-advertises the new </a:t>
            </a:r>
            <a:r>
              <a:rPr lang="en-US" altLang="zh-CN" sz="3200" dirty="0" err="1" smtClean="0">
                <a:solidFill>
                  <a:schemeClr val="accent4"/>
                </a:solidFill>
              </a:rPr>
              <a:t>reachability</a:t>
            </a:r>
            <a:r>
              <a:rPr lang="en-US" altLang="zh-CN" sz="3200" dirty="0" smtClean="0">
                <a:solidFill>
                  <a:schemeClr val="accent4"/>
                </a:solidFill>
              </a:rPr>
              <a:t> info to AS2 </a:t>
            </a:r>
          </a:p>
          <a:p>
            <a:pPr>
              <a:buNone/>
            </a:pPr>
            <a:r>
              <a:rPr lang="en-US" altLang="zh-CN" sz="3200" dirty="0" smtClean="0">
                <a:solidFill>
                  <a:schemeClr val="accent4"/>
                </a:solidFill>
              </a:rPr>
              <a:t>	over the 1b-to-2a </a:t>
            </a:r>
            <a:r>
              <a:rPr lang="en-US" altLang="zh-CN" sz="3200" dirty="0" err="1" smtClean="0">
                <a:solidFill>
                  <a:schemeClr val="accent4"/>
                </a:solidFill>
              </a:rPr>
              <a:t>eBGP</a:t>
            </a:r>
            <a:r>
              <a:rPr lang="en-US" altLang="zh-CN" sz="3200" dirty="0" smtClean="0">
                <a:solidFill>
                  <a:schemeClr val="accent4"/>
                </a:solidFill>
              </a:rPr>
              <a:t> session;</a:t>
            </a:r>
            <a:endParaRPr lang="zh-CN" altLang="en-US" sz="3200" dirty="0">
              <a:solidFill>
                <a:schemeClr val="accent4"/>
              </a:solidFill>
            </a:endParaRPr>
          </a:p>
        </p:txBody>
      </p:sp>
      <p:sp>
        <p:nvSpPr>
          <p:cNvPr id="111" name="Freeform 5"/>
          <p:cNvSpPr>
            <a:spLocks/>
          </p:cNvSpPr>
          <p:nvPr/>
        </p:nvSpPr>
        <p:spPr bwMode="auto">
          <a:xfrm>
            <a:off x="6944784" y="4452949"/>
            <a:ext cx="3409949" cy="1627187"/>
          </a:xfrm>
          <a:custGeom>
            <a:avLst/>
            <a:gdLst/>
            <a:ahLst/>
            <a:cxnLst>
              <a:cxn ang="0">
                <a:pos x="56" y="162"/>
              </a:cxn>
              <a:cxn ang="0">
                <a:pos x="368" y="14"/>
              </a:cxn>
              <a:cxn ang="0">
                <a:pos x="940" y="79"/>
              </a:cxn>
              <a:cxn ang="0">
                <a:pos x="1144" y="239"/>
              </a:cxn>
              <a:cxn ang="0">
                <a:pos x="1048" y="451"/>
              </a:cxn>
              <a:cxn ang="0">
                <a:pos x="586" y="541"/>
              </a:cxn>
              <a:cxn ang="0">
                <a:pos x="88" y="439"/>
              </a:cxn>
              <a:cxn ang="0">
                <a:pos x="56" y="162"/>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6"/>
          <p:cNvSpPr>
            <a:spLocks/>
          </p:cNvSpPr>
          <p:nvPr/>
        </p:nvSpPr>
        <p:spPr bwMode="auto">
          <a:xfrm>
            <a:off x="1248841" y="4114800"/>
            <a:ext cx="2656417" cy="1612900"/>
          </a:xfrm>
          <a:custGeom>
            <a:avLst/>
            <a:gdLst/>
            <a:ahLst/>
            <a:cxnLst>
              <a:cxn ang="0">
                <a:pos x="88" y="181"/>
              </a:cxn>
              <a:cxn ang="0">
                <a:pos x="180" y="89"/>
              </a:cxn>
              <a:cxn ang="0">
                <a:pos x="448" y="49"/>
              </a:cxn>
              <a:cxn ang="0">
                <a:pos x="988" y="25"/>
              </a:cxn>
              <a:cxn ang="0">
                <a:pos x="1181" y="197"/>
              </a:cxn>
              <a:cxn ang="0">
                <a:pos x="889" y="413"/>
              </a:cxn>
              <a:cxn ang="0">
                <a:pos x="307" y="425"/>
              </a:cxn>
              <a:cxn ang="0">
                <a:pos x="36" y="337"/>
              </a:cxn>
              <a:cxn ang="0">
                <a:pos x="88" y="181"/>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7"/>
          <p:cNvSpPr>
            <a:spLocks/>
          </p:cNvSpPr>
          <p:nvPr/>
        </p:nvSpPr>
        <p:spPr bwMode="auto">
          <a:xfrm>
            <a:off x="2963336" y="5413386"/>
            <a:ext cx="3547533" cy="1122363"/>
          </a:xfrm>
          <a:custGeom>
            <a:avLst/>
            <a:gdLst/>
            <a:ahLst/>
            <a:cxnLst>
              <a:cxn ang="0">
                <a:pos x="155" y="224"/>
              </a:cxn>
              <a:cxn ang="0">
                <a:pos x="407" y="74"/>
              </a:cxn>
              <a:cxn ang="0">
                <a:pos x="785" y="20"/>
              </a:cxn>
              <a:cxn ang="0">
                <a:pos x="1157" y="194"/>
              </a:cxn>
              <a:cxn ang="0">
                <a:pos x="1564" y="428"/>
              </a:cxn>
              <a:cxn ang="0">
                <a:pos x="1272" y="644"/>
              </a:cxn>
              <a:cxn ang="0">
                <a:pos x="690" y="656"/>
              </a:cxn>
              <a:cxn ang="0">
                <a:pos x="89" y="596"/>
              </a:cxn>
              <a:cxn ang="0">
                <a:pos x="155" y="224"/>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Oval 8"/>
          <p:cNvSpPr>
            <a:spLocks noChangeArrowheads="1"/>
          </p:cNvSpPr>
          <p:nvPr/>
        </p:nvSpPr>
        <p:spPr bwMode="auto">
          <a:xfrm>
            <a:off x="1801287" y="5276850"/>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Line 9"/>
          <p:cNvSpPr>
            <a:spLocks noChangeShapeType="1"/>
          </p:cNvSpPr>
          <p:nvPr/>
        </p:nvSpPr>
        <p:spPr bwMode="auto">
          <a:xfrm>
            <a:off x="1801284" y="526574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 name="Line 10"/>
          <p:cNvSpPr>
            <a:spLocks noChangeShapeType="1"/>
          </p:cNvSpPr>
          <p:nvPr/>
        </p:nvSpPr>
        <p:spPr bwMode="auto">
          <a:xfrm>
            <a:off x="2463800" y="526574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 name="Rectangle 11"/>
          <p:cNvSpPr>
            <a:spLocks noChangeArrowheads="1"/>
          </p:cNvSpPr>
          <p:nvPr/>
        </p:nvSpPr>
        <p:spPr bwMode="auto">
          <a:xfrm>
            <a:off x="1801291" y="526574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18" name="Oval 12"/>
          <p:cNvSpPr>
            <a:spLocks noChangeArrowheads="1"/>
          </p:cNvSpPr>
          <p:nvPr/>
        </p:nvSpPr>
        <p:spPr bwMode="auto">
          <a:xfrm>
            <a:off x="1794936" y="5172086"/>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 name="Rectangle 13"/>
          <p:cNvSpPr>
            <a:spLocks noChangeArrowheads="1"/>
          </p:cNvSpPr>
          <p:nvPr/>
        </p:nvSpPr>
        <p:spPr bwMode="auto">
          <a:xfrm>
            <a:off x="1979092" y="5192713"/>
            <a:ext cx="298449" cy="19685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 name="Text Box 14"/>
          <p:cNvSpPr txBox="1">
            <a:spLocks noChangeArrowheads="1"/>
          </p:cNvSpPr>
          <p:nvPr/>
        </p:nvSpPr>
        <p:spPr bwMode="auto">
          <a:xfrm>
            <a:off x="1801291" y="5081590"/>
            <a:ext cx="510075" cy="369332"/>
          </a:xfrm>
          <a:prstGeom prst="rect">
            <a:avLst/>
          </a:prstGeom>
          <a:noFill/>
          <a:ln w="9525">
            <a:noFill/>
            <a:miter lim="800000"/>
            <a:headEnd/>
            <a:tailEnd/>
          </a:ln>
          <a:effectLst/>
        </p:spPr>
        <p:txBody>
          <a:bodyPr wrap="none">
            <a:spAutoFit/>
          </a:bodyPr>
          <a:lstStyle/>
          <a:p>
            <a:pPr algn="ctr"/>
            <a:r>
              <a:rPr lang="en-US" altLang="zh-CN" b="1"/>
              <a:t>3b</a:t>
            </a:r>
            <a:endParaRPr lang="en-US" altLang="zh-CN" sz="2800" b="1"/>
          </a:p>
        </p:txBody>
      </p:sp>
      <p:sp>
        <p:nvSpPr>
          <p:cNvPr id="121" name="Oval 15"/>
          <p:cNvSpPr>
            <a:spLocks noChangeArrowheads="1"/>
          </p:cNvSpPr>
          <p:nvPr/>
        </p:nvSpPr>
        <p:spPr bwMode="auto">
          <a:xfrm>
            <a:off x="4379387" y="623887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 name="Line 16"/>
          <p:cNvSpPr>
            <a:spLocks noChangeShapeType="1"/>
          </p:cNvSpPr>
          <p:nvPr/>
        </p:nvSpPr>
        <p:spPr bwMode="auto">
          <a:xfrm>
            <a:off x="4379384" y="62277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 name="Line 17"/>
          <p:cNvSpPr>
            <a:spLocks noChangeShapeType="1"/>
          </p:cNvSpPr>
          <p:nvPr/>
        </p:nvSpPr>
        <p:spPr bwMode="auto">
          <a:xfrm>
            <a:off x="5041900" y="62277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 name="Rectangle 18"/>
          <p:cNvSpPr>
            <a:spLocks noChangeArrowheads="1"/>
          </p:cNvSpPr>
          <p:nvPr/>
        </p:nvSpPr>
        <p:spPr bwMode="auto">
          <a:xfrm>
            <a:off x="4379391" y="622777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25" name="Oval 19"/>
          <p:cNvSpPr>
            <a:spLocks noChangeArrowheads="1"/>
          </p:cNvSpPr>
          <p:nvPr/>
        </p:nvSpPr>
        <p:spPr bwMode="auto">
          <a:xfrm>
            <a:off x="4373035" y="613411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 name="Group 20"/>
          <p:cNvGrpSpPr>
            <a:grpSpLocks/>
          </p:cNvGrpSpPr>
          <p:nvPr/>
        </p:nvGrpSpPr>
        <p:grpSpPr bwMode="auto">
          <a:xfrm>
            <a:off x="4379417" y="6034095"/>
            <a:ext cx="509043" cy="369888"/>
            <a:chOff x="2898" y="2420"/>
            <a:chExt cx="242" cy="233"/>
          </a:xfrm>
        </p:grpSpPr>
        <p:sp>
          <p:nvSpPr>
            <p:cNvPr id="127" name="Rectangle 21"/>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 name="Text Box 22"/>
            <p:cNvSpPr txBox="1">
              <a:spLocks noChangeArrowheads="1"/>
            </p:cNvSpPr>
            <p:nvPr/>
          </p:nvSpPr>
          <p:spPr bwMode="auto">
            <a:xfrm>
              <a:off x="2898" y="2420"/>
              <a:ext cx="242"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1d</a:t>
              </a:r>
            </a:p>
          </p:txBody>
        </p:sp>
      </p:grpSp>
      <p:sp>
        <p:nvSpPr>
          <p:cNvPr id="129" name="Oval 23"/>
          <p:cNvSpPr>
            <a:spLocks noChangeArrowheads="1"/>
          </p:cNvSpPr>
          <p:nvPr/>
        </p:nvSpPr>
        <p:spPr bwMode="auto">
          <a:xfrm>
            <a:off x="2988733" y="5067300"/>
            <a:ext cx="662517"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 name="Line 24"/>
          <p:cNvSpPr>
            <a:spLocks noChangeShapeType="1"/>
          </p:cNvSpPr>
          <p:nvPr/>
        </p:nvSpPr>
        <p:spPr bwMode="auto">
          <a:xfrm>
            <a:off x="2988733" y="50561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 name="Line 25"/>
          <p:cNvSpPr>
            <a:spLocks noChangeShapeType="1"/>
          </p:cNvSpPr>
          <p:nvPr/>
        </p:nvSpPr>
        <p:spPr bwMode="auto">
          <a:xfrm>
            <a:off x="3651251" y="50561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 name="Rectangle 26"/>
          <p:cNvSpPr>
            <a:spLocks noChangeArrowheads="1"/>
          </p:cNvSpPr>
          <p:nvPr/>
        </p:nvSpPr>
        <p:spPr bwMode="auto">
          <a:xfrm>
            <a:off x="2988741" y="505619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33" name="Oval 27"/>
          <p:cNvSpPr>
            <a:spLocks noChangeArrowheads="1"/>
          </p:cNvSpPr>
          <p:nvPr/>
        </p:nvSpPr>
        <p:spPr bwMode="auto">
          <a:xfrm>
            <a:off x="2982387" y="4962536"/>
            <a:ext cx="662516"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 name="Rectangle 28"/>
          <p:cNvSpPr>
            <a:spLocks noChangeArrowheads="1"/>
          </p:cNvSpPr>
          <p:nvPr/>
        </p:nvSpPr>
        <p:spPr bwMode="auto">
          <a:xfrm>
            <a:off x="3166541" y="4983174"/>
            <a:ext cx="300567" cy="174625"/>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29"/>
          <p:cNvSpPr txBox="1">
            <a:spLocks noChangeArrowheads="1"/>
          </p:cNvSpPr>
          <p:nvPr/>
        </p:nvSpPr>
        <p:spPr bwMode="auto">
          <a:xfrm>
            <a:off x="2997204" y="4872040"/>
            <a:ext cx="502061" cy="369332"/>
          </a:xfrm>
          <a:prstGeom prst="rect">
            <a:avLst/>
          </a:prstGeom>
          <a:noFill/>
          <a:ln w="9525">
            <a:noFill/>
            <a:miter lim="800000"/>
            <a:headEnd/>
            <a:tailEnd/>
          </a:ln>
          <a:effectLst/>
        </p:spPr>
        <p:txBody>
          <a:bodyPr wrap="none">
            <a:spAutoFit/>
          </a:bodyPr>
          <a:lstStyle/>
          <a:p>
            <a:pPr algn="ctr"/>
            <a:r>
              <a:rPr lang="en-US" altLang="zh-CN" b="1"/>
              <a:t>3a</a:t>
            </a:r>
            <a:endParaRPr lang="en-US" altLang="zh-CN" sz="2800" b="1"/>
          </a:p>
        </p:txBody>
      </p:sp>
      <p:sp>
        <p:nvSpPr>
          <p:cNvPr id="136" name="Oval 30"/>
          <p:cNvSpPr>
            <a:spLocks noChangeArrowheads="1"/>
          </p:cNvSpPr>
          <p:nvPr/>
        </p:nvSpPr>
        <p:spPr bwMode="auto">
          <a:xfrm>
            <a:off x="4303187" y="561022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Line 31"/>
          <p:cNvSpPr>
            <a:spLocks noChangeShapeType="1"/>
          </p:cNvSpPr>
          <p:nvPr/>
        </p:nvSpPr>
        <p:spPr bwMode="auto">
          <a:xfrm>
            <a:off x="4303184" y="559912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Line 32"/>
          <p:cNvSpPr>
            <a:spLocks noChangeShapeType="1"/>
          </p:cNvSpPr>
          <p:nvPr/>
        </p:nvSpPr>
        <p:spPr bwMode="auto">
          <a:xfrm>
            <a:off x="4965700" y="559912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Rectangle 33"/>
          <p:cNvSpPr>
            <a:spLocks noChangeArrowheads="1"/>
          </p:cNvSpPr>
          <p:nvPr/>
        </p:nvSpPr>
        <p:spPr bwMode="auto">
          <a:xfrm>
            <a:off x="4303191" y="559912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40" name="Oval 34"/>
          <p:cNvSpPr>
            <a:spLocks noChangeArrowheads="1"/>
          </p:cNvSpPr>
          <p:nvPr/>
        </p:nvSpPr>
        <p:spPr bwMode="auto">
          <a:xfrm>
            <a:off x="4296836" y="550546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 name="Group 35"/>
          <p:cNvGrpSpPr>
            <a:grpSpLocks/>
          </p:cNvGrpSpPr>
          <p:nvPr/>
        </p:nvGrpSpPr>
        <p:grpSpPr bwMode="auto">
          <a:xfrm>
            <a:off x="4317989" y="5405445"/>
            <a:ext cx="483896" cy="369888"/>
            <a:chOff x="2905" y="2420"/>
            <a:chExt cx="234" cy="233"/>
          </a:xfrm>
        </p:grpSpPr>
        <p:sp>
          <p:nvSpPr>
            <p:cNvPr id="142" name="Rectangle 3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37"/>
            <p:cNvSpPr txBox="1">
              <a:spLocks noChangeArrowheads="1"/>
            </p:cNvSpPr>
            <p:nvPr/>
          </p:nvSpPr>
          <p:spPr bwMode="auto">
            <a:xfrm>
              <a:off x="2905" y="2420"/>
              <a:ext cx="234"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1c</a:t>
              </a:r>
            </a:p>
          </p:txBody>
        </p:sp>
      </p:grpSp>
      <p:sp>
        <p:nvSpPr>
          <p:cNvPr id="144" name="Line 38"/>
          <p:cNvSpPr>
            <a:spLocks noChangeShapeType="1"/>
          </p:cNvSpPr>
          <p:nvPr/>
        </p:nvSpPr>
        <p:spPr bwMode="auto">
          <a:xfrm>
            <a:off x="8102600" y="5311775"/>
            <a:ext cx="651933" cy="152400"/>
          </a:xfrm>
          <a:prstGeom prst="line">
            <a:avLst/>
          </a:prstGeom>
          <a:noFill/>
          <a:ln w="28575">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39"/>
          <p:cNvSpPr>
            <a:spLocks/>
          </p:cNvSpPr>
          <p:nvPr/>
        </p:nvSpPr>
        <p:spPr bwMode="auto">
          <a:xfrm>
            <a:off x="2446867" y="5105411"/>
            <a:ext cx="533400" cy="180975"/>
          </a:xfrm>
          <a:custGeom>
            <a:avLst/>
            <a:gdLst/>
            <a:ahLst/>
            <a:cxnLst>
              <a:cxn ang="0">
                <a:pos x="0" y="114"/>
              </a:cxn>
              <a:cxn ang="0">
                <a:pos x="252" y="0"/>
              </a:cxn>
            </a:cxnLst>
            <a:rect l="0" t="0" r="r" b="b"/>
            <a:pathLst>
              <a:path w="252" h="114">
                <a:moveTo>
                  <a:pt x="0" y="114"/>
                </a:moveTo>
                <a:lnTo>
                  <a:pt x="252" y="0"/>
                </a:lnTo>
              </a:path>
            </a:pathLst>
          </a:custGeom>
          <a:noFill/>
          <a:ln w="28575" cap="flat" cmpd="sng">
            <a:solidFill>
              <a:srgbClr val="000000"/>
            </a:solidFill>
            <a:prstDash val="sysDot"/>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40"/>
          <p:cNvSpPr>
            <a:spLocks/>
          </p:cNvSpPr>
          <p:nvPr/>
        </p:nvSpPr>
        <p:spPr bwMode="auto">
          <a:xfrm>
            <a:off x="3369733" y="5200661"/>
            <a:ext cx="939800" cy="409575"/>
          </a:xfrm>
          <a:custGeom>
            <a:avLst/>
            <a:gdLst/>
            <a:ahLst/>
            <a:cxnLst>
              <a:cxn ang="0">
                <a:pos x="0" y="0"/>
              </a:cxn>
              <a:cxn ang="0">
                <a:pos x="444" y="258"/>
              </a:cxn>
            </a:cxnLst>
            <a:rect l="0" t="0" r="r" b="b"/>
            <a:pathLst>
              <a:path w="444" h="258">
                <a:moveTo>
                  <a:pt x="0" y="0"/>
                </a:moveTo>
                <a:lnTo>
                  <a:pt x="444" y="258"/>
                </a:lnTo>
              </a:path>
            </a:pathLst>
          </a:custGeom>
          <a:noFill/>
          <a:ln w="28575" cap="flat" cmpd="sng">
            <a:solidFill>
              <a:srgbClr val="000000"/>
            </a:solidFill>
            <a:prstDash val="dash"/>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41"/>
          <p:cNvSpPr>
            <a:spLocks/>
          </p:cNvSpPr>
          <p:nvPr/>
        </p:nvSpPr>
        <p:spPr bwMode="auto">
          <a:xfrm>
            <a:off x="6172203" y="5387975"/>
            <a:ext cx="1384300" cy="666750"/>
          </a:xfrm>
          <a:custGeom>
            <a:avLst/>
            <a:gdLst/>
            <a:ahLst/>
            <a:cxnLst>
              <a:cxn ang="0">
                <a:pos x="0" y="420"/>
              </a:cxn>
              <a:cxn ang="0">
                <a:pos x="654" y="0"/>
              </a:cxn>
            </a:cxnLst>
            <a:rect l="0" t="0" r="r" b="b"/>
            <a:pathLst>
              <a:path w="654" h="420">
                <a:moveTo>
                  <a:pt x="0" y="420"/>
                </a:moveTo>
                <a:lnTo>
                  <a:pt x="654" y="0"/>
                </a:lnTo>
              </a:path>
            </a:pathLst>
          </a:custGeom>
          <a:noFill/>
          <a:ln w="28575" cap="flat" cmpd="sng">
            <a:solidFill>
              <a:srgbClr val="000000"/>
            </a:solidFill>
            <a:prstDash val="dash"/>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Oval 42"/>
          <p:cNvSpPr>
            <a:spLocks noChangeArrowheads="1"/>
          </p:cNvSpPr>
          <p:nvPr/>
        </p:nvSpPr>
        <p:spPr bwMode="auto">
          <a:xfrm>
            <a:off x="7440087" y="528637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Line 43"/>
          <p:cNvSpPr>
            <a:spLocks noChangeShapeType="1"/>
          </p:cNvSpPr>
          <p:nvPr/>
        </p:nvSpPr>
        <p:spPr bwMode="auto">
          <a:xfrm>
            <a:off x="7440084" y="52752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 name="Line 44"/>
          <p:cNvSpPr>
            <a:spLocks noChangeShapeType="1"/>
          </p:cNvSpPr>
          <p:nvPr/>
        </p:nvSpPr>
        <p:spPr bwMode="auto">
          <a:xfrm>
            <a:off x="8102600" y="52752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 name="Rectangle 45"/>
          <p:cNvSpPr>
            <a:spLocks noChangeArrowheads="1"/>
          </p:cNvSpPr>
          <p:nvPr/>
        </p:nvSpPr>
        <p:spPr bwMode="auto">
          <a:xfrm>
            <a:off x="7440084" y="527527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52" name="Oval 46"/>
          <p:cNvSpPr>
            <a:spLocks noChangeArrowheads="1"/>
          </p:cNvSpPr>
          <p:nvPr/>
        </p:nvSpPr>
        <p:spPr bwMode="auto">
          <a:xfrm>
            <a:off x="7433736" y="518161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 name="Rectangle 47"/>
          <p:cNvSpPr>
            <a:spLocks noChangeArrowheads="1"/>
          </p:cNvSpPr>
          <p:nvPr/>
        </p:nvSpPr>
        <p:spPr bwMode="auto">
          <a:xfrm>
            <a:off x="7617892" y="5202238"/>
            <a:ext cx="298449" cy="19050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 name="Text Box 48"/>
          <p:cNvSpPr txBox="1">
            <a:spLocks noChangeArrowheads="1"/>
          </p:cNvSpPr>
          <p:nvPr/>
        </p:nvSpPr>
        <p:spPr bwMode="auto">
          <a:xfrm>
            <a:off x="7448556" y="5091115"/>
            <a:ext cx="502061" cy="369332"/>
          </a:xfrm>
          <a:prstGeom prst="rect">
            <a:avLst/>
          </a:prstGeom>
          <a:noFill/>
          <a:ln w="9525">
            <a:noFill/>
            <a:miter lim="800000"/>
            <a:headEnd/>
            <a:tailEnd/>
          </a:ln>
          <a:effectLst/>
        </p:spPr>
        <p:txBody>
          <a:bodyPr wrap="none">
            <a:spAutoFit/>
          </a:bodyPr>
          <a:lstStyle/>
          <a:p>
            <a:pPr algn="ctr"/>
            <a:r>
              <a:rPr lang="en-US" altLang="zh-CN" b="1"/>
              <a:t>2a</a:t>
            </a:r>
            <a:endParaRPr lang="en-US" altLang="zh-CN" sz="2800" b="1"/>
          </a:p>
        </p:txBody>
      </p:sp>
      <p:sp>
        <p:nvSpPr>
          <p:cNvPr id="155" name="Text Box 49"/>
          <p:cNvSpPr txBox="1">
            <a:spLocks noChangeArrowheads="1"/>
          </p:cNvSpPr>
          <p:nvPr/>
        </p:nvSpPr>
        <p:spPr bwMode="auto">
          <a:xfrm>
            <a:off x="2512491" y="5230815"/>
            <a:ext cx="691215" cy="369332"/>
          </a:xfrm>
          <a:prstGeom prst="rect">
            <a:avLst/>
          </a:prstGeom>
          <a:noFill/>
          <a:ln w="9525">
            <a:noFill/>
            <a:miter lim="800000"/>
            <a:headEnd/>
            <a:tailEnd/>
          </a:ln>
          <a:effectLst/>
        </p:spPr>
        <p:txBody>
          <a:bodyPr wrap="none">
            <a:spAutoFit/>
          </a:bodyPr>
          <a:lstStyle/>
          <a:p>
            <a:r>
              <a:rPr lang="en-US" altLang="zh-CN" b="1"/>
              <a:t>AS3</a:t>
            </a:r>
            <a:endParaRPr lang="en-US" altLang="zh-CN" sz="2000" b="1"/>
          </a:p>
        </p:txBody>
      </p:sp>
      <p:sp>
        <p:nvSpPr>
          <p:cNvPr id="156" name="Text Box 50"/>
          <p:cNvSpPr txBox="1">
            <a:spLocks noChangeArrowheads="1"/>
          </p:cNvSpPr>
          <p:nvPr/>
        </p:nvSpPr>
        <p:spPr bwMode="auto">
          <a:xfrm>
            <a:off x="3274491" y="6089652"/>
            <a:ext cx="691215" cy="369332"/>
          </a:xfrm>
          <a:prstGeom prst="rect">
            <a:avLst/>
          </a:prstGeom>
          <a:noFill/>
          <a:ln w="9525">
            <a:noFill/>
            <a:miter lim="800000"/>
            <a:headEnd/>
            <a:tailEnd/>
          </a:ln>
          <a:effectLst/>
        </p:spPr>
        <p:txBody>
          <a:bodyPr wrap="none">
            <a:spAutoFit/>
          </a:bodyPr>
          <a:lstStyle/>
          <a:p>
            <a:r>
              <a:rPr lang="en-US" altLang="zh-CN" b="1"/>
              <a:t>AS1</a:t>
            </a:r>
            <a:endParaRPr lang="en-US" altLang="zh-CN" sz="2000" b="1"/>
          </a:p>
        </p:txBody>
      </p:sp>
      <p:sp>
        <p:nvSpPr>
          <p:cNvPr id="157" name="Text Box 51"/>
          <p:cNvSpPr txBox="1">
            <a:spLocks noChangeArrowheads="1"/>
          </p:cNvSpPr>
          <p:nvPr/>
        </p:nvSpPr>
        <p:spPr bwMode="auto">
          <a:xfrm>
            <a:off x="8036990" y="5570539"/>
            <a:ext cx="748923" cy="400110"/>
          </a:xfrm>
          <a:prstGeom prst="rect">
            <a:avLst/>
          </a:prstGeom>
          <a:noFill/>
          <a:ln w="9525">
            <a:noFill/>
            <a:miter lim="800000"/>
            <a:headEnd/>
            <a:tailEnd/>
          </a:ln>
          <a:effectLst/>
        </p:spPr>
        <p:txBody>
          <a:bodyPr wrap="none">
            <a:spAutoFit/>
          </a:bodyPr>
          <a:lstStyle/>
          <a:p>
            <a:r>
              <a:rPr lang="en-US" altLang="zh-CN" sz="2000" b="1"/>
              <a:t>AS2</a:t>
            </a:r>
          </a:p>
        </p:txBody>
      </p:sp>
      <p:sp>
        <p:nvSpPr>
          <p:cNvPr id="158" name="Oval 52"/>
          <p:cNvSpPr>
            <a:spLocks noChangeArrowheads="1"/>
          </p:cNvSpPr>
          <p:nvPr/>
        </p:nvSpPr>
        <p:spPr bwMode="auto">
          <a:xfrm>
            <a:off x="3655487" y="5943600"/>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Line 53"/>
          <p:cNvSpPr>
            <a:spLocks noChangeShapeType="1"/>
          </p:cNvSpPr>
          <p:nvPr/>
        </p:nvSpPr>
        <p:spPr bwMode="auto">
          <a:xfrm>
            <a:off x="3655484" y="59324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Line 54"/>
          <p:cNvSpPr>
            <a:spLocks noChangeShapeType="1"/>
          </p:cNvSpPr>
          <p:nvPr/>
        </p:nvSpPr>
        <p:spPr bwMode="auto">
          <a:xfrm>
            <a:off x="4318000" y="59324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 name="Rectangle 55"/>
          <p:cNvSpPr>
            <a:spLocks noChangeArrowheads="1"/>
          </p:cNvSpPr>
          <p:nvPr/>
        </p:nvSpPr>
        <p:spPr bwMode="auto">
          <a:xfrm>
            <a:off x="3655491" y="593249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62" name="Oval 56"/>
          <p:cNvSpPr>
            <a:spLocks noChangeArrowheads="1"/>
          </p:cNvSpPr>
          <p:nvPr/>
        </p:nvSpPr>
        <p:spPr bwMode="auto">
          <a:xfrm>
            <a:off x="3649136" y="5845186"/>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 name="Rectangle 57"/>
          <p:cNvSpPr>
            <a:spLocks noChangeArrowheads="1"/>
          </p:cNvSpPr>
          <p:nvPr/>
        </p:nvSpPr>
        <p:spPr bwMode="auto">
          <a:xfrm>
            <a:off x="3829058" y="5888038"/>
            <a:ext cx="300567" cy="15240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Text Box 58"/>
          <p:cNvSpPr txBox="1">
            <a:spLocks noChangeArrowheads="1"/>
          </p:cNvSpPr>
          <p:nvPr/>
        </p:nvSpPr>
        <p:spPr bwMode="auto">
          <a:xfrm>
            <a:off x="3668190" y="5745165"/>
            <a:ext cx="502061" cy="369332"/>
          </a:xfrm>
          <a:prstGeom prst="rect">
            <a:avLst/>
          </a:prstGeom>
          <a:noFill/>
          <a:ln w="9525">
            <a:noFill/>
            <a:miter lim="800000"/>
            <a:headEnd/>
            <a:tailEnd/>
          </a:ln>
          <a:effectLst/>
        </p:spPr>
        <p:txBody>
          <a:bodyPr wrap="none">
            <a:spAutoFit/>
          </a:bodyPr>
          <a:lstStyle/>
          <a:p>
            <a:pPr algn="ctr"/>
            <a:r>
              <a:rPr lang="en-US" altLang="zh-CN" b="1"/>
              <a:t>1a</a:t>
            </a:r>
            <a:endParaRPr lang="en-US" altLang="zh-CN" sz="2800" b="1"/>
          </a:p>
        </p:txBody>
      </p:sp>
      <p:grpSp>
        <p:nvGrpSpPr>
          <p:cNvPr id="6" name="Group 59"/>
          <p:cNvGrpSpPr>
            <a:grpSpLocks/>
          </p:cNvGrpSpPr>
          <p:nvPr/>
        </p:nvGrpSpPr>
        <p:grpSpPr bwMode="auto">
          <a:xfrm>
            <a:off x="8403190" y="4802194"/>
            <a:ext cx="668867" cy="369888"/>
            <a:chOff x="4320" y="1931"/>
            <a:chExt cx="316" cy="233"/>
          </a:xfrm>
        </p:grpSpPr>
        <p:sp>
          <p:nvSpPr>
            <p:cNvPr id="166" name="Oval 60"/>
            <p:cNvSpPr>
              <a:spLocks noChangeArrowheads="1"/>
            </p:cNvSpPr>
            <p:nvPr/>
          </p:nvSpPr>
          <p:spPr bwMode="auto">
            <a:xfrm>
              <a:off x="4323" y="2054"/>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Line 61"/>
            <p:cNvSpPr>
              <a:spLocks noChangeShapeType="1"/>
            </p:cNvSpPr>
            <p:nvPr/>
          </p:nvSpPr>
          <p:spPr bwMode="auto">
            <a:xfrm>
              <a:off x="4323" y="2047"/>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8" name="Line 62"/>
            <p:cNvSpPr>
              <a:spLocks noChangeShapeType="1"/>
            </p:cNvSpPr>
            <p:nvPr/>
          </p:nvSpPr>
          <p:spPr bwMode="auto">
            <a:xfrm>
              <a:off x="4636" y="2047"/>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Rectangle 63"/>
            <p:cNvSpPr>
              <a:spLocks noChangeArrowheads="1"/>
            </p:cNvSpPr>
            <p:nvPr/>
          </p:nvSpPr>
          <p:spPr bwMode="auto">
            <a:xfrm>
              <a:off x="4323" y="2047"/>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70" name="Oval 64"/>
            <p:cNvSpPr>
              <a:spLocks noChangeArrowheads="1"/>
            </p:cNvSpPr>
            <p:nvPr/>
          </p:nvSpPr>
          <p:spPr bwMode="auto">
            <a:xfrm>
              <a:off x="4320" y="1988"/>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Rectangle 65"/>
            <p:cNvSpPr>
              <a:spLocks noChangeArrowheads="1"/>
            </p:cNvSpPr>
            <p:nvPr/>
          </p:nvSpPr>
          <p:spPr bwMode="auto">
            <a:xfrm>
              <a:off x="4407" y="2001"/>
              <a:ext cx="141" cy="118"/>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Text Box 66"/>
            <p:cNvSpPr txBox="1">
              <a:spLocks noChangeArrowheads="1"/>
            </p:cNvSpPr>
            <p:nvPr/>
          </p:nvSpPr>
          <p:spPr bwMode="auto">
            <a:xfrm>
              <a:off x="4332" y="1931"/>
              <a:ext cx="22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2c</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nvGrpSpPr>
          <p:cNvPr id="7" name="Group 67"/>
          <p:cNvGrpSpPr>
            <a:grpSpLocks/>
          </p:cNvGrpSpPr>
          <p:nvPr/>
        </p:nvGrpSpPr>
        <p:grpSpPr bwMode="auto">
          <a:xfrm>
            <a:off x="8754564" y="5262570"/>
            <a:ext cx="668867" cy="369888"/>
            <a:chOff x="4596" y="2153"/>
            <a:chExt cx="316" cy="233"/>
          </a:xfrm>
        </p:grpSpPr>
        <p:sp>
          <p:nvSpPr>
            <p:cNvPr id="174" name="Oval 68"/>
            <p:cNvSpPr>
              <a:spLocks noChangeArrowheads="1"/>
            </p:cNvSpPr>
            <p:nvPr/>
          </p:nvSpPr>
          <p:spPr bwMode="auto">
            <a:xfrm>
              <a:off x="4599" y="2276"/>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5" name="Line 69"/>
            <p:cNvSpPr>
              <a:spLocks noChangeShapeType="1"/>
            </p:cNvSpPr>
            <p:nvPr/>
          </p:nvSpPr>
          <p:spPr bwMode="auto">
            <a:xfrm>
              <a:off x="4599" y="2269"/>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6" name="Line 70"/>
            <p:cNvSpPr>
              <a:spLocks noChangeShapeType="1"/>
            </p:cNvSpPr>
            <p:nvPr/>
          </p:nvSpPr>
          <p:spPr bwMode="auto">
            <a:xfrm>
              <a:off x="4912" y="2269"/>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Rectangle 71"/>
            <p:cNvSpPr>
              <a:spLocks noChangeArrowheads="1"/>
            </p:cNvSpPr>
            <p:nvPr/>
          </p:nvSpPr>
          <p:spPr bwMode="auto">
            <a:xfrm>
              <a:off x="4599" y="2269"/>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78" name="Oval 72"/>
            <p:cNvSpPr>
              <a:spLocks noChangeArrowheads="1"/>
            </p:cNvSpPr>
            <p:nvPr/>
          </p:nvSpPr>
          <p:spPr bwMode="auto">
            <a:xfrm>
              <a:off x="4596" y="2210"/>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9" name="Rectangle 73"/>
            <p:cNvSpPr>
              <a:spLocks noChangeArrowheads="1"/>
            </p:cNvSpPr>
            <p:nvPr/>
          </p:nvSpPr>
          <p:spPr bwMode="auto">
            <a:xfrm>
              <a:off x="4683" y="2223"/>
              <a:ext cx="142" cy="11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Text Box 74"/>
            <p:cNvSpPr txBox="1">
              <a:spLocks noChangeArrowheads="1"/>
            </p:cNvSpPr>
            <p:nvPr/>
          </p:nvSpPr>
          <p:spPr bwMode="auto">
            <a:xfrm>
              <a:off x="4599" y="2153"/>
              <a:ext cx="241"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2b</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nvGrpSpPr>
          <p:cNvPr id="8" name="Group 75"/>
          <p:cNvGrpSpPr>
            <a:grpSpLocks/>
          </p:cNvGrpSpPr>
          <p:nvPr/>
        </p:nvGrpSpPr>
        <p:grpSpPr bwMode="auto">
          <a:xfrm>
            <a:off x="5486426" y="5849944"/>
            <a:ext cx="698503" cy="369888"/>
            <a:chOff x="2002" y="1971"/>
            <a:chExt cx="330" cy="233"/>
          </a:xfrm>
        </p:grpSpPr>
        <p:sp>
          <p:nvSpPr>
            <p:cNvPr id="182" name="Oval 76"/>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3" name="Line 77"/>
            <p:cNvSpPr>
              <a:spLocks noChangeShapeType="1"/>
            </p:cNvSpPr>
            <p:nvPr/>
          </p:nvSpPr>
          <p:spPr bwMode="auto">
            <a:xfrm>
              <a:off x="2019"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Line 78"/>
            <p:cNvSpPr>
              <a:spLocks noChangeShapeType="1"/>
            </p:cNvSpPr>
            <p:nvPr/>
          </p:nvSpPr>
          <p:spPr bwMode="auto">
            <a:xfrm>
              <a:off x="2332"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Rectangle 79"/>
            <p:cNvSpPr>
              <a:spLocks noChangeArrowheads="1"/>
            </p:cNvSpPr>
            <p:nvPr/>
          </p:nvSpPr>
          <p:spPr bwMode="auto">
            <a:xfrm>
              <a:off x="2019" y="209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86" name="Oval 80"/>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9" name="Group 81"/>
            <p:cNvGrpSpPr>
              <a:grpSpLocks/>
            </p:cNvGrpSpPr>
            <p:nvPr/>
          </p:nvGrpSpPr>
          <p:grpSpPr bwMode="auto">
            <a:xfrm>
              <a:off x="2002" y="1971"/>
              <a:ext cx="241" cy="233"/>
              <a:chOff x="2897" y="2420"/>
              <a:chExt cx="246" cy="233"/>
            </a:xfrm>
          </p:grpSpPr>
          <p:sp>
            <p:nvSpPr>
              <p:cNvPr id="188" name="Rectangle 8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Text Box 83"/>
              <p:cNvSpPr txBox="1">
                <a:spLocks noChangeArrowheads="1"/>
              </p:cNvSpPr>
              <p:nvPr/>
            </p:nvSpPr>
            <p:spPr bwMode="auto">
              <a:xfrm>
                <a:off x="2897" y="2420"/>
                <a:ext cx="246"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1b</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grpSp>
        <p:nvGrpSpPr>
          <p:cNvPr id="10" name="Group 84"/>
          <p:cNvGrpSpPr>
            <a:grpSpLocks/>
          </p:cNvGrpSpPr>
          <p:nvPr/>
        </p:nvGrpSpPr>
        <p:grpSpPr bwMode="auto">
          <a:xfrm>
            <a:off x="2146326" y="4505331"/>
            <a:ext cx="677335" cy="369888"/>
            <a:chOff x="2012" y="1971"/>
            <a:chExt cx="320" cy="233"/>
          </a:xfrm>
        </p:grpSpPr>
        <p:sp>
          <p:nvSpPr>
            <p:cNvPr id="191" name="Oval 85"/>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Line 86"/>
            <p:cNvSpPr>
              <a:spLocks noChangeShapeType="1"/>
            </p:cNvSpPr>
            <p:nvPr/>
          </p:nvSpPr>
          <p:spPr bwMode="auto">
            <a:xfrm>
              <a:off x="2019"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Line 87"/>
            <p:cNvSpPr>
              <a:spLocks noChangeShapeType="1"/>
            </p:cNvSpPr>
            <p:nvPr/>
          </p:nvSpPr>
          <p:spPr bwMode="auto">
            <a:xfrm>
              <a:off x="2332"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4" name="Rectangle 88"/>
            <p:cNvSpPr>
              <a:spLocks noChangeArrowheads="1"/>
            </p:cNvSpPr>
            <p:nvPr/>
          </p:nvSpPr>
          <p:spPr bwMode="auto">
            <a:xfrm>
              <a:off x="2019" y="209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95" name="Oval 89"/>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1" name="Group 90"/>
            <p:cNvGrpSpPr>
              <a:grpSpLocks/>
            </p:cNvGrpSpPr>
            <p:nvPr/>
          </p:nvGrpSpPr>
          <p:grpSpPr bwMode="auto">
            <a:xfrm>
              <a:off x="2012" y="1971"/>
              <a:ext cx="229" cy="233"/>
              <a:chOff x="2906" y="2420"/>
              <a:chExt cx="234" cy="233"/>
            </a:xfrm>
          </p:grpSpPr>
          <p:sp>
            <p:nvSpPr>
              <p:cNvPr id="197" name="Rectangle 91"/>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8" name="Text Box 92"/>
              <p:cNvSpPr txBox="1">
                <a:spLocks noChangeArrowheads="1"/>
              </p:cNvSpPr>
              <p:nvPr/>
            </p:nvSpPr>
            <p:spPr bwMode="auto">
              <a:xfrm>
                <a:off x="2906" y="2420"/>
                <a:ext cx="234"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3c</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sp>
        <p:nvSpPr>
          <p:cNvPr id="199" name="Line 93"/>
          <p:cNvSpPr>
            <a:spLocks noChangeShapeType="1"/>
          </p:cNvSpPr>
          <p:nvPr/>
        </p:nvSpPr>
        <p:spPr bwMode="auto">
          <a:xfrm flipH="1">
            <a:off x="4152901" y="5692786"/>
            <a:ext cx="196851" cy="1619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Line 94"/>
          <p:cNvSpPr>
            <a:spLocks noChangeShapeType="1"/>
          </p:cNvSpPr>
          <p:nvPr/>
        </p:nvSpPr>
        <p:spPr bwMode="auto">
          <a:xfrm>
            <a:off x="4690533" y="5732474"/>
            <a:ext cx="0" cy="3905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Line 95"/>
          <p:cNvSpPr>
            <a:spLocks noChangeShapeType="1"/>
          </p:cNvSpPr>
          <p:nvPr/>
        </p:nvSpPr>
        <p:spPr bwMode="auto">
          <a:xfrm>
            <a:off x="4906436" y="5680086"/>
            <a:ext cx="662517" cy="334963"/>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Line 96"/>
          <p:cNvSpPr>
            <a:spLocks noChangeShapeType="1"/>
          </p:cNvSpPr>
          <p:nvPr/>
        </p:nvSpPr>
        <p:spPr bwMode="auto">
          <a:xfrm flipH="1">
            <a:off x="5067301" y="6137275"/>
            <a:ext cx="501651" cy="12065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Line 97"/>
          <p:cNvSpPr>
            <a:spLocks noChangeShapeType="1"/>
          </p:cNvSpPr>
          <p:nvPr/>
        </p:nvSpPr>
        <p:spPr bwMode="auto">
          <a:xfrm flipH="1" flipV="1">
            <a:off x="4296833" y="5961063"/>
            <a:ext cx="1202267" cy="80962"/>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Line 98"/>
          <p:cNvSpPr>
            <a:spLocks noChangeShapeType="1"/>
          </p:cNvSpPr>
          <p:nvPr/>
        </p:nvSpPr>
        <p:spPr bwMode="auto">
          <a:xfrm flipV="1">
            <a:off x="7990417" y="5046674"/>
            <a:ext cx="465667" cy="134937"/>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Line 99"/>
          <p:cNvSpPr>
            <a:spLocks noChangeShapeType="1"/>
          </p:cNvSpPr>
          <p:nvPr/>
        </p:nvSpPr>
        <p:spPr bwMode="auto">
          <a:xfrm>
            <a:off x="7473952" y="6383338"/>
            <a:ext cx="1022349" cy="0"/>
          </a:xfrm>
          <a:prstGeom prst="line">
            <a:avLst/>
          </a:prstGeom>
          <a:noFill/>
          <a:ln w="25400">
            <a:solidFill>
              <a:srgbClr val="000000"/>
            </a:solidFill>
            <a:prstDash val="dash"/>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Line 100"/>
          <p:cNvSpPr>
            <a:spLocks noChangeShapeType="1"/>
          </p:cNvSpPr>
          <p:nvPr/>
        </p:nvSpPr>
        <p:spPr bwMode="auto">
          <a:xfrm>
            <a:off x="7499352" y="6697663"/>
            <a:ext cx="1022349" cy="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Text Box 101"/>
          <p:cNvSpPr txBox="1">
            <a:spLocks noChangeArrowheads="1"/>
          </p:cNvSpPr>
          <p:nvPr/>
        </p:nvSpPr>
        <p:spPr bwMode="auto">
          <a:xfrm>
            <a:off x="8606369" y="6167438"/>
            <a:ext cx="1725152" cy="338554"/>
          </a:xfrm>
          <a:prstGeom prst="rect">
            <a:avLst/>
          </a:prstGeom>
          <a:noFill/>
          <a:ln w="9525">
            <a:noFill/>
            <a:miter lim="800000"/>
            <a:headEnd/>
            <a:tailEnd/>
          </a:ln>
          <a:effectLst/>
        </p:spPr>
        <p:txBody>
          <a:bodyPr wrap="none">
            <a:spAutoFit/>
          </a:bodyPr>
          <a:lstStyle/>
          <a:p>
            <a:pPr eaLnBrk="1" hangingPunct="1"/>
            <a:r>
              <a:rPr lang="en-US" altLang="zh-CN" sz="1600" b="1"/>
              <a:t>eBGP session</a:t>
            </a:r>
          </a:p>
        </p:txBody>
      </p:sp>
      <p:sp>
        <p:nvSpPr>
          <p:cNvPr id="208" name="Text Box 102"/>
          <p:cNvSpPr txBox="1">
            <a:spLocks noChangeArrowheads="1"/>
          </p:cNvSpPr>
          <p:nvPr/>
        </p:nvSpPr>
        <p:spPr bwMode="auto">
          <a:xfrm>
            <a:off x="8642357" y="6516688"/>
            <a:ext cx="1659429" cy="338554"/>
          </a:xfrm>
          <a:prstGeom prst="rect">
            <a:avLst/>
          </a:prstGeom>
          <a:noFill/>
          <a:ln w="9525">
            <a:noFill/>
            <a:miter lim="800000"/>
            <a:headEnd/>
            <a:tailEnd/>
          </a:ln>
          <a:effectLst/>
        </p:spPr>
        <p:txBody>
          <a:bodyPr wrap="none">
            <a:spAutoFit/>
          </a:bodyPr>
          <a:lstStyle/>
          <a:p>
            <a:pPr eaLnBrk="1" hangingPunct="1"/>
            <a:r>
              <a:rPr lang="en-US" altLang="zh-CN" sz="1600" b="1"/>
              <a:t>iBGP session</a:t>
            </a:r>
          </a:p>
        </p:txBody>
      </p:sp>
      <p:sp>
        <p:nvSpPr>
          <p:cNvPr id="209" name="Line 103"/>
          <p:cNvSpPr>
            <a:spLocks noChangeShapeType="1"/>
          </p:cNvSpPr>
          <p:nvPr/>
        </p:nvSpPr>
        <p:spPr bwMode="auto">
          <a:xfrm flipH="1" flipV="1">
            <a:off x="2719920" y="4805374"/>
            <a:ext cx="321733" cy="1746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Line 104"/>
          <p:cNvSpPr>
            <a:spLocks noChangeShapeType="1"/>
          </p:cNvSpPr>
          <p:nvPr/>
        </p:nvSpPr>
        <p:spPr bwMode="auto">
          <a:xfrm flipH="1">
            <a:off x="2146301" y="4832350"/>
            <a:ext cx="196851" cy="376238"/>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Line 105"/>
          <p:cNvSpPr>
            <a:spLocks noChangeShapeType="1"/>
          </p:cNvSpPr>
          <p:nvPr/>
        </p:nvSpPr>
        <p:spPr bwMode="auto">
          <a:xfrm>
            <a:off x="8921751" y="5114925"/>
            <a:ext cx="91016" cy="22860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Line 106"/>
          <p:cNvSpPr>
            <a:spLocks noChangeShapeType="1"/>
          </p:cNvSpPr>
          <p:nvPr/>
        </p:nvSpPr>
        <p:spPr bwMode="auto">
          <a:xfrm>
            <a:off x="4171951" y="6042025"/>
            <a:ext cx="268816" cy="134938"/>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2" name="Group 112"/>
          <p:cNvGrpSpPr>
            <a:grpSpLocks/>
          </p:cNvGrpSpPr>
          <p:nvPr/>
        </p:nvGrpSpPr>
        <p:grpSpPr bwMode="auto">
          <a:xfrm>
            <a:off x="3549651" y="4645036"/>
            <a:ext cx="1068916" cy="434975"/>
            <a:chOff x="1670" y="2734"/>
            <a:chExt cx="505" cy="274"/>
          </a:xfrm>
        </p:grpSpPr>
        <p:sp>
          <p:nvSpPr>
            <p:cNvPr id="214" name="Freeform 109"/>
            <p:cNvSpPr>
              <a:spLocks/>
            </p:cNvSpPr>
            <p:nvPr/>
          </p:nvSpPr>
          <p:spPr bwMode="auto">
            <a:xfrm>
              <a:off x="1767" y="2734"/>
              <a:ext cx="408" cy="274"/>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Text Box 110"/>
            <p:cNvSpPr txBox="1">
              <a:spLocks noChangeArrowheads="1"/>
            </p:cNvSpPr>
            <p:nvPr/>
          </p:nvSpPr>
          <p:spPr bwMode="auto">
            <a:xfrm>
              <a:off x="1817" y="2734"/>
              <a:ext cx="176" cy="25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smtClean="0">
                  <a:ln>
                    <a:noFill/>
                  </a:ln>
                  <a:solidFill>
                    <a:sysClr val="windowText" lastClr="000000"/>
                  </a:solidFill>
                  <a:effectLst/>
                  <a:uLnTx/>
                  <a:uFillTx/>
                </a:rPr>
                <a:t>P</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216" name="Line 111"/>
            <p:cNvSpPr>
              <a:spLocks noChangeShapeType="1"/>
            </p:cNvSpPr>
            <p:nvPr/>
          </p:nvSpPr>
          <p:spPr bwMode="auto">
            <a:xfrm flipV="1">
              <a:off x="1670" y="2912"/>
              <a:ext cx="168" cy="45"/>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217" name="Line 5"/>
          <p:cNvSpPr>
            <a:spLocks noChangeShapeType="1"/>
          </p:cNvSpPr>
          <p:nvPr/>
        </p:nvSpPr>
        <p:spPr bwMode="auto">
          <a:xfrm flipH="1" flipV="1">
            <a:off x="3454896" y="5180396"/>
            <a:ext cx="878565" cy="395456"/>
          </a:xfrm>
          <a:prstGeom prst="line">
            <a:avLst/>
          </a:prstGeom>
          <a:noFill/>
          <a:ln w="38100">
            <a:solidFill>
              <a:srgbClr val="FFC000"/>
            </a:solidFill>
            <a:round/>
            <a:headEnd type="arrow" w="med" len="med"/>
            <a:tailEnd type="none" w="med" len="med"/>
          </a:ln>
          <a:effectLst/>
        </p:spPr>
        <p:txBody>
          <a:bodyPr wrap="none" anchor="ctr"/>
          <a:lstStyle/>
          <a:p>
            <a:endParaRPr lang="zh-CN" altLang="en-US"/>
          </a:p>
        </p:txBody>
      </p:sp>
      <p:sp>
        <p:nvSpPr>
          <p:cNvPr id="218" name="Oval 9"/>
          <p:cNvSpPr>
            <a:spLocks noChangeArrowheads="1"/>
          </p:cNvSpPr>
          <p:nvPr/>
        </p:nvSpPr>
        <p:spPr bwMode="auto">
          <a:xfrm>
            <a:off x="3568148" y="5486400"/>
            <a:ext cx="2693504" cy="934278"/>
          </a:xfrm>
          <a:prstGeom prst="ellipse">
            <a:avLst/>
          </a:prstGeom>
          <a:noFill/>
          <a:ln w="38100">
            <a:solidFill>
              <a:srgbClr val="FFC000"/>
            </a:solidFill>
            <a:round/>
            <a:headEnd/>
            <a:tailEnd/>
          </a:ln>
          <a:effectLst>
            <a:outerShdw dist="35921" dir="2700000" algn="ctr" rotWithShape="0">
              <a:srgbClr val="808080"/>
            </a:outerShdw>
          </a:effectLst>
        </p:spPr>
        <p:txBody>
          <a:bodyPr wrap="none" anchor="ctr"/>
          <a:lstStyle/>
          <a:p>
            <a:endParaRPr lang="zh-CN" altLang="en-US"/>
          </a:p>
        </p:txBody>
      </p:sp>
      <p:sp>
        <p:nvSpPr>
          <p:cNvPr id="126" name="Line 5"/>
          <p:cNvSpPr>
            <a:spLocks noChangeShapeType="1"/>
          </p:cNvSpPr>
          <p:nvPr/>
        </p:nvSpPr>
        <p:spPr bwMode="auto">
          <a:xfrm flipH="1">
            <a:off x="6310739" y="5327374"/>
            <a:ext cx="1183364" cy="571952"/>
          </a:xfrm>
          <a:prstGeom prst="line">
            <a:avLst/>
          </a:prstGeom>
          <a:noFill/>
          <a:ln w="38100">
            <a:solidFill>
              <a:srgbClr val="FFC000"/>
            </a:solidFill>
            <a:round/>
            <a:headEnd type="arrow" w="med" len="med"/>
            <a:tailEnd type="none" w="med" len="me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BGP</a:t>
            </a:r>
            <a:endParaRPr lang="zh-CN" altLang="en-US" dirty="0"/>
          </a:p>
        </p:txBody>
      </p:sp>
      <p:sp>
        <p:nvSpPr>
          <p:cNvPr id="3" name="内容占位符 2"/>
          <p:cNvSpPr>
            <a:spLocks noGrp="1"/>
          </p:cNvSpPr>
          <p:nvPr>
            <p:ph idx="1"/>
          </p:nvPr>
        </p:nvSpPr>
        <p:spPr>
          <a:xfrm>
            <a:off x="609685" y="1599830"/>
            <a:ext cx="11814233" cy="5258170"/>
          </a:xfrm>
        </p:spPr>
        <p:txBody>
          <a:bodyPr/>
          <a:lstStyle/>
          <a:p>
            <a:pPr>
              <a:buNone/>
            </a:pPr>
            <a:r>
              <a:rPr lang="en-US" altLang="zh-CN" dirty="0" smtClean="0">
                <a:solidFill>
                  <a:srgbClr val="00B0F0"/>
                </a:solidFill>
              </a:rPr>
              <a:t>Distribute </a:t>
            </a:r>
            <a:r>
              <a:rPr lang="en-US" altLang="zh-CN" dirty="0" err="1" smtClean="0">
                <a:solidFill>
                  <a:srgbClr val="00B0F0"/>
                </a:solidFill>
              </a:rPr>
              <a:t>reachability</a:t>
            </a:r>
            <a:r>
              <a:rPr lang="en-US" altLang="zh-CN" dirty="0" smtClean="0">
                <a:solidFill>
                  <a:srgbClr val="00B0F0"/>
                </a:solidFill>
              </a:rPr>
              <a:t> information:</a:t>
            </a:r>
          </a:p>
          <a:p>
            <a:r>
              <a:rPr lang="en-US" altLang="zh-CN" sz="3200" dirty="0" smtClean="0">
                <a:solidFill>
                  <a:schemeClr val="accent4"/>
                </a:solidFill>
              </a:rPr>
              <a:t>1b re-advertises the new </a:t>
            </a:r>
            <a:r>
              <a:rPr lang="en-US" altLang="zh-CN" sz="3200" dirty="0" err="1" smtClean="0">
                <a:solidFill>
                  <a:schemeClr val="accent4"/>
                </a:solidFill>
              </a:rPr>
              <a:t>reachability</a:t>
            </a:r>
            <a:r>
              <a:rPr lang="en-US" altLang="zh-CN" sz="3200" dirty="0" smtClean="0">
                <a:solidFill>
                  <a:schemeClr val="accent4"/>
                </a:solidFill>
              </a:rPr>
              <a:t> info to AS2 </a:t>
            </a:r>
          </a:p>
          <a:p>
            <a:pPr>
              <a:buNone/>
            </a:pPr>
            <a:r>
              <a:rPr lang="en-US" altLang="zh-CN" sz="3200" dirty="0" smtClean="0">
                <a:solidFill>
                  <a:schemeClr val="accent4"/>
                </a:solidFill>
              </a:rPr>
              <a:t>	over the 1b-to-2a </a:t>
            </a:r>
            <a:r>
              <a:rPr lang="en-US" altLang="zh-CN" sz="3200" dirty="0" err="1" smtClean="0">
                <a:solidFill>
                  <a:schemeClr val="accent4"/>
                </a:solidFill>
              </a:rPr>
              <a:t>eBGP</a:t>
            </a:r>
            <a:r>
              <a:rPr lang="en-US" altLang="zh-CN" sz="3200" dirty="0" smtClean="0">
                <a:solidFill>
                  <a:schemeClr val="accent4"/>
                </a:solidFill>
              </a:rPr>
              <a:t> session;</a:t>
            </a:r>
            <a:endParaRPr lang="zh-CN" altLang="en-US" sz="3200" dirty="0">
              <a:solidFill>
                <a:schemeClr val="accent4"/>
              </a:solidFill>
            </a:endParaRPr>
          </a:p>
        </p:txBody>
      </p:sp>
      <p:sp>
        <p:nvSpPr>
          <p:cNvPr id="111" name="Freeform 5"/>
          <p:cNvSpPr>
            <a:spLocks/>
          </p:cNvSpPr>
          <p:nvPr/>
        </p:nvSpPr>
        <p:spPr bwMode="auto">
          <a:xfrm>
            <a:off x="6944784" y="4452949"/>
            <a:ext cx="3409949" cy="1627187"/>
          </a:xfrm>
          <a:custGeom>
            <a:avLst/>
            <a:gdLst/>
            <a:ahLst/>
            <a:cxnLst>
              <a:cxn ang="0">
                <a:pos x="56" y="162"/>
              </a:cxn>
              <a:cxn ang="0">
                <a:pos x="368" y="14"/>
              </a:cxn>
              <a:cxn ang="0">
                <a:pos x="940" y="79"/>
              </a:cxn>
              <a:cxn ang="0">
                <a:pos x="1144" y="239"/>
              </a:cxn>
              <a:cxn ang="0">
                <a:pos x="1048" y="451"/>
              </a:cxn>
              <a:cxn ang="0">
                <a:pos x="586" y="541"/>
              </a:cxn>
              <a:cxn ang="0">
                <a:pos x="88" y="439"/>
              </a:cxn>
              <a:cxn ang="0">
                <a:pos x="56" y="162"/>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Freeform 6"/>
          <p:cNvSpPr>
            <a:spLocks/>
          </p:cNvSpPr>
          <p:nvPr/>
        </p:nvSpPr>
        <p:spPr bwMode="auto">
          <a:xfrm>
            <a:off x="1248841" y="4114800"/>
            <a:ext cx="2656417" cy="1612900"/>
          </a:xfrm>
          <a:custGeom>
            <a:avLst/>
            <a:gdLst/>
            <a:ahLst/>
            <a:cxnLst>
              <a:cxn ang="0">
                <a:pos x="88" y="181"/>
              </a:cxn>
              <a:cxn ang="0">
                <a:pos x="180" y="89"/>
              </a:cxn>
              <a:cxn ang="0">
                <a:pos x="448" y="49"/>
              </a:cxn>
              <a:cxn ang="0">
                <a:pos x="988" y="25"/>
              </a:cxn>
              <a:cxn ang="0">
                <a:pos x="1181" y="197"/>
              </a:cxn>
              <a:cxn ang="0">
                <a:pos x="889" y="413"/>
              </a:cxn>
              <a:cxn ang="0">
                <a:pos x="307" y="425"/>
              </a:cxn>
              <a:cxn ang="0">
                <a:pos x="36" y="337"/>
              </a:cxn>
              <a:cxn ang="0">
                <a:pos x="88" y="181"/>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Freeform 7"/>
          <p:cNvSpPr>
            <a:spLocks/>
          </p:cNvSpPr>
          <p:nvPr/>
        </p:nvSpPr>
        <p:spPr bwMode="auto">
          <a:xfrm>
            <a:off x="2963336" y="5413386"/>
            <a:ext cx="3547533" cy="1122363"/>
          </a:xfrm>
          <a:custGeom>
            <a:avLst/>
            <a:gdLst/>
            <a:ahLst/>
            <a:cxnLst>
              <a:cxn ang="0">
                <a:pos x="155" y="224"/>
              </a:cxn>
              <a:cxn ang="0">
                <a:pos x="407" y="74"/>
              </a:cxn>
              <a:cxn ang="0">
                <a:pos x="785" y="20"/>
              </a:cxn>
              <a:cxn ang="0">
                <a:pos x="1157" y="194"/>
              </a:cxn>
              <a:cxn ang="0">
                <a:pos x="1564" y="428"/>
              </a:cxn>
              <a:cxn ang="0">
                <a:pos x="1272" y="644"/>
              </a:cxn>
              <a:cxn ang="0">
                <a:pos x="690" y="656"/>
              </a:cxn>
              <a:cxn ang="0">
                <a:pos x="89" y="596"/>
              </a:cxn>
              <a:cxn ang="0">
                <a:pos x="155" y="224"/>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Oval 8"/>
          <p:cNvSpPr>
            <a:spLocks noChangeArrowheads="1"/>
          </p:cNvSpPr>
          <p:nvPr/>
        </p:nvSpPr>
        <p:spPr bwMode="auto">
          <a:xfrm>
            <a:off x="1801287" y="5276850"/>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Line 9"/>
          <p:cNvSpPr>
            <a:spLocks noChangeShapeType="1"/>
          </p:cNvSpPr>
          <p:nvPr/>
        </p:nvSpPr>
        <p:spPr bwMode="auto">
          <a:xfrm>
            <a:off x="1801284" y="526574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 name="Line 10"/>
          <p:cNvSpPr>
            <a:spLocks noChangeShapeType="1"/>
          </p:cNvSpPr>
          <p:nvPr/>
        </p:nvSpPr>
        <p:spPr bwMode="auto">
          <a:xfrm>
            <a:off x="2463800" y="526574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 name="Rectangle 11"/>
          <p:cNvSpPr>
            <a:spLocks noChangeArrowheads="1"/>
          </p:cNvSpPr>
          <p:nvPr/>
        </p:nvSpPr>
        <p:spPr bwMode="auto">
          <a:xfrm>
            <a:off x="1801291" y="526574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18" name="Oval 12"/>
          <p:cNvSpPr>
            <a:spLocks noChangeArrowheads="1"/>
          </p:cNvSpPr>
          <p:nvPr/>
        </p:nvSpPr>
        <p:spPr bwMode="auto">
          <a:xfrm>
            <a:off x="1794936" y="5172086"/>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 name="Rectangle 13"/>
          <p:cNvSpPr>
            <a:spLocks noChangeArrowheads="1"/>
          </p:cNvSpPr>
          <p:nvPr/>
        </p:nvSpPr>
        <p:spPr bwMode="auto">
          <a:xfrm>
            <a:off x="1979092" y="5192713"/>
            <a:ext cx="298449" cy="19685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 name="Text Box 14"/>
          <p:cNvSpPr txBox="1">
            <a:spLocks noChangeArrowheads="1"/>
          </p:cNvSpPr>
          <p:nvPr/>
        </p:nvSpPr>
        <p:spPr bwMode="auto">
          <a:xfrm>
            <a:off x="1801291" y="5081590"/>
            <a:ext cx="510075" cy="369332"/>
          </a:xfrm>
          <a:prstGeom prst="rect">
            <a:avLst/>
          </a:prstGeom>
          <a:noFill/>
          <a:ln w="9525">
            <a:noFill/>
            <a:miter lim="800000"/>
            <a:headEnd/>
            <a:tailEnd/>
          </a:ln>
          <a:effectLst/>
        </p:spPr>
        <p:txBody>
          <a:bodyPr wrap="none">
            <a:spAutoFit/>
          </a:bodyPr>
          <a:lstStyle/>
          <a:p>
            <a:pPr algn="ctr"/>
            <a:r>
              <a:rPr lang="en-US" altLang="zh-CN" b="1"/>
              <a:t>3b</a:t>
            </a:r>
            <a:endParaRPr lang="en-US" altLang="zh-CN" sz="2800" b="1"/>
          </a:p>
        </p:txBody>
      </p:sp>
      <p:sp>
        <p:nvSpPr>
          <p:cNvPr id="121" name="Oval 15"/>
          <p:cNvSpPr>
            <a:spLocks noChangeArrowheads="1"/>
          </p:cNvSpPr>
          <p:nvPr/>
        </p:nvSpPr>
        <p:spPr bwMode="auto">
          <a:xfrm>
            <a:off x="4379387" y="623887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 name="Line 16"/>
          <p:cNvSpPr>
            <a:spLocks noChangeShapeType="1"/>
          </p:cNvSpPr>
          <p:nvPr/>
        </p:nvSpPr>
        <p:spPr bwMode="auto">
          <a:xfrm>
            <a:off x="4379384" y="62277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3" name="Line 17"/>
          <p:cNvSpPr>
            <a:spLocks noChangeShapeType="1"/>
          </p:cNvSpPr>
          <p:nvPr/>
        </p:nvSpPr>
        <p:spPr bwMode="auto">
          <a:xfrm>
            <a:off x="5041900" y="62277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4" name="Rectangle 18"/>
          <p:cNvSpPr>
            <a:spLocks noChangeArrowheads="1"/>
          </p:cNvSpPr>
          <p:nvPr/>
        </p:nvSpPr>
        <p:spPr bwMode="auto">
          <a:xfrm>
            <a:off x="4379391" y="622777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25" name="Oval 19"/>
          <p:cNvSpPr>
            <a:spLocks noChangeArrowheads="1"/>
          </p:cNvSpPr>
          <p:nvPr/>
        </p:nvSpPr>
        <p:spPr bwMode="auto">
          <a:xfrm>
            <a:off x="4373035" y="613411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4" name="Group 20"/>
          <p:cNvGrpSpPr>
            <a:grpSpLocks/>
          </p:cNvGrpSpPr>
          <p:nvPr/>
        </p:nvGrpSpPr>
        <p:grpSpPr bwMode="auto">
          <a:xfrm>
            <a:off x="4379417" y="6034095"/>
            <a:ext cx="509043" cy="369888"/>
            <a:chOff x="2898" y="2420"/>
            <a:chExt cx="242" cy="233"/>
          </a:xfrm>
        </p:grpSpPr>
        <p:sp>
          <p:nvSpPr>
            <p:cNvPr id="127" name="Rectangle 21"/>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 name="Text Box 22"/>
            <p:cNvSpPr txBox="1">
              <a:spLocks noChangeArrowheads="1"/>
            </p:cNvSpPr>
            <p:nvPr/>
          </p:nvSpPr>
          <p:spPr bwMode="auto">
            <a:xfrm>
              <a:off x="2898" y="2420"/>
              <a:ext cx="242"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1d</a:t>
              </a:r>
            </a:p>
          </p:txBody>
        </p:sp>
      </p:grpSp>
      <p:sp>
        <p:nvSpPr>
          <p:cNvPr id="129" name="Oval 23"/>
          <p:cNvSpPr>
            <a:spLocks noChangeArrowheads="1"/>
          </p:cNvSpPr>
          <p:nvPr/>
        </p:nvSpPr>
        <p:spPr bwMode="auto">
          <a:xfrm>
            <a:off x="2988733" y="5067300"/>
            <a:ext cx="662517"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 name="Line 24"/>
          <p:cNvSpPr>
            <a:spLocks noChangeShapeType="1"/>
          </p:cNvSpPr>
          <p:nvPr/>
        </p:nvSpPr>
        <p:spPr bwMode="auto">
          <a:xfrm>
            <a:off x="2988733" y="50561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 name="Line 25"/>
          <p:cNvSpPr>
            <a:spLocks noChangeShapeType="1"/>
          </p:cNvSpPr>
          <p:nvPr/>
        </p:nvSpPr>
        <p:spPr bwMode="auto">
          <a:xfrm>
            <a:off x="3651251" y="50561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 name="Rectangle 26"/>
          <p:cNvSpPr>
            <a:spLocks noChangeArrowheads="1"/>
          </p:cNvSpPr>
          <p:nvPr/>
        </p:nvSpPr>
        <p:spPr bwMode="auto">
          <a:xfrm>
            <a:off x="2988741" y="505619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33" name="Oval 27"/>
          <p:cNvSpPr>
            <a:spLocks noChangeArrowheads="1"/>
          </p:cNvSpPr>
          <p:nvPr/>
        </p:nvSpPr>
        <p:spPr bwMode="auto">
          <a:xfrm>
            <a:off x="2982387" y="4962536"/>
            <a:ext cx="662516"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 name="Rectangle 28"/>
          <p:cNvSpPr>
            <a:spLocks noChangeArrowheads="1"/>
          </p:cNvSpPr>
          <p:nvPr/>
        </p:nvSpPr>
        <p:spPr bwMode="auto">
          <a:xfrm>
            <a:off x="3166541" y="4983174"/>
            <a:ext cx="300567" cy="174625"/>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Text Box 29"/>
          <p:cNvSpPr txBox="1">
            <a:spLocks noChangeArrowheads="1"/>
          </p:cNvSpPr>
          <p:nvPr/>
        </p:nvSpPr>
        <p:spPr bwMode="auto">
          <a:xfrm>
            <a:off x="2997204" y="4872040"/>
            <a:ext cx="502061" cy="369332"/>
          </a:xfrm>
          <a:prstGeom prst="rect">
            <a:avLst/>
          </a:prstGeom>
          <a:noFill/>
          <a:ln w="9525">
            <a:noFill/>
            <a:miter lim="800000"/>
            <a:headEnd/>
            <a:tailEnd/>
          </a:ln>
          <a:effectLst/>
        </p:spPr>
        <p:txBody>
          <a:bodyPr wrap="none">
            <a:spAutoFit/>
          </a:bodyPr>
          <a:lstStyle/>
          <a:p>
            <a:pPr algn="ctr"/>
            <a:r>
              <a:rPr lang="en-US" altLang="zh-CN" b="1"/>
              <a:t>3a</a:t>
            </a:r>
            <a:endParaRPr lang="en-US" altLang="zh-CN" sz="2800" b="1"/>
          </a:p>
        </p:txBody>
      </p:sp>
      <p:sp>
        <p:nvSpPr>
          <p:cNvPr id="136" name="Oval 30"/>
          <p:cNvSpPr>
            <a:spLocks noChangeArrowheads="1"/>
          </p:cNvSpPr>
          <p:nvPr/>
        </p:nvSpPr>
        <p:spPr bwMode="auto">
          <a:xfrm>
            <a:off x="4303187" y="561022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Line 31"/>
          <p:cNvSpPr>
            <a:spLocks noChangeShapeType="1"/>
          </p:cNvSpPr>
          <p:nvPr/>
        </p:nvSpPr>
        <p:spPr bwMode="auto">
          <a:xfrm>
            <a:off x="4303184" y="559912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Line 32"/>
          <p:cNvSpPr>
            <a:spLocks noChangeShapeType="1"/>
          </p:cNvSpPr>
          <p:nvPr/>
        </p:nvSpPr>
        <p:spPr bwMode="auto">
          <a:xfrm>
            <a:off x="4965700" y="559912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Rectangle 33"/>
          <p:cNvSpPr>
            <a:spLocks noChangeArrowheads="1"/>
          </p:cNvSpPr>
          <p:nvPr/>
        </p:nvSpPr>
        <p:spPr bwMode="auto">
          <a:xfrm>
            <a:off x="4303191" y="559912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40" name="Oval 34"/>
          <p:cNvSpPr>
            <a:spLocks noChangeArrowheads="1"/>
          </p:cNvSpPr>
          <p:nvPr/>
        </p:nvSpPr>
        <p:spPr bwMode="auto">
          <a:xfrm>
            <a:off x="4296836" y="550546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5" name="Group 35"/>
          <p:cNvGrpSpPr>
            <a:grpSpLocks/>
          </p:cNvGrpSpPr>
          <p:nvPr/>
        </p:nvGrpSpPr>
        <p:grpSpPr bwMode="auto">
          <a:xfrm>
            <a:off x="4317989" y="5405445"/>
            <a:ext cx="483896" cy="369888"/>
            <a:chOff x="2905" y="2420"/>
            <a:chExt cx="234" cy="233"/>
          </a:xfrm>
        </p:grpSpPr>
        <p:sp>
          <p:nvSpPr>
            <p:cNvPr id="142" name="Rectangle 36"/>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Text Box 37"/>
            <p:cNvSpPr txBox="1">
              <a:spLocks noChangeArrowheads="1"/>
            </p:cNvSpPr>
            <p:nvPr/>
          </p:nvSpPr>
          <p:spPr bwMode="auto">
            <a:xfrm>
              <a:off x="2905" y="2420"/>
              <a:ext cx="234"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1c</a:t>
              </a:r>
            </a:p>
          </p:txBody>
        </p:sp>
      </p:grpSp>
      <p:sp>
        <p:nvSpPr>
          <p:cNvPr id="144" name="Line 38"/>
          <p:cNvSpPr>
            <a:spLocks noChangeShapeType="1"/>
          </p:cNvSpPr>
          <p:nvPr/>
        </p:nvSpPr>
        <p:spPr bwMode="auto">
          <a:xfrm>
            <a:off x="8102600" y="5311775"/>
            <a:ext cx="651933" cy="152400"/>
          </a:xfrm>
          <a:prstGeom prst="line">
            <a:avLst/>
          </a:prstGeom>
          <a:noFill/>
          <a:ln w="28575">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39"/>
          <p:cNvSpPr>
            <a:spLocks/>
          </p:cNvSpPr>
          <p:nvPr/>
        </p:nvSpPr>
        <p:spPr bwMode="auto">
          <a:xfrm>
            <a:off x="2446867" y="5105411"/>
            <a:ext cx="533400" cy="180975"/>
          </a:xfrm>
          <a:custGeom>
            <a:avLst/>
            <a:gdLst/>
            <a:ahLst/>
            <a:cxnLst>
              <a:cxn ang="0">
                <a:pos x="0" y="114"/>
              </a:cxn>
              <a:cxn ang="0">
                <a:pos x="252" y="0"/>
              </a:cxn>
            </a:cxnLst>
            <a:rect l="0" t="0" r="r" b="b"/>
            <a:pathLst>
              <a:path w="252" h="114">
                <a:moveTo>
                  <a:pt x="0" y="114"/>
                </a:moveTo>
                <a:lnTo>
                  <a:pt x="252" y="0"/>
                </a:lnTo>
              </a:path>
            </a:pathLst>
          </a:custGeom>
          <a:noFill/>
          <a:ln w="28575" cap="flat" cmpd="sng">
            <a:solidFill>
              <a:srgbClr val="000000"/>
            </a:solidFill>
            <a:prstDash val="sysDot"/>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40"/>
          <p:cNvSpPr>
            <a:spLocks/>
          </p:cNvSpPr>
          <p:nvPr/>
        </p:nvSpPr>
        <p:spPr bwMode="auto">
          <a:xfrm>
            <a:off x="3369733" y="5200661"/>
            <a:ext cx="939800" cy="409575"/>
          </a:xfrm>
          <a:custGeom>
            <a:avLst/>
            <a:gdLst/>
            <a:ahLst/>
            <a:cxnLst>
              <a:cxn ang="0">
                <a:pos x="0" y="0"/>
              </a:cxn>
              <a:cxn ang="0">
                <a:pos x="444" y="258"/>
              </a:cxn>
            </a:cxnLst>
            <a:rect l="0" t="0" r="r" b="b"/>
            <a:pathLst>
              <a:path w="444" h="258">
                <a:moveTo>
                  <a:pt x="0" y="0"/>
                </a:moveTo>
                <a:lnTo>
                  <a:pt x="444" y="258"/>
                </a:lnTo>
              </a:path>
            </a:pathLst>
          </a:custGeom>
          <a:noFill/>
          <a:ln w="28575" cap="flat" cmpd="sng">
            <a:solidFill>
              <a:srgbClr val="000000"/>
            </a:solidFill>
            <a:prstDash val="dash"/>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41"/>
          <p:cNvSpPr>
            <a:spLocks/>
          </p:cNvSpPr>
          <p:nvPr/>
        </p:nvSpPr>
        <p:spPr bwMode="auto">
          <a:xfrm>
            <a:off x="6172203" y="5387975"/>
            <a:ext cx="1384300" cy="666750"/>
          </a:xfrm>
          <a:custGeom>
            <a:avLst/>
            <a:gdLst/>
            <a:ahLst/>
            <a:cxnLst>
              <a:cxn ang="0">
                <a:pos x="0" y="420"/>
              </a:cxn>
              <a:cxn ang="0">
                <a:pos x="654" y="0"/>
              </a:cxn>
            </a:cxnLst>
            <a:rect l="0" t="0" r="r" b="b"/>
            <a:pathLst>
              <a:path w="654" h="420">
                <a:moveTo>
                  <a:pt x="0" y="420"/>
                </a:moveTo>
                <a:lnTo>
                  <a:pt x="654" y="0"/>
                </a:lnTo>
              </a:path>
            </a:pathLst>
          </a:custGeom>
          <a:noFill/>
          <a:ln w="28575" cap="flat" cmpd="sng">
            <a:solidFill>
              <a:srgbClr val="000000"/>
            </a:solidFill>
            <a:prstDash val="dash"/>
            <a:round/>
            <a:headEnd type="none" w="med" len="med"/>
            <a:tailEnd type="non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Oval 42"/>
          <p:cNvSpPr>
            <a:spLocks noChangeArrowheads="1"/>
          </p:cNvSpPr>
          <p:nvPr/>
        </p:nvSpPr>
        <p:spPr bwMode="auto">
          <a:xfrm>
            <a:off x="7440087" y="5286375"/>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Line 43"/>
          <p:cNvSpPr>
            <a:spLocks noChangeShapeType="1"/>
          </p:cNvSpPr>
          <p:nvPr/>
        </p:nvSpPr>
        <p:spPr bwMode="auto">
          <a:xfrm>
            <a:off x="7440084" y="52752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 name="Line 44"/>
          <p:cNvSpPr>
            <a:spLocks noChangeShapeType="1"/>
          </p:cNvSpPr>
          <p:nvPr/>
        </p:nvSpPr>
        <p:spPr bwMode="auto">
          <a:xfrm>
            <a:off x="8102600" y="5275274"/>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1" name="Rectangle 45"/>
          <p:cNvSpPr>
            <a:spLocks noChangeArrowheads="1"/>
          </p:cNvSpPr>
          <p:nvPr/>
        </p:nvSpPr>
        <p:spPr bwMode="auto">
          <a:xfrm>
            <a:off x="7440084" y="5275274"/>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52" name="Oval 46"/>
          <p:cNvSpPr>
            <a:spLocks noChangeArrowheads="1"/>
          </p:cNvSpPr>
          <p:nvPr/>
        </p:nvSpPr>
        <p:spPr bwMode="auto">
          <a:xfrm>
            <a:off x="7433736" y="5181611"/>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 name="Rectangle 47"/>
          <p:cNvSpPr>
            <a:spLocks noChangeArrowheads="1"/>
          </p:cNvSpPr>
          <p:nvPr/>
        </p:nvSpPr>
        <p:spPr bwMode="auto">
          <a:xfrm>
            <a:off x="7617892" y="5202238"/>
            <a:ext cx="298449" cy="19050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 name="Text Box 48"/>
          <p:cNvSpPr txBox="1">
            <a:spLocks noChangeArrowheads="1"/>
          </p:cNvSpPr>
          <p:nvPr/>
        </p:nvSpPr>
        <p:spPr bwMode="auto">
          <a:xfrm>
            <a:off x="7448556" y="5091115"/>
            <a:ext cx="502061" cy="369332"/>
          </a:xfrm>
          <a:prstGeom prst="rect">
            <a:avLst/>
          </a:prstGeom>
          <a:noFill/>
          <a:ln w="9525">
            <a:noFill/>
            <a:miter lim="800000"/>
            <a:headEnd/>
            <a:tailEnd/>
          </a:ln>
          <a:effectLst/>
        </p:spPr>
        <p:txBody>
          <a:bodyPr wrap="none">
            <a:spAutoFit/>
          </a:bodyPr>
          <a:lstStyle/>
          <a:p>
            <a:pPr algn="ctr"/>
            <a:r>
              <a:rPr lang="en-US" altLang="zh-CN" b="1"/>
              <a:t>2a</a:t>
            </a:r>
            <a:endParaRPr lang="en-US" altLang="zh-CN" sz="2800" b="1"/>
          </a:p>
        </p:txBody>
      </p:sp>
      <p:sp>
        <p:nvSpPr>
          <p:cNvPr id="155" name="Text Box 49"/>
          <p:cNvSpPr txBox="1">
            <a:spLocks noChangeArrowheads="1"/>
          </p:cNvSpPr>
          <p:nvPr/>
        </p:nvSpPr>
        <p:spPr bwMode="auto">
          <a:xfrm>
            <a:off x="2512491" y="5230815"/>
            <a:ext cx="691215" cy="369332"/>
          </a:xfrm>
          <a:prstGeom prst="rect">
            <a:avLst/>
          </a:prstGeom>
          <a:noFill/>
          <a:ln w="9525">
            <a:noFill/>
            <a:miter lim="800000"/>
            <a:headEnd/>
            <a:tailEnd/>
          </a:ln>
          <a:effectLst/>
        </p:spPr>
        <p:txBody>
          <a:bodyPr wrap="none">
            <a:spAutoFit/>
          </a:bodyPr>
          <a:lstStyle/>
          <a:p>
            <a:r>
              <a:rPr lang="en-US" altLang="zh-CN" b="1"/>
              <a:t>AS3</a:t>
            </a:r>
            <a:endParaRPr lang="en-US" altLang="zh-CN" sz="2000" b="1"/>
          </a:p>
        </p:txBody>
      </p:sp>
      <p:sp>
        <p:nvSpPr>
          <p:cNvPr id="156" name="Text Box 50"/>
          <p:cNvSpPr txBox="1">
            <a:spLocks noChangeArrowheads="1"/>
          </p:cNvSpPr>
          <p:nvPr/>
        </p:nvSpPr>
        <p:spPr bwMode="auto">
          <a:xfrm>
            <a:off x="3274491" y="6089652"/>
            <a:ext cx="691215" cy="369332"/>
          </a:xfrm>
          <a:prstGeom prst="rect">
            <a:avLst/>
          </a:prstGeom>
          <a:noFill/>
          <a:ln w="9525">
            <a:noFill/>
            <a:miter lim="800000"/>
            <a:headEnd/>
            <a:tailEnd/>
          </a:ln>
          <a:effectLst/>
        </p:spPr>
        <p:txBody>
          <a:bodyPr wrap="none">
            <a:spAutoFit/>
          </a:bodyPr>
          <a:lstStyle/>
          <a:p>
            <a:r>
              <a:rPr lang="en-US" altLang="zh-CN" b="1"/>
              <a:t>AS1</a:t>
            </a:r>
            <a:endParaRPr lang="en-US" altLang="zh-CN" sz="2000" b="1"/>
          </a:p>
        </p:txBody>
      </p:sp>
      <p:sp>
        <p:nvSpPr>
          <p:cNvPr id="157" name="Text Box 51"/>
          <p:cNvSpPr txBox="1">
            <a:spLocks noChangeArrowheads="1"/>
          </p:cNvSpPr>
          <p:nvPr/>
        </p:nvSpPr>
        <p:spPr bwMode="auto">
          <a:xfrm>
            <a:off x="8036990" y="5570539"/>
            <a:ext cx="748923" cy="400110"/>
          </a:xfrm>
          <a:prstGeom prst="rect">
            <a:avLst/>
          </a:prstGeom>
          <a:noFill/>
          <a:ln w="9525">
            <a:noFill/>
            <a:miter lim="800000"/>
            <a:headEnd/>
            <a:tailEnd/>
          </a:ln>
          <a:effectLst/>
        </p:spPr>
        <p:txBody>
          <a:bodyPr wrap="none">
            <a:spAutoFit/>
          </a:bodyPr>
          <a:lstStyle/>
          <a:p>
            <a:r>
              <a:rPr lang="en-US" altLang="zh-CN" sz="2000" b="1"/>
              <a:t>AS2</a:t>
            </a:r>
          </a:p>
        </p:txBody>
      </p:sp>
      <p:sp>
        <p:nvSpPr>
          <p:cNvPr id="158" name="Oval 52"/>
          <p:cNvSpPr>
            <a:spLocks noChangeArrowheads="1"/>
          </p:cNvSpPr>
          <p:nvPr/>
        </p:nvSpPr>
        <p:spPr bwMode="auto">
          <a:xfrm>
            <a:off x="3655487" y="5943600"/>
            <a:ext cx="662516" cy="128588"/>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Line 53"/>
          <p:cNvSpPr>
            <a:spLocks noChangeShapeType="1"/>
          </p:cNvSpPr>
          <p:nvPr/>
        </p:nvSpPr>
        <p:spPr bwMode="auto">
          <a:xfrm>
            <a:off x="3655484" y="59324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Line 54"/>
          <p:cNvSpPr>
            <a:spLocks noChangeShapeType="1"/>
          </p:cNvSpPr>
          <p:nvPr/>
        </p:nvSpPr>
        <p:spPr bwMode="auto">
          <a:xfrm>
            <a:off x="4318000" y="5932499"/>
            <a:ext cx="0" cy="79375"/>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1" name="Rectangle 55"/>
          <p:cNvSpPr>
            <a:spLocks noChangeArrowheads="1"/>
          </p:cNvSpPr>
          <p:nvPr/>
        </p:nvSpPr>
        <p:spPr bwMode="auto">
          <a:xfrm>
            <a:off x="3655491" y="5932499"/>
            <a:ext cx="656167" cy="77787"/>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62" name="Oval 56"/>
          <p:cNvSpPr>
            <a:spLocks noChangeArrowheads="1"/>
          </p:cNvSpPr>
          <p:nvPr/>
        </p:nvSpPr>
        <p:spPr bwMode="auto">
          <a:xfrm>
            <a:off x="3649136" y="5845186"/>
            <a:ext cx="662517" cy="150813"/>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 name="Rectangle 57"/>
          <p:cNvSpPr>
            <a:spLocks noChangeArrowheads="1"/>
          </p:cNvSpPr>
          <p:nvPr/>
        </p:nvSpPr>
        <p:spPr bwMode="auto">
          <a:xfrm>
            <a:off x="3829058" y="5888038"/>
            <a:ext cx="300567" cy="15240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Text Box 58"/>
          <p:cNvSpPr txBox="1">
            <a:spLocks noChangeArrowheads="1"/>
          </p:cNvSpPr>
          <p:nvPr/>
        </p:nvSpPr>
        <p:spPr bwMode="auto">
          <a:xfrm>
            <a:off x="3668190" y="5745165"/>
            <a:ext cx="502061" cy="369332"/>
          </a:xfrm>
          <a:prstGeom prst="rect">
            <a:avLst/>
          </a:prstGeom>
          <a:noFill/>
          <a:ln w="9525">
            <a:noFill/>
            <a:miter lim="800000"/>
            <a:headEnd/>
            <a:tailEnd/>
          </a:ln>
          <a:effectLst/>
        </p:spPr>
        <p:txBody>
          <a:bodyPr wrap="none">
            <a:spAutoFit/>
          </a:bodyPr>
          <a:lstStyle/>
          <a:p>
            <a:pPr algn="ctr"/>
            <a:r>
              <a:rPr lang="en-US" altLang="zh-CN" b="1"/>
              <a:t>1a</a:t>
            </a:r>
            <a:endParaRPr lang="en-US" altLang="zh-CN" sz="2800" b="1"/>
          </a:p>
        </p:txBody>
      </p:sp>
      <p:grpSp>
        <p:nvGrpSpPr>
          <p:cNvPr id="6" name="Group 59"/>
          <p:cNvGrpSpPr>
            <a:grpSpLocks/>
          </p:cNvGrpSpPr>
          <p:nvPr/>
        </p:nvGrpSpPr>
        <p:grpSpPr bwMode="auto">
          <a:xfrm>
            <a:off x="8403190" y="4802194"/>
            <a:ext cx="668867" cy="369888"/>
            <a:chOff x="4320" y="1931"/>
            <a:chExt cx="316" cy="233"/>
          </a:xfrm>
        </p:grpSpPr>
        <p:sp>
          <p:nvSpPr>
            <p:cNvPr id="166" name="Oval 60"/>
            <p:cNvSpPr>
              <a:spLocks noChangeArrowheads="1"/>
            </p:cNvSpPr>
            <p:nvPr/>
          </p:nvSpPr>
          <p:spPr bwMode="auto">
            <a:xfrm>
              <a:off x="4323" y="2054"/>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Line 61"/>
            <p:cNvSpPr>
              <a:spLocks noChangeShapeType="1"/>
            </p:cNvSpPr>
            <p:nvPr/>
          </p:nvSpPr>
          <p:spPr bwMode="auto">
            <a:xfrm>
              <a:off x="4323" y="2047"/>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8" name="Line 62"/>
            <p:cNvSpPr>
              <a:spLocks noChangeShapeType="1"/>
            </p:cNvSpPr>
            <p:nvPr/>
          </p:nvSpPr>
          <p:spPr bwMode="auto">
            <a:xfrm>
              <a:off x="4636" y="2047"/>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Rectangle 63"/>
            <p:cNvSpPr>
              <a:spLocks noChangeArrowheads="1"/>
            </p:cNvSpPr>
            <p:nvPr/>
          </p:nvSpPr>
          <p:spPr bwMode="auto">
            <a:xfrm>
              <a:off x="4323" y="2047"/>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70" name="Oval 64"/>
            <p:cNvSpPr>
              <a:spLocks noChangeArrowheads="1"/>
            </p:cNvSpPr>
            <p:nvPr/>
          </p:nvSpPr>
          <p:spPr bwMode="auto">
            <a:xfrm>
              <a:off x="4320" y="1988"/>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Rectangle 65"/>
            <p:cNvSpPr>
              <a:spLocks noChangeArrowheads="1"/>
            </p:cNvSpPr>
            <p:nvPr/>
          </p:nvSpPr>
          <p:spPr bwMode="auto">
            <a:xfrm>
              <a:off x="4407" y="2001"/>
              <a:ext cx="141" cy="118"/>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Text Box 66"/>
            <p:cNvSpPr txBox="1">
              <a:spLocks noChangeArrowheads="1"/>
            </p:cNvSpPr>
            <p:nvPr/>
          </p:nvSpPr>
          <p:spPr bwMode="auto">
            <a:xfrm>
              <a:off x="4332" y="1931"/>
              <a:ext cx="229"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2c</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nvGrpSpPr>
          <p:cNvPr id="7" name="Group 67"/>
          <p:cNvGrpSpPr>
            <a:grpSpLocks/>
          </p:cNvGrpSpPr>
          <p:nvPr/>
        </p:nvGrpSpPr>
        <p:grpSpPr bwMode="auto">
          <a:xfrm>
            <a:off x="8754564" y="5262570"/>
            <a:ext cx="668867" cy="369888"/>
            <a:chOff x="4596" y="2153"/>
            <a:chExt cx="316" cy="233"/>
          </a:xfrm>
        </p:grpSpPr>
        <p:sp>
          <p:nvSpPr>
            <p:cNvPr id="174" name="Oval 68"/>
            <p:cNvSpPr>
              <a:spLocks noChangeArrowheads="1"/>
            </p:cNvSpPr>
            <p:nvPr/>
          </p:nvSpPr>
          <p:spPr bwMode="auto">
            <a:xfrm>
              <a:off x="4599" y="2276"/>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5" name="Line 69"/>
            <p:cNvSpPr>
              <a:spLocks noChangeShapeType="1"/>
            </p:cNvSpPr>
            <p:nvPr/>
          </p:nvSpPr>
          <p:spPr bwMode="auto">
            <a:xfrm>
              <a:off x="4599" y="2269"/>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6" name="Line 70"/>
            <p:cNvSpPr>
              <a:spLocks noChangeShapeType="1"/>
            </p:cNvSpPr>
            <p:nvPr/>
          </p:nvSpPr>
          <p:spPr bwMode="auto">
            <a:xfrm>
              <a:off x="4912" y="2269"/>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Rectangle 71"/>
            <p:cNvSpPr>
              <a:spLocks noChangeArrowheads="1"/>
            </p:cNvSpPr>
            <p:nvPr/>
          </p:nvSpPr>
          <p:spPr bwMode="auto">
            <a:xfrm>
              <a:off x="4599" y="2269"/>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78" name="Oval 72"/>
            <p:cNvSpPr>
              <a:spLocks noChangeArrowheads="1"/>
            </p:cNvSpPr>
            <p:nvPr/>
          </p:nvSpPr>
          <p:spPr bwMode="auto">
            <a:xfrm>
              <a:off x="4596" y="2210"/>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9" name="Rectangle 73"/>
            <p:cNvSpPr>
              <a:spLocks noChangeArrowheads="1"/>
            </p:cNvSpPr>
            <p:nvPr/>
          </p:nvSpPr>
          <p:spPr bwMode="auto">
            <a:xfrm>
              <a:off x="4683" y="2223"/>
              <a:ext cx="142" cy="110"/>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Text Box 74"/>
            <p:cNvSpPr txBox="1">
              <a:spLocks noChangeArrowheads="1"/>
            </p:cNvSpPr>
            <p:nvPr/>
          </p:nvSpPr>
          <p:spPr bwMode="auto">
            <a:xfrm>
              <a:off x="4599" y="2153"/>
              <a:ext cx="241"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2b</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nvGrpSpPr>
          <p:cNvPr id="8" name="Group 75"/>
          <p:cNvGrpSpPr>
            <a:grpSpLocks/>
          </p:cNvGrpSpPr>
          <p:nvPr/>
        </p:nvGrpSpPr>
        <p:grpSpPr bwMode="auto">
          <a:xfrm>
            <a:off x="5486426" y="5849944"/>
            <a:ext cx="698503" cy="369888"/>
            <a:chOff x="2002" y="1971"/>
            <a:chExt cx="330" cy="233"/>
          </a:xfrm>
        </p:grpSpPr>
        <p:sp>
          <p:nvSpPr>
            <p:cNvPr id="182" name="Oval 76"/>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3" name="Line 77"/>
            <p:cNvSpPr>
              <a:spLocks noChangeShapeType="1"/>
            </p:cNvSpPr>
            <p:nvPr/>
          </p:nvSpPr>
          <p:spPr bwMode="auto">
            <a:xfrm>
              <a:off x="2019"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Line 78"/>
            <p:cNvSpPr>
              <a:spLocks noChangeShapeType="1"/>
            </p:cNvSpPr>
            <p:nvPr/>
          </p:nvSpPr>
          <p:spPr bwMode="auto">
            <a:xfrm>
              <a:off x="2332"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Rectangle 79"/>
            <p:cNvSpPr>
              <a:spLocks noChangeArrowheads="1"/>
            </p:cNvSpPr>
            <p:nvPr/>
          </p:nvSpPr>
          <p:spPr bwMode="auto">
            <a:xfrm>
              <a:off x="2019" y="209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86" name="Oval 80"/>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9" name="Group 81"/>
            <p:cNvGrpSpPr>
              <a:grpSpLocks/>
            </p:cNvGrpSpPr>
            <p:nvPr/>
          </p:nvGrpSpPr>
          <p:grpSpPr bwMode="auto">
            <a:xfrm>
              <a:off x="2002" y="1971"/>
              <a:ext cx="241" cy="233"/>
              <a:chOff x="2897" y="2420"/>
              <a:chExt cx="246" cy="233"/>
            </a:xfrm>
          </p:grpSpPr>
          <p:sp>
            <p:nvSpPr>
              <p:cNvPr id="188" name="Rectangle 82"/>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Text Box 83"/>
              <p:cNvSpPr txBox="1">
                <a:spLocks noChangeArrowheads="1"/>
              </p:cNvSpPr>
              <p:nvPr/>
            </p:nvSpPr>
            <p:spPr bwMode="auto">
              <a:xfrm>
                <a:off x="2897" y="2420"/>
                <a:ext cx="246"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1b</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grpSp>
        <p:nvGrpSpPr>
          <p:cNvPr id="10" name="Group 84"/>
          <p:cNvGrpSpPr>
            <a:grpSpLocks/>
          </p:cNvGrpSpPr>
          <p:nvPr/>
        </p:nvGrpSpPr>
        <p:grpSpPr bwMode="auto">
          <a:xfrm>
            <a:off x="2146326" y="4505331"/>
            <a:ext cx="677335" cy="369888"/>
            <a:chOff x="2012" y="1971"/>
            <a:chExt cx="320" cy="233"/>
          </a:xfrm>
        </p:grpSpPr>
        <p:sp>
          <p:nvSpPr>
            <p:cNvPr id="191" name="Oval 85"/>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Line 86"/>
            <p:cNvSpPr>
              <a:spLocks noChangeShapeType="1"/>
            </p:cNvSpPr>
            <p:nvPr/>
          </p:nvSpPr>
          <p:spPr bwMode="auto">
            <a:xfrm>
              <a:off x="2019"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Line 87"/>
            <p:cNvSpPr>
              <a:spLocks noChangeShapeType="1"/>
            </p:cNvSpPr>
            <p:nvPr/>
          </p:nvSpPr>
          <p:spPr bwMode="auto">
            <a:xfrm>
              <a:off x="2332" y="2095"/>
              <a:ext cx="0" cy="50"/>
            </a:xfrm>
            <a:prstGeom prst="lin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4" name="Rectangle 88"/>
            <p:cNvSpPr>
              <a:spLocks noChangeArrowheads="1"/>
            </p:cNvSpPr>
            <p:nvPr/>
          </p:nvSpPr>
          <p:spPr bwMode="auto">
            <a:xfrm>
              <a:off x="2019" y="2095"/>
              <a:ext cx="310" cy="49"/>
            </a:xfrm>
            <a:prstGeom prst="rect">
              <a:avLst/>
            </a:prstGeom>
            <a:solidFill>
              <a:srgbClr val="CCCCFF"/>
            </a:solidFill>
            <a:ln w="12700">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800" b="1" i="0" u="none" strike="noStrike" kern="0" cap="none" spc="0" normalizeH="0" baseline="0" noProof="0" smtClean="0">
                <a:ln>
                  <a:noFill/>
                </a:ln>
                <a:solidFill>
                  <a:sysClr val="windowText" lastClr="000000"/>
                </a:solidFill>
                <a:effectLst/>
                <a:uLnTx/>
                <a:uFillTx/>
              </a:endParaRPr>
            </a:p>
          </p:txBody>
        </p:sp>
        <p:sp>
          <p:nvSpPr>
            <p:cNvPr id="195" name="Oval 89"/>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1" name="Group 90"/>
            <p:cNvGrpSpPr>
              <a:grpSpLocks/>
            </p:cNvGrpSpPr>
            <p:nvPr/>
          </p:nvGrpSpPr>
          <p:grpSpPr bwMode="auto">
            <a:xfrm>
              <a:off x="2012" y="1971"/>
              <a:ext cx="229" cy="233"/>
              <a:chOff x="2906" y="2420"/>
              <a:chExt cx="234" cy="233"/>
            </a:xfrm>
          </p:grpSpPr>
          <p:sp>
            <p:nvSpPr>
              <p:cNvPr id="197" name="Rectangle 91"/>
              <p:cNvSpPr>
                <a:spLocks noChangeArrowheads="1"/>
              </p:cNvSpPr>
              <p:nvPr/>
            </p:nvSpPr>
            <p:spPr bwMode="auto">
              <a:xfrm>
                <a:off x="2982" y="2490"/>
                <a:ext cx="144" cy="132"/>
              </a:xfrm>
              <a:prstGeom prst="rect">
                <a:avLst/>
              </a:prstGeom>
              <a:solidFill>
                <a:srgbClr val="CCCC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8" name="Text Box 92"/>
              <p:cNvSpPr txBox="1">
                <a:spLocks noChangeArrowheads="1"/>
              </p:cNvSpPr>
              <p:nvPr/>
            </p:nvSpPr>
            <p:spPr bwMode="auto">
              <a:xfrm>
                <a:off x="2906" y="2420"/>
                <a:ext cx="234" cy="233"/>
              </a:xfrm>
              <a:prstGeom prst="rect">
                <a:avLst/>
              </a:prstGeom>
              <a:noFill/>
              <a:ln w="9525">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noFill/>
                    </a:ln>
                    <a:solidFill>
                      <a:sysClr val="windowText" lastClr="000000"/>
                    </a:solidFill>
                    <a:effectLst/>
                    <a:uLnTx/>
                    <a:uFillTx/>
                  </a:rPr>
                  <a:t>3c</a:t>
                </a:r>
                <a:endParaRPr kumimoji="0" lang="en-US" altLang="zh-CN" sz="2800" b="1" i="0" u="none" strike="noStrike" kern="0" cap="none" spc="0" normalizeH="0" baseline="0" noProof="0" smtClean="0">
                  <a:ln>
                    <a:noFill/>
                  </a:ln>
                  <a:solidFill>
                    <a:sysClr val="windowText" lastClr="000000"/>
                  </a:solidFill>
                  <a:effectLst/>
                  <a:uLnTx/>
                  <a:uFillTx/>
                </a:endParaRPr>
              </a:p>
            </p:txBody>
          </p:sp>
        </p:grpSp>
      </p:grpSp>
      <p:sp>
        <p:nvSpPr>
          <p:cNvPr id="199" name="Line 93"/>
          <p:cNvSpPr>
            <a:spLocks noChangeShapeType="1"/>
          </p:cNvSpPr>
          <p:nvPr/>
        </p:nvSpPr>
        <p:spPr bwMode="auto">
          <a:xfrm flipH="1">
            <a:off x="4152901" y="5692786"/>
            <a:ext cx="196851" cy="1619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Line 94"/>
          <p:cNvSpPr>
            <a:spLocks noChangeShapeType="1"/>
          </p:cNvSpPr>
          <p:nvPr/>
        </p:nvSpPr>
        <p:spPr bwMode="auto">
          <a:xfrm>
            <a:off x="4690533" y="5732474"/>
            <a:ext cx="0" cy="3905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Line 95"/>
          <p:cNvSpPr>
            <a:spLocks noChangeShapeType="1"/>
          </p:cNvSpPr>
          <p:nvPr/>
        </p:nvSpPr>
        <p:spPr bwMode="auto">
          <a:xfrm>
            <a:off x="4906436" y="5680086"/>
            <a:ext cx="662517" cy="334963"/>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Line 96"/>
          <p:cNvSpPr>
            <a:spLocks noChangeShapeType="1"/>
          </p:cNvSpPr>
          <p:nvPr/>
        </p:nvSpPr>
        <p:spPr bwMode="auto">
          <a:xfrm flipH="1">
            <a:off x="5067301" y="6137275"/>
            <a:ext cx="501651" cy="12065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Line 97"/>
          <p:cNvSpPr>
            <a:spLocks noChangeShapeType="1"/>
          </p:cNvSpPr>
          <p:nvPr/>
        </p:nvSpPr>
        <p:spPr bwMode="auto">
          <a:xfrm flipH="1" flipV="1">
            <a:off x="4296833" y="5961063"/>
            <a:ext cx="1202267" cy="80962"/>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Line 98"/>
          <p:cNvSpPr>
            <a:spLocks noChangeShapeType="1"/>
          </p:cNvSpPr>
          <p:nvPr/>
        </p:nvSpPr>
        <p:spPr bwMode="auto">
          <a:xfrm flipV="1">
            <a:off x="7990417" y="5046674"/>
            <a:ext cx="465667" cy="134937"/>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Line 99"/>
          <p:cNvSpPr>
            <a:spLocks noChangeShapeType="1"/>
          </p:cNvSpPr>
          <p:nvPr/>
        </p:nvSpPr>
        <p:spPr bwMode="auto">
          <a:xfrm>
            <a:off x="7473952" y="6383338"/>
            <a:ext cx="1022349" cy="0"/>
          </a:xfrm>
          <a:prstGeom prst="line">
            <a:avLst/>
          </a:prstGeom>
          <a:noFill/>
          <a:ln w="25400">
            <a:solidFill>
              <a:srgbClr val="000000"/>
            </a:solidFill>
            <a:prstDash val="dash"/>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Line 100"/>
          <p:cNvSpPr>
            <a:spLocks noChangeShapeType="1"/>
          </p:cNvSpPr>
          <p:nvPr/>
        </p:nvSpPr>
        <p:spPr bwMode="auto">
          <a:xfrm>
            <a:off x="7499352" y="6697663"/>
            <a:ext cx="1022349" cy="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Text Box 101"/>
          <p:cNvSpPr txBox="1">
            <a:spLocks noChangeArrowheads="1"/>
          </p:cNvSpPr>
          <p:nvPr/>
        </p:nvSpPr>
        <p:spPr bwMode="auto">
          <a:xfrm>
            <a:off x="8606369" y="6167438"/>
            <a:ext cx="1725152" cy="338554"/>
          </a:xfrm>
          <a:prstGeom prst="rect">
            <a:avLst/>
          </a:prstGeom>
          <a:noFill/>
          <a:ln w="9525">
            <a:noFill/>
            <a:miter lim="800000"/>
            <a:headEnd/>
            <a:tailEnd/>
          </a:ln>
          <a:effectLst/>
        </p:spPr>
        <p:txBody>
          <a:bodyPr wrap="none">
            <a:spAutoFit/>
          </a:bodyPr>
          <a:lstStyle/>
          <a:p>
            <a:pPr eaLnBrk="1" hangingPunct="1"/>
            <a:r>
              <a:rPr lang="en-US" altLang="zh-CN" sz="1600" b="1"/>
              <a:t>eBGP session</a:t>
            </a:r>
          </a:p>
        </p:txBody>
      </p:sp>
      <p:sp>
        <p:nvSpPr>
          <p:cNvPr id="208" name="Text Box 102"/>
          <p:cNvSpPr txBox="1">
            <a:spLocks noChangeArrowheads="1"/>
          </p:cNvSpPr>
          <p:nvPr/>
        </p:nvSpPr>
        <p:spPr bwMode="auto">
          <a:xfrm>
            <a:off x="8642357" y="6516688"/>
            <a:ext cx="1659429" cy="338554"/>
          </a:xfrm>
          <a:prstGeom prst="rect">
            <a:avLst/>
          </a:prstGeom>
          <a:noFill/>
          <a:ln w="9525">
            <a:noFill/>
            <a:miter lim="800000"/>
            <a:headEnd/>
            <a:tailEnd/>
          </a:ln>
          <a:effectLst/>
        </p:spPr>
        <p:txBody>
          <a:bodyPr wrap="none">
            <a:spAutoFit/>
          </a:bodyPr>
          <a:lstStyle/>
          <a:p>
            <a:pPr eaLnBrk="1" hangingPunct="1"/>
            <a:r>
              <a:rPr lang="en-US" altLang="zh-CN" sz="1600" b="1"/>
              <a:t>iBGP session</a:t>
            </a:r>
          </a:p>
        </p:txBody>
      </p:sp>
      <p:sp>
        <p:nvSpPr>
          <p:cNvPr id="209" name="Line 103"/>
          <p:cNvSpPr>
            <a:spLocks noChangeShapeType="1"/>
          </p:cNvSpPr>
          <p:nvPr/>
        </p:nvSpPr>
        <p:spPr bwMode="auto">
          <a:xfrm flipH="1" flipV="1">
            <a:off x="2719920" y="4805374"/>
            <a:ext cx="321733" cy="174625"/>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Line 104"/>
          <p:cNvSpPr>
            <a:spLocks noChangeShapeType="1"/>
          </p:cNvSpPr>
          <p:nvPr/>
        </p:nvSpPr>
        <p:spPr bwMode="auto">
          <a:xfrm flipH="1">
            <a:off x="2146301" y="4832350"/>
            <a:ext cx="196851" cy="376238"/>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Line 105"/>
          <p:cNvSpPr>
            <a:spLocks noChangeShapeType="1"/>
          </p:cNvSpPr>
          <p:nvPr/>
        </p:nvSpPr>
        <p:spPr bwMode="auto">
          <a:xfrm>
            <a:off x="8921751" y="5114925"/>
            <a:ext cx="91016" cy="228600"/>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Line 106"/>
          <p:cNvSpPr>
            <a:spLocks noChangeShapeType="1"/>
          </p:cNvSpPr>
          <p:nvPr/>
        </p:nvSpPr>
        <p:spPr bwMode="auto">
          <a:xfrm>
            <a:off x="4171951" y="6042025"/>
            <a:ext cx="268816" cy="134938"/>
          </a:xfrm>
          <a:prstGeom prst="line">
            <a:avLst/>
          </a:prstGeom>
          <a:noFill/>
          <a:ln w="25400">
            <a:solidFill>
              <a:srgbClr val="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12" name="Group 112"/>
          <p:cNvGrpSpPr>
            <a:grpSpLocks/>
          </p:cNvGrpSpPr>
          <p:nvPr/>
        </p:nvGrpSpPr>
        <p:grpSpPr bwMode="auto">
          <a:xfrm>
            <a:off x="3549651" y="4645036"/>
            <a:ext cx="1068916" cy="434975"/>
            <a:chOff x="1670" y="2734"/>
            <a:chExt cx="505" cy="274"/>
          </a:xfrm>
        </p:grpSpPr>
        <p:sp>
          <p:nvSpPr>
            <p:cNvPr id="214" name="Freeform 109"/>
            <p:cNvSpPr>
              <a:spLocks/>
            </p:cNvSpPr>
            <p:nvPr/>
          </p:nvSpPr>
          <p:spPr bwMode="auto">
            <a:xfrm>
              <a:off x="1767" y="2734"/>
              <a:ext cx="408" cy="274"/>
            </a:xfrm>
            <a:custGeom>
              <a:avLst/>
              <a:gdLst/>
              <a:ahLst/>
              <a:cxnLst>
                <a:cxn ang="0">
                  <a:pos x="391" y="60"/>
                </a:cxn>
                <a:cxn ang="0">
                  <a:pos x="73" y="30"/>
                </a:cxn>
                <a:cxn ang="0">
                  <a:pos x="88" y="238"/>
                </a:cxn>
                <a:cxn ang="0">
                  <a:pos x="599" y="245"/>
                </a:cxn>
                <a:cxn ang="0">
                  <a:pos x="636" y="75"/>
                </a:cxn>
                <a:cxn ang="0">
                  <a:pos x="391" y="60"/>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Text Box 110"/>
            <p:cNvSpPr txBox="1">
              <a:spLocks noChangeArrowheads="1"/>
            </p:cNvSpPr>
            <p:nvPr/>
          </p:nvSpPr>
          <p:spPr bwMode="auto">
            <a:xfrm>
              <a:off x="1817" y="2734"/>
              <a:ext cx="176" cy="25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smtClean="0">
                  <a:ln>
                    <a:noFill/>
                  </a:ln>
                  <a:solidFill>
                    <a:sysClr val="windowText" lastClr="000000"/>
                  </a:solidFill>
                  <a:effectLst/>
                  <a:uLnTx/>
                  <a:uFillTx/>
                </a:rPr>
                <a:t>P</a:t>
              </a:r>
              <a:endParaRPr kumimoji="0" lang="en-US" altLang="zh-CN" sz="1800" b="0" i="0" u="none" strike="noStrike" kern="0" cap="none" spc="0" normalizeH="0" baseline="0" noProof="0" smtClean="0">
                <a:ln>
                  <a:noFill/>
                </a:ln>
                <a:solidFill>
                  <a:sysClr val="windowText" lastClr="000000"/>
                </a:solidFill>
                <a:effectLst/>
                <a:uLnTx/>
                <a:uFillTx/>
              </a:endParaRPr>
            </a:p>
          </p:txBody>
        </p:sp>
        <p:sp>
          <p:nvSpPr>
            <p:cNvPr id="216" name="Line 111"/>
            <p:cNvSpPr>
              <a:spLocks noChangeShapeType="1"/>
            </p:cNvSpPr>
            <p:nvPr/>
          </p:nvSpPr>
          <p:spPr bwMode="auto">
            <a:xfrm flipV="1">
              <a:off x="1670" y="2912"/>
              <a:ext cx="168" cy="45"/>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217" name="Line 5"/>
          <p:cNvSpPr>
            <a:spLocks noChangeShapeType="1"/>
          </p:cNvSpPr>
          <p:nvPr/>
        </p:nvSpPr>
        <p:spPr bwMode="auto">
          <a:xfrm flipH="1" flipV="1">
            <a:off x="3454896" y="5180396"/>
            <a:ext cx="878565" cy="395456"/>
          </a:xfrm>
          <a:prstGeom prst="line">
            <a:avLst/>
          </a:prstGeom>
          <a:noFill/>
          <a:ln w="38100">
            <a:solidFill>
              <a:srgbClr val="FFC000"/>
            </a:solidFill>
            <a:round/>
            <a:headEnd type="arrow" w="med" len="med"/>
            <a:tailEnd type="none" w="med" len="med"/>
          </a:ln>
          <a:effectLst/>
        </p:spPr>
        <p:txBody>
          <a:bodyPr wrap="none" anchor="ctr"/>
          <a:lstStyle/>
          <a:p>
            <a:endParaRPr lang="zh-CN" altLang="en-US"/>
          </a:p>
        </p:txBody>
      </p:sp>
      <p:sp>
        <p:nvSpPr>
          <p:cNvPr id="218" name="Oval 9"/>
          <p:cNvSpPr>
            <a:spLocks noChangeArrowheads="1"/>
          </p:cNvSpPr>
          <p:nvPr/>
        </p:nvSpPr>
        <p:spPr bwMode="auto">
          <a:xfrm>
            <a:off x="3568148" y="5486400"/>
            <a:ext cx="2693504" cy="934278"/>
          </a:xfrm>
          <a:prstGeom prst="ellipse">
            <a:avLst/>
          </a:prstGeom>
          <a:noFill/>
          <a:ln w="38100">
            <a:solidFill>
              <a:srgbClr val="FFC000"/>
            </a:solidFill>
            <a:round/>
            <a:headEnd/>
            <a:tailEnd/>
          </a:ln>
          <a:effectLst>
            <a:outerShdw dist="35921" dir="2700000" algn="ctr" rotWithShape="0">
              <a:srgbClr val="808080"/>
            </a:outerShdw>
          </a:effectLst>
        </p:spPr>
        <p:txBody>
          <a:bodyPr wrap="none" anchor="ctr"/>
          <a:lstStyle/>
          <a:p>
            <a:endParaRPr lang="zh-CN" altLang="en-US"/>
          </a:p>
        </p:txBody>
      </p:sp>
      <p:sp>
        <p:nvSpPr>
          <p:cNvPr id="126" name="Line 5"/>
          <p:cNvSpPr>
            <a:spLocks noChangeShapeType="1"/>
          </p:cNvSpPr>
          <p:nvPr/>
        </p:nvSpPr>
        <p:spPr bwMode="auto">
          <a:xfrm flipH="1">
            <a:off x="6310739" y="5327374"/>
            <a:ext cx="1183364" cy="571952"/>
          </a:xfrm>
          <a:prstGeom prst="line">
            <a:avLst/>
          </a:prstGeom>
          <a:noFill/>
          <a:ln w="38100">
            <a:solidFill>
              <a:srgbClr val="FFC000"/>
            </a:solidFill>
            <a:round/>
            <a:headEnd type="arrow" w="med" len="med"/>
            <a:tailEnd type="none" w="med" len="med"/>
          </a:ln>
          <a:effectLst/>
        </p:spPr>
        <p:txBody>
          <a:bodyPr wrap="none" anchor="ctr"/>
          <a:lstStyle/>
          <a:p>
            <a:endParaRPr lang="zh-CN" altLang="en-US"/>
          </a:p>
        </p:txBody>
      </p:sp>
      <p:sp>
        <p:nvSpPr>
          <p:cNvPr id="165" name="椭圆 164"/>
          <p:cNvSpPr/>
          <p:nvPr/>
        </p:nvSpPr>
        <p:spPr>
          <a:xfrm rot="21168944">
            <a:off x="3470360" y="4838276"/>
            <a:ext cx="6135592" cy="1654780"/>
          </a:xfrm>
          <a:prstGeom prst="ellipse">
            <a:avLst/>
          </a:prstGeom>
          <a:noFill/>
          <a:ln w="38100">
            <a:solidFill>
              <a:srgbClr val="00B050"/>
            </a:solidFill>
            <a:round/>
            <a:headEnd/>
            <a:tailEnd/>
          </a:ln>
          <a:effectLst>
            <a:outerShdw dist="35921" dir="2700000" algn="ctr" rotWithShape="0">
              <a:srgbClr val="808080"/>
            </a:outerShdw>
          </a:effectLst>
        </p:spPr>
        <p:txBody>
          <a:bodyPr wrap="none" anchor="ctr"/>
          <a:lstStyle/>
          <a:p>
            <a:endParaRPr lang="zh-CN" altLang="en-US">
              <a:solidFill>
                <a:schemeClr val="tx1"/>
              </a:solidFill>
            </a:endParaRPr>
          </a:p>
        </p:txBody>
      </p:sp>
      <p:sp>
        <p:nvSpPr>
          <p:cNvPr id="173" name="TextBox 172"/>
          <p:cNvSpPr txBox="1"/>
          <p:nvPr/>
        </p:nvSpPr>
        <p:spPr>
          <a:xfrm>
            <a:off x="2266121" y="3528392"/>
            <a:ext cx="10229852" cy="1077218"/>
          </a:xfrm>
          <a:prstGeom prst="rect">
            <a:avLst/>
          </a:prstGeom>
          <a:noFill/>
        </p:spPr>
        <p:txBody>
          <a:bodyPr wrap="none" rtlCol="0">
            <a:spAutoFit/>
          </a:bodyPr>
          <a:lstStyle/>
          <a:p>
            <a:r>
              <a:rPr lang="en-US" altLang="zh-CN" sz="3200" dirty="0" smtClean="0">
                <a:solidFill>
                  <a:srgbClr val="00B050"/>
                </a:solidFill>
              </a:rPr>
              <a:t>when a router learns about a new prefix,</a:t>
            </a:r>
          </a:p>
          <a:p>
            <a:r>
              <a:rPr lang="en-US" altLang="zh-CN" sz="3200" dirty="0" smtClean="0">
                <a:solidFill>
                  <a:srgbClr val="00B050"/>
                </a:solidFill>
              </a:rPr>
              <a:t>it creates a forwarding table entry for the prefix </a:t>
            </a:r>
            <a:endParaRPr lang="zh-CN" altLang="en-US" sz="3200" dirty="0">
              <a:solidFill>
                <a:srgbClr val="00B050"/>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154" name="Object 2"/>
          <p:cNvGraphicFramePr>
            <a:graphicFrameLocks noChangeAspect="1"/>
          </p:cNvGraphicFramePr>
          <p:nvPr/>
        </p:nvGraphicFramePr>
        <p:xfrm>
          <a:off x="456097" y="1392307"/>
          <a:ext cx="10052051" cy="3048000"/>
        </p:xfrm>
        <a:graphic>
          <a:graphicData uri="http://schemas.openxmlformats.org/presentationml/2006/ole">
            <p:oleObj spid="_x0000_s177154" name="Picture" r:id="rId4" imgW="5372280" imgH="2171880" progId="Word.Picture.8">
              <p:embed/>
            </p:oleObj>
          </a:graphicData>
        </a:graphic>
      </p:graphicFrame>
      <p:sp>
        <p:nvSpPr>
          <p:cNvPr id="2" name="标题 1"/>
          <p:cNvSpPr>
            <a:spLocks noGrp="1"/>
          </p:cNvSpPr>
          <p:nvPr>
            <p:ph type="title"/>
          </p:nvPr>
        </p:nvSpPr>
        <p:spPr/>
        <p:txBody>
          <a:bodyPr/>
          <a:lstStyle/>
          <a:p>
            <a:r>
              <a:rPr lang="en-US" altLang="zh-CN" dirty="0" smtClean="0"/>
              <a:t>BGP</a:t>
            </a:r>
            <a:endParaRPr lang="zh-CN" altLang="en-US" dirty="0"/>
          </a:p>
        </p:txBody>
      </p:sp>
      <p:sp>
        <p:nvSpPr>
          <p:cNvPr id="141" name="矩形 140"/>
          <p:cNvSpPr/>
          <p:nvPr/>
        </p:nvSpPr>
        <p:spPr>
          <a:xfrm>
            <a:off x="6132445" y="1451113"/>
            <a:ext cx="4452731" cy="1918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1361666" y="3796755"/>
            <a:ext cx="5565913" cy="397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09685" y="1599830"/>
            <a:ext cx="11814233" cy="5258170"/>
          </a:xfrm>
        </p:spPr>
        <p:txBody>
          <a:bodyPr/>
          <a:lstStyle/>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sz="2000" dirty="0" smtClean="0">
              <a:solidFill>
                <a:srgbClr val="00B0F0"/>
              </a:solidFill>
            </a:endParaRPr>
          </a:p>
          <a:p>
            <a:pPr>
              <a:buNone/>
            </a:pPr>
            <a:r>
              <a:rPr lang="en-US" altLang="zh-CN" dirty="0" smtClean="0">
                <a:solidFill>
                  <a:srgbClr val="00B0F0"/>
                </a:solidFill>
              </a:rPr>
              <a:t>Routing policy:</a:t>
            </a:r>
          </a:p>
          <a:p>
            <a:r>
              <a:rPr lang="en-US" altLang="zh-CN" sz="3200" dirty="0" smtClean="0">
                <a:solidFill>
                  <a:schemeClr val="accent4"/>
                </a:solidFill>
              </a:rPr>
              <a:t>Provider networks: A, B, C</a:t>
            </a:r>
          </a:p>
          <a:p>
            <a:r>
              <a:rPr lang="en-US" altLang="zh-CN" sz="3200" dirty="0" smtClean="0">
                <a:solidFill>
                  <a:schemeClr val="accent4"/>
                </a:solidFill>
              </a:rPr>
              <a:t>Customer networks (of provider networks): X, Y, W</a:t>
            </a:r>
          </a:p>
          <a:p>
            <a:pPr>
              <a:buNone/>
            </a:pPr>
            <a:r>
              <a:rPr lang="en-US" altLang="zh-CN" sz="3200" dirty="0" smtClean="0">
                <a:solidFill>
                  <a:schemeClr val="accent4"/>
                </a:solidFill>
              </a:rPr>
              <a:t>	</a:t>
            </a:r>
            <a:endParaRPr lang="en-US" altLang="zh-CN" sz="2600" dirty="0" smtClean="0">
              <a:solidFill>
                <a:schemeClr val="accent4"/>
              </a:solidFill>
            </a:endParaRPr>
          </a:p>
          <a:p>
            <a:endParaRPr lang="en-US" altLang="zh-CN" sz="2600" dirty="0">
              <a:solidFill>
                <a:schemeClr val="accent4"/>
              </a:solidFill>
            </a:endParaRPr>
          </a:p>
        </p:txBody>
      </p:sp>
      <p:sp>
        <p:nvSpPr>
          <p:cNvPr id="187" name="TextBox 186"/>
          <p:cNvSpPr txBox="1"/>
          <p:nvPr/>
        </p:nvSpPr>
        <p:spPr>
          <a:xfrm>
            <a:off x="1252338" y="1272208"/>
            <a:ext cx="2068195" cy="1077218"/>
          </a:xfrm>
          <a:prstGeom prst="rect">
            <a:avLst/>
          </a:prstGeom>
          <a:noFill/>
        </p:spPr>
        <p:txBody>
          <a:bodyPr wrap="none" rtlCol="0">
            <a:spAutoFit/>
          </a:bodyPr>
          <a:lstStyle/>
          <a:p>
            <a:pPr algn="just"/>
            <a:r>
              <a:rPr lang="en-US" altLang="zh-CN" sz="3200" dirty="0" smtClean="0">
                <a:solidFill>
                  <a:srgbClr val="00B0F0"/>
                </a:solidFill>
              </a:rPr>
              <a:t>provider</a:t>
            </a:r>
          </a:p>
          <a:p>
            <a:pPr algn="just"/>
            <a:r>
              <a:rPr lang="en-US" altLang="zh-CN" sz="3200" dirty="0" smtClean="0">
                <a:solidFill>
                  <a:srgbClr val="00B0F0"/>
                </a:solidFill>
              </a:rPr>
              <a:t>networks</a:t>
            </a:r>
            <a:endParaRPr lang="zh-CN" altLang="en-US" sz="3200" dirty="0">
              <a:solidFill>
                <a:srgbClr val="00B0F0"/>
              </a:solidFill>
            </a:endParaRPr>
          </a:p>
        </p:txBody>
      </p:sp>
      <p:sp>
        <p:nvSpPr>
          <p:cNvPr id="190" name="TextBox 189"/>
          <p:cNvSpPr txBox="1"/>
          <p:nvPr/>
        </p:nvSpPr>
        <p:spPr>
          <a:xfrm>
            <a:off x="4870179" y="2458278"/>
            <a:ext cx="2100255" cy="1077218"/>
          </a:xfrm>
          <a:prstGeom prst="rect">
            <a:avLst/>
          </a:prstGeom>
          <a:noFill/>
        </p:spPr>
        <p:txBody>
          <a:bodyPr wrap="none" rtlCol="0">
            <a:spAutoFit/>
          </a:bodyPr>
          <a:lstStyle/>
          <a:p>
            <a:pPr algn="just"/>
            <a:r>
              <a:rPr lang="en-US" altLang="zh-CN" sz="3200" dirty="0" smtClean="0">
                <a:solidFill>
                  <a:srgbClr val="00B0F0"/>
                </a:solidFill>
              </a:rPr>
              <a:t>customer</a:t>
            </a:r>
          </a:p>
          <a:p>
            <a:pPr algn="just"/>
            <a:r>
              <a:rPr lang="en-US" altLang="zh-CN" sz="3200" dirty="0" smtClean="0">
                <a:solidFill>
                  <a:srgbClr val="00B0F0"/>
                </a:solidFill>
              </a:rPr>
              <a:t>networks</a:t>
            </a:r>
            <a:endParaRPr lang="zh-CN" altLang="en-US" sz="3200" dirty="0">
              <a:solidFill>
                <a:srgbClr val="00B0F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154" name="Object 2"/>
          <p:cNvGraphicFramePr>
            <a:graphicFrameLocks noChangeAspect="1"/>
          </p:cNvGraphicFramePr>
          <p:nvPr/>
        </p:nvGraphicFramePr>
        <p:xfrm>
          <a:off x="456097" y="1392307"/>
          <a:ext cx="10052051" cy="3048000"/>
        </p:xfrm>
        <a:graphic>
          <a:graphicData uri="http://schemas.openxmlformats.org/presentationml/2006/ole">
            <p:oleObj spid="_x0000_s182274" name="Picture" r:id="rId4" imgW="5372280" imgH="2171880" progId="Word.Picture.8">
              <p:embed/>
            </p:oleObj>
          </a:graphicData>
        </a:graphic>
      </p:graphicFrame>
      <p:sp>
        <p:nvSpPr>
          <p:cNvPr id="2" name="标题 1"/>
          <p:cNvSpPr>
            <a:spLocks noGrp="1"/>
          </p:cNvSpPr>
          <p:nvPr>
            <p:ph type="title"/>
          </p:nvPr>
        </p:nvSpPr>
        <p:spPr/>
        <p:txBody>
          <a:bodyPr/>
          <a:lstStyle/>
          <a:p>
            <a:r>
              <a:rPr lang="en-US" altLang="zh-CN" dirty="0" smtClean="0"/>
              <a:t>BGP</a:t>
            </a:r>
            <a:endParaRPr lang="zh-CN" altLang="en-US" dirty="0"/>
          </a:p>
        </p:txBody>
      </p:sp>
      <p:sp>
        <p:nvSpPr>
          <p:cNvPr id="141" name="矩形 140"/>
          <p:cNvSpPr/>
          <p:nvPr/>
        </p:nvSpPr>
        <p:spPr>
          <a:xfrm>
            <a:off x="6132445" y="1451113"/>
            <a:ext cx="4452731" cy="1918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1361666" y="3796755"/>
            <a:ext cx="5565913" cy="397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09685" y="1599830"/>
            <a:ext cx="11814233" cy="5258170"/>
          </a:xfrm>
        </p:spPr>
        <p:txBody>
          <a:bodyPr/>
          <a:lstStyle/>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sz="2000" dirty="0" smtClean="0">
              <a:solidFill>
                <a:srgbClr val="00B0F0"/>
              </a:solidFill>
            </a:endParaRPr>
          </a:p>
          <a:p>
            <a:pPr>
              <a:buNone/>
            </a:pPr>
            <a:r>
              <a:rPr lang="en-US" altLang="zh-CN" dirty="0" smtClean="0">
                <a:solidFill>
                  <a:srgbClr val="00B0F0"/>
                </a:solidFill>
              </a:rPr>
              <a:t>Routing policy:</a:t>
            </a:r>
          </a:p>
          <a:p>
            <a:r>
              <a:rPr lang="en-US" altLang="zh-CN" sz="3200" dirty="0" smtClean="0">
                <a:solidFill>
                  <a:schemeClr val="accent4"/>
                </a:solidFill>
              </a:rPr>
              <a:t>Provider networks: A, B, C</a:t>
            </a:r>
          </a:p>
          <a:p>
            <a:r>
              <a:rPr lang="en-US" altLang="zh-CN" sz="3200" dirty="0" smtClean="0">
                <a:solidFill>
                  <a:schemeClr val="accent4"/>
                </a:solidFill>
              </a:rPr>
              <a:t>Customer networks (of provider networks): X, Y, W</a:t>
            </a:r>
          </a:p>
          <a:p>
            <a:r>
              <a:rPr lang="en-US" altLang="zh-CN" sz="3200" dirty="0" smtClean="0">
                <a:solidFill>
                  <a:srgbClr val="00B050"/>
                </a:solidFill>
              </a:rPr>
              <a:t>X is dual-homed: attached to two networks</a:t>
            </a:r>
          </a:p>
          <a:p>
            <a:pPr>
              <a:buNone/>
            </a:pPr>
            <a:r>
              <a:rPr lang="en-US" altLang="zh-CN" sz="3200" dirty="0" smtClean="0">
                <a:solidFill>
                  <a:schemeClr val="accent4"/>
                </a:solidFill>
              </a:rPr>
              <a:t>	</a:t>
            </a:r>
            <a:endParaRPr lang="en-US" altLang="zh-CN" sz="2600" dirty="0" smtClean="0">
              <a:solidFill>
                <a:schemeClr val="accent4"/>
              </a:solidFill>
            </a:endParaRPr>
          </a:p>
          <a:p>
            <a:endParaRPr lang="en-US" altLang="zh-CN" sz="2600" dirty="0">
              <a:solidFill>
                <a:schemeClr val="accent4"/>
              </a:solidFill>
            </a:endParaRPr>
          </a:p>
        </p:txBody>
      </p:sp>
      <p:sp>
        <p:nvSpPr>
          <p:cNvPr id="187" name="TextBox 186"/>
          <p:cNvSpPr txBox="1"/>
          <p:nvPr/>
        </p:nvSpPr>
        <p:spPr>
          <a:xfrm>
            <a:off x="1252338" y="1272208"/>
            <a:ext cx="2068195" cy="1077218"/>
          </a:xfrm>
          <a:prstGeom prst="rect">
            <a:avLst/>
          </a:prstGeom>
          <a:noFill/>
        </p:spPr>
        <p:txBody>
          <a:bodyPr wrap="none" rtlCol="0">
            <a:spAutoFit/>
          </a:bodyPr>
          <a:lstStyle/>
          <a:p>
            <a:pPr algn="just"/>
            <a:r>
              <a:rPr lang="en-US" altLang="zh-CN" sz="3200" dirty="0" smtClean="0">
                <a:solidFill>
                  <a:srgbClr val="00B0F0"/>
                </a:solidFill>
              </a:rPr>
              <a:t>provider</a:t>
            </a:r>
          </a:p>
          <a:p>
            <a:pPr algn="just"/>
            <a:r>
              <a:rPr lang="en-US" altLang="zh-CN" sz="3200" dirty="0" smtClean="0">
                <a:solidFill>
                  <a:srgbClr val="00B0F0"/>
                </a:solidFill>
              </a:rPr>
              <a:t>networks</a:t>
            </a:r>
            <a:endParaRPr lang="zh-CN" altLang="en-US" sz="3200" dirty="0">
              <a:solidFill>
                <a:srgbClr val="00B0F0"/>
              </a:solidFill>
            </a:endParaRPr>
          </a:p>
        </p:txBody>
      </p:sp>
      <p:sp>
        <p:nvSpPr>
          <p:cNvPr id="190" name="TextBox 189"/>
          <p:cNvSpPr txBox="1"/>
          <p:nvPr/>
        </p:nvSpPr>
        <p:spPr>
          <a:xfrm>
            <a:off x="4870179" y="2458278"/>
            <a:ext cx="2100255" cy="1077218"/>
          </a:xfrm>
          <a:prstGeom prst="rect">
            <a:avLst/>
          </a:prstGeom>
          <a:noFill/>
        </p:spPr>
        <p:txBody>
          <a:bodyPr wrap="none" rtlCol="0">
            <a:spAutoFit/>
          </a:bodyPr>
          <a:lstStyle/>
          <a:p>
            <a:pPr algn="just"/>
            <a:r>
              <a:rPr lang="en-US" altLang="zh-CN" sz="3200" dirty="0" smtClean="0">
                <a:solidFill>
                  <a:srgbClr val="00B0F0"/>
                </a:solidFill>
              </a:rPr>
              <a:t>customer</a:t>
            </a:r>
          </a:p>
          <a:p>
            <a:pPr algn="just"/>
            <a:r>
              <a:rPr lang="en-US" altLang="zh-CN" sz="3200" dirty="0" smtClean="0">
                <a:solidFill>
                  <a:srgbClr val="00B0F0"/>
                </a:solidFill>
              </a:rPr>
              <a:t>networks</a:t>
            </a:r>
            <a:endParaRPr lang="zh-CN" altLang="en-US" sz="3200" dirty="0">
              <a:solidFill>
                <a:srgbClr val="00B0F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154" name="Object 2"/>
          <p:cNvGraphicFramePr>
            <a:graphicFrameLocks noChangeAspect="1"/>
          </p:cNvGraphicFramePr>
          <p:nvPr/>
        </p:nvGraphicFramePr>
        <p:xfrm>
          <a:off x="456097" y="1392307"/>
          <a:ext cx="10052051" cy="3048000"/>
        </p:xfrm>
        <a:graphic>
          <a:graphicData uri="http://schemas.openxmlformats.org/presentationml/2006/ole">
            <p:oleObj spid="_x0000_s178178" name="Picture" r:id="rId4" imgW="5372280" imgH="2171880" progId="Word.Picture.8">
              <p:embed/>
            </p:oleObj>
          </a:graphicData>
        </a:graphic>
      </p:graphicFrame>
      <p:sp>
        <p:nvSpPr>
          <p:cNvPr id="2" name="标题 1"/>
          <p:cNvSpPr>
            <a:spLocks noGrp="1"/>
          </p:cNvSpPr>
          <p:nvPr>
            <p:ph type="title"/>
          </p:nvPr>
        </p:nvSpPr>
        <p:spPr/>
        <p:txBody>
          <a:bodyPr/>
          <a:lstStyle/>
          <a:p>
            <a:r>
              <a:rPr lang="en-US" altLang="zh-CN" dirty="0" smtClean="0"/>
              <a:t>BGP</a:t>
            </a:r>
            <a:endParaRPr lang="zh-CN" altLang="en-US" dirty="0"/>
          </a:p>
        </p:txBody>
      </p:sp>
      <p:sp>
        <p:nvSpPr>
          <p:cNvPr id="141" name="矩形 140"/>
          <p:cNvSpPr/>
          <p:nvPr/>
        </p:nvSpPr>
        <p:spPr>
          <a:xfrm>
            <a:off x="6132445" y="1451113"/>
            <a:ext cx="4452731" cy="1918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1361666" y="3796755"/>
            <a:ext cx="5565913" cy="397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09685" y="1599830"/>
            <a:ext cx="11814233" cy="5258170"/>
          </a:xfrm>
        </p:spPr>
        <p:txBody>
          <a:bodyPr/>
          <a:lstStyle/>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sz="2000" dirty="0" smtClean="0">
              <a:solidFill>
                <a:srgbClr val="00B0F0"/>
              </a:solidFill>
            </a:endParaRPr>
          </a:p>
          <a:p>
            <a:pPr>
              <a:buNone/>
            </a:pPr>
            <a:r>
              <a:rPr lang="en-US" altLang="zh-CN" dirty="0" smtClean="0">
                <a:solidFill>
                  <a:srgbClr val="00B0F0"/>
                </a:solidFill>
              </a:rPr>
              <a:t>Routing policy:</a:t>
            </a:r>
          </a:p>
          <a:p>
            <a:r>
              <a:rPr lang="en-US" altLang="zh-CN" sz="3200" dirty="0" smtClean="0">
                <a:solidFill>
                  <a:schemeClr val="accent4"/>
                </a:solidFill>
              </a:rPr>
              <a:t>Provider networks: A, B, C</a:t>
            </a:r>
          </a:p>
          <a:p>
            <a:r>
              <a:rPr lang="en-US" altLang="zh-CN" sz="3200" dirty="0" smtClean="0">
                <a:solidFill>
                  <a:schemeClr val="accent4"/>
                </a:solidFill>
              </a:rPr>
              <a:t>Customer networks (of provider networks): X, Y, W</a:t>
            </a:r>
          </a:p>
          <a:p>
            <a:r>
              <a:rPr lang="en-US" altLang="zh-CN" sz="3200" dirty="0" smtClean="0">
                <a:solidFill>
                  <a:srgbClr val="00B050"/>
                </a:solidFill>
              </a:rPr>
              <a:t>X is dual-homed: attached to two networks</a:t>
            </a:r>
          </a:p>
          <a:p>
            <a:pPr>
              <a:buNone/>
            </a:pPr>
            <a:r>
              <a:rPr lang="en-US" altLang="zh-CN" sz="3200" dirty="0" smtClean="0">
                <a:solidFill>
                  <a:schemeClr val="accent4"/>
                </a:solidFill>
              </a:rPr>
              <a:t>	</a:t>
            </a:r>
            <a:endParaRPr lang="en-US" altLang="zh-CN" sz="2600" dirty="0" smtClean="0">
              <a:solidFill>
                <a:schemeClr val="accent4"/>
              </a:solidFill>
            </a:endParaRPr>
          </a:p>
          <a:p>
            <a:endParaRPr lang="en-US" altLang="zh-CN" sz="2600" dirty="0">
              <a:solidFill>
                <a:schemeClr val="accent4"/>
              </a:solidFill>
            </a:endParaRPr>
          </a:p>
        </p:txBody>
      </p:sp>
      <p:sp>
        <p:nvSpPr>
          <p:cNvPr id="187" name="TextBox 186"/>
          <p:cNvSpPr txBox="1"/>
          <p:nvPr/>
        </p:nvSpPr>
        <p:spPr>
          <a:xfrm>
            <a:off x="1252338" y="1272208"/>
            <a:ext cx="2068195" cy="1077218"/>
          </a:xfrm>
          <a:prstGeom prst="rect">
            <a:avLst/>
          </a:prstGeom>
          <a:noFill/>
        </p:spPr>
        <p:txBody>
          <a:bodyPr wrap="none" rtlCol="0">
            <a:spAutoFit/>
          </a:bodyPr>
          <a:lstStyle/>
          <a:p>
            <a:pPr algn="just"/>
            <a:r>
              <a:rPr lang="en-US" altLang="zh-CN" sz="3200" dirty="0" smtClean="0">
                <a:solidFill>
                  <a:srgbClr val="00B0F0"/>
                </a:solidFill>
              </a:rPr>
              <a:t>provider</a:t>
            </a:r>
          </a:p>
          <a:p>
            <a:pPr algn="just"/>
            <a:r>
              <a:rPr lang="en-US" altLang="zh-CN" sz="3200" dirty="0" smtClean="0">
                <a:solidFill>
                  <a:srgbClr val="00B0F0"/>
                </a:solidFill>
              </a:rPr>
              <a:t>networks</a:t>
            </a:r>
            <a:endParaRPr lang="zh-CN" altLang="en-US" sz="3200" dirty="0">
              <a:solidFill>
                <a:srgbClr val="00B0F0"/>
              </a:solidFill>
            </a:endParaRPr>
          </a:p>
        </p:txBody>
      </p:sp>
      <p:sp>
        <p:nvSpPr>
          <p:cNvPr id="190" name="TextBox 189"/>
          <p:cNvSpPr txBox="1"/>
          <p:nvPr/>
        </p:nvSpPr>
        <p:spPr>
          <a:xfrm>
            <a:off x="4870179" y="2458278"/>
            <a:ext cx="2100255" cy="1077218"/>
          </a:xfrm>
          <a:prstGeom prst="rect">
            <a:avLst/>
          </a:prstGeom>
          <a:noFill/>
        </p:spPr>
        <p:txBody>
          <a:bodyPr wrap="none" rtlCol="0">
            <a:spAutoFit/>
          </a:bodyPr>
          <a:lstStyle/>
          <a:p>
            <a:pPr algn="just"/>
            <a:r>
              <a:rPr lang="en-US" altLang="zh-CN" sz="3200" dirty="0" smtClean="0">
                <a:solidFill>
                  <a:srgbClr val="00B0F0"/>
                </a:solidFill>
              </a:rPr>
              <a:t>customer</a:t>
            </a:r>
          </a:p>
          <a:p>
            <a:pPr algn="just"/>
            <a:r>
              <a:rPr lang="en-US" altLang="zh-CN" sz="3200" dirty="0" smtClean="0">
                <a:solidFill>
                  <a:srgbClr val="00B0F0"/>
                </a:solidFill>
              </a:rPr>
              <a:t>networks</a:t>
            </a:r>
            <a:endParaRPr lang="zh-CN" altLang="en-US" sz="3200" dirty="0">
              <a:solidFill>
                <a:srgbClr val="00B0F0"/>
              </a:solidFill>
            </a:endParaRPr>
          </a:p>
        </p:txBody>
      </p:sp>
      <p:sp>
        <p:nvSpPr>
          <p:cNvPr id="9" name="TextBox 8"/>
          <p:cNvSpPr txBox="1"/>
          <p:nvPr/>
        </p:nvSpPr>
        <p:spPr>
          <a:xfrm>
            <a:off x="6877877" y="1272213"/>
            <a:ext cx="5314123" cy="2062103"/>
          </a:xfrm>
          <a:prstGeom prst="rect">
            <a:avLst/>
          </a:prstGeom>
          <a:noFill/>
        </p:spPr>
        <p:txBody>
          <a:bodyPr wrap="square" rtlCol="0">
            <a:spAutoFit/>
          </a:bodyPr>
          <a:lstStyle/>
          <a:p>
            <a:r>
              <a:rPr lang="en-US" altLang="zh-CN" sz="3200" dirty="0" smtClean="0">
                <a:solidFill>
                  <a:srgbClr val="00B050"/>
                </a:solidFill>
              </a:rPr>
              <a:t>X does not want to carry traffic from B to C,</a:t>
            </a:r>
          </a:p>
          <a:p>
            <a:r>
              <a:rPr lang="en-US" altLang="zh-CN" sz="3200" dirty="0" smtClean="0">
                <a:solidFill>
                  <a:srgbClr val="00B050"/>
                </a:solidFill>
              </a:rPr>
              <a:t>so X will not advertise to B a route to C.</a:t>
            </a:r>
            <a:endParaRPr lang="zh-CN" altLang="en-US" sz="3200" dirty="0">
              <a:solidFill>
                <a:srgbClr val="00B05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154" name="Object 2"/>
          <p:cNvGraphicFramePr>
            <a:graphicFrameLocks noChangeAspect="1"/>
          </p:cNvGraphicFramePr>
          <p:nvPr/>
        </p:nvGraphicFramePr>
        <p:xfrm>
          <a:off x="456097" y="1392307"/>
          <a:ext cx="10052051" cy="3048000"/>
        </p:xfrm>
        <a:graphic>
          <a:graphicData uri="http://schemas.openxmlformats.org/presentationml/2006/ole">
            <p:oleObj spid="_x0000_s179202" name="Picture" r:id="rId4" imgW="5372280" imgH="2171880" progId="Word.Picture.8">
              <p:embed/>
            </p:oleObj>
          </a:graphicData>
        </a:graphic>
      </p:graphicFrame>
      <p:sp>
        <p:nvSpPr>
          <p:cNvPr id="2" name="标题 1"/>
          <p:cNvSpPr>
            <a:spLocks noGrp="1"/>
          </p:cNvSpPr>
          <p:nvPr>
            <p:ph type="title"/>
          </p:nvPr>
        </p:nvSpPr>
        <p:spPr/>
        <p:txBody>
          <a:bodyPr/>
          <a:lstStyle/>
          <a:p>
            <a:r>
              <a:rPr lang="en-US" altLang="zh-CN" dirty="0" smtClean="0"/>
              <a:t>BGP</a:t>
            </a:r>
            <a:endParaRPr lang="zh-CN" altLang="en-US" dirty="0"/>
          </a:p>
        </p:txBody>
      </p:sp>
      <p:sp>
        <p:nvSpPr>
          <p:cNvPr id="141" name="矩形 140"/>
          <p:cNvSpPr/>
          <p:nvPr/>
        </p:nvSpPr>
        <p:spPr>
          <a:xfrm>
            <a:off x="6132445" y="1451113"/>
            <a:ext cx="4452731" cy="1918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1361666" y="3796755"/>
            <a:ext cx="5565913" cy="397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09685" y="1599830"/>
            <a:ext cx="11814233" cy="5258170"/>
          </a:xfrm>
        </p:spPr>
        <p:txBody>
          <a:bodyPr/>
          <a:lstStyle/>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sz="2000" dirty="0" smtClean="0">
              <a:solidFill>
                <a:srgbClr val="00B0F0"/>
              </a:solidFill>
            </a:endParaRPr>
          </a:p>
          <a:p>
            <a:pPr>
              <a:buNone/>
            </a:pPr>
            <a:r>
              <a:rPr lang="en-US" altLang="zh-CN" dirty="0" smtClean="0">
                <a:solidFill>
                  <a:srgbClr val="00B0F0"/>
                </a:solidFill>
              </a:rPr>
              <a:t>Routing policy:</a:t>
            </a:r>
          </a:p>
          <a:p>
            <a:r>
              <a:rPr lang="en-US" altLang="zh-CN" sz="3200" dirty="0" smtClean="0">
                <a:solidFill>
                  <a:schemeClr val="accent4"/>
                </a:solidFill>
              </a:rPr>
              <a:t>A advertises to B the path AW</a:t>
            </a:r>
          </a:p>
          <a:p>
            <a:r>
              <a:rPr lang="en-US" altLang="zh-CN" sz="3200" dirty="0" smtClean="0">
                <a:solidFill>
                  <a:schemeClr val="accent4"/>
                </a:solidFill>
              </a:rPr>
              <a:t>B advertises to X the path BAW</a:t>
            </a:r>
          </a:p>
          <a:p>
            <a:pPr>
              <a:buNone/>
            </a:pPr>
            <a:r>
              <a:rPr lang="en-US" altLang="zh-CN" sz="3200" dirty="0" smtClean="0">
                <a:solidFill>
                  <a:schemeClr val="accent4"/>
                </a:solidFill>
              </a:rPr>
              <a:t>	</a:t>
            </a:r>
            <a:endParaRPr lang="en-US" altLang="zh-CN" sz="2600" dirty="0" smtClean="0">
              <a:solidFill>
                <a:schemeClr val="accent4"/>
              </a:solidFill>
            </a:endParaRPr>
          </a:p>
          <a:p>
            <a:endParaRPr lang="en-US" altLang="zh-CN" sz="2600" dirty="0">
              <a:solidFill>
                <a:schemeClr val="accent4"/>
              </a:solidFill>
            </a:endParaRPr>
          </a:p>
        </p:txBody>
      </p:sp>
      <p:sp>
        <p:nvSpPr>
          <p:cNvPr id="187" name="TextBox 186"/>
          <p:cNvSpPr txBox="1"/>
          <p:nvPr/>
        </p:nvSpPr>
        <p:spPr>
          <a:xfrm>
            <a:off x="1252338" y="1272208"/>
            <a:ext cx="2068195" cy="1077218"/>
          </a:xfrm>
          <a:prstGeom prst="rect">
            <a:avLst/>
          </a:prstGeom>
          <a:noFill/>
        </p:spPr>
        <p:txBody>
          <a:bodyPr wrap="none" rtlCol="0">
            <a:spAutoFit/>
          </a:bodyPr>
          <a:lstStyle/>
          <a:p>
            <a:pPr algn="just"/>
            <a:r>
              <a:rPr lang="en-US" altLang="zh-CN" sz="3200" dirty="0" smtClean="0">
                <a:solidFill>
                  <a:srgbClr val="00B0F0"/>
                </a:solidFill>
              </a:rPr>
              <a:t>provider</a:t>
            </a:r>
          </a:p>
          <a:p>
            <a:pPr algn="just"/>
            <a:r>
              <a:rPr lang="en-US" altLang="zh-CN" sz="3200" dirty="0" smtClean="0">
                <a:solidFill>
                  <a:srgbClr val="00B0F0"/>
                </a:solidFill>
              </a:rPr>
              <a:t>networks</a:t>
            </a:r>
            <a:endParaRPr lang="zh-CN" altLang="en-US" sz="3200" dirty="0">
              <a:solidFill>
                <a:srgbClr val="00B0F0"/>
              </a:solidFill>
            </a:endParaRPr>
          </a:p>
        </p:txBody>
      </p:sp>
      <p:sp>
        <p:nvSpPr>
          <p:cNvPr id="190" name="TextBox 189"/>
          <p:cNvSpPr txBox="1"/>
          <p:nvPr/>
        </p:nvSpPr>
        <p:spPr>
          <a:xfrm>
            <a:off x="4870179" y="2458278"/>
            <a:ext cx="2100255" cy="1077218"/>
          </a:xfrm>
          <a:prstGeom prst="rect">
            <a:avLst/>
          </a:prstGeom>
          <a:noFill/>
        </p:spPr>
        <p:txBody>
          <a:bodyPr wrap="none" rtlCol="0">
            <a:spAutoFit/>
          </a:bodyPr>
          <a:lstStyle/>
          <a:p>
            <a:pPr algn="just"/>
            <a:r>
              <a:rPr lang="en-US" altLang="zh-CN" sz="3200" dirty="0" smtClean="0">
                <a:solidFill>
                  <a:srgbClr val="00B0F0"/>
                </a:solidFill>
              </a:rPr>
              <a:t>customer</a:t>
            </a:r>
          </a:p>
          <a:p>
            <a:pPr algn="just"/>
            <a:r>
              <a:rPr lang="en-US" altLang="zh-CN" sz="3200" dirty="0" smtClean="0">
                <a:solidFill>
                  <a:srgbClr val="00B0F0"/>
                </a:solidFill>
              </a:rPr>
              <a:t>networks</a:t>
            </a:r>
            <a:endParaRPr lang="zh-CN" altLang="en-US" sz="3200" dirty="0">
              <a:solidFill>
                <a:srgbClr val="00B0F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154" name="Object 2"/>
          <p:cNvGraphicFramePr>
            <a:graphicFrameLocks noChangeAspect="1"/>
          </p:cNvGraphicFramePr>
          <p:nvPr/>
        </p:nvGraphicFramePr>
        <p:xfrm>
          <a:off x="456097" y="1392307"/>
          <a:ext cx="10052051" cy="3048000"/>
        </p:xfrm>
        <a:graphic>
          <a:graphicData uri="http://schemas.openxmlformats.org/presentationml/2006/ole">
            <p:oleObj spid="_x0000_s180226" name="Picture" r:id="rId4" imgW="5372280" imgH="2171880" progId="Word.Picture.8">
              <p:embed/>
            </p:oleObj>
          </a:graphicData>
        </a:graphic>
      </p:graphicFrame>
      <p:sp>
        <p:nvSpPr>
          <p:cNvPr id="2" name="标题 1"/>
          <p:cNvSpPr>
            <a:spLocks noGrp="1"/>
          </p:cNvSpPr>
          <p:nvPr>
            <p:ph type="title"/>
          </p:nvPr>
        </p:nvSpPr>
        <p:spPr/>
        <p:txBody>
          <a:bodyPr/>
          <a:lstStyle/>
          <a:p>
            <a:r>
              <a:rPr lang="en-US" altLang="zh-CN" dirty="0" smtClean="0"/>
              <a:t>BGP</a:t>
            </a:r>
            <a:endParaRPr lang="zh-CN" altLang="en-US" dirty="0"/>
          </a:p>
        </p:txBody>
      </p:sp>
      <p:sp>
        <p:nvSpPr>
          <p:cNvPr id="141" name="矩形 140"/>
          <p:cNvSpPr/>
          <p:nvPr/>
        </p:nvSpPr>
        <p:spPr>
          <a:xfrm>
            <a:off x="6132445" y="1451113"/>
            <a:ext cx="4452731" cy="1918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1361666" y="3796755"/>
            <a:ext cx="5565913" cy="397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09685" y="1599830"/>
            <a:ext cx="11814233" cy="5258170"/>
          </a:xfrm>
        </p:spPr>
        <p:txBody>
          <a:bodyPr/>
          <a:lstStyle/>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sz="2000" dirty="0" smtClean="0">
              <a:solidFill>
                <a:srgbClr val="00B0F0"/>
              </a:solidFill>
            </a:endParaRPr>
          </a:p>
          <a:p>
            <a:pPr>
              <a:buNone/>
            </a:pPr>
            <a:r>
              <a:rPr lang="en-US" altLang="zh-CN" dirty="0" smtClean="0">
                <a:solidFill>
                  <a:srgbClr val="00B0F0"/>
                </a:solidFill>
              </a:rPr>
              <a:t>Routing policy:</a:t>
            </a:r>
          </a:p>
          <a:p>
            <a:r>
              <a:rPr lang="en-US" altLang="zh-CN" sz="3200" dirty="0" smtClean="0">
                <a:solidFill>
                  <a:schemeClr val="accent4"/>
                </a:solidFill>
              </a:rPr>
              <a:t>A advertises to B the path AW</a:t>
            </a:r>
          </a:p>
          <a:p>
            <a:r>
              <a:rPr lang="en-US" altLang="zh-CN" sz="3200" dirty="0" smtClean="0">
                <a:solidFill>
                  <a:schemeClr val="accent4"/>
                </a:solidFill>
              </a:rPr>
              <a:t>B advertises to X the path BAW</a:t>
            </a:r>
          </a:p>
          <a:p>
            <a:r>
              <a:rPr lang="en-US" altLang="zh-CN" sz="3200" dirty="0" smtClean="0">
                <a:solidFill>
                  <a:srgbClr val="00B050"/>
                </a:solidFill>
              </a:rPr>
              <a:t>Should B advertises to C the path BAW?</a:t>
            </a:r>
          </a:p>
          <a:p>
            <a:pPr>
              <a:buNone/>
            </a:pPr>
            <a:r>
              <a:rPr lang="en-US" altLang="zh-CN" sz="3200" dirty="0" smtClean="0">
                <a:solidFill>
                  <a:schemeClr val="accent4"/>
                </a:solidFill>
              </a:rPr>
              <a:t>	</a:t>
            </a:r>
            <a:endParaRPr lang="en-US" altLang="zh-CN" sz="2600" dirty="0" smtClean="0">
              <a:solidFill>
                <a:schemeClr val="accent4"/>
              </a:solidFill>
            </a:endParaRPr>
          </a:p>
          <a:p>
            <a:endParaRPr lang="en-US" altLang="zh-CN" sz="2600" dirty="0">
              <a:solidFill>
                <a:schemeClr val="accent4"/>
              </a:solidFill>
            </a:endParaRPr>
          </a:p>
        </p:txBody>
      </p:sp>
      <p:sp>
        <p:nvSpPr>
          <p:cNvPr id="187" name="TextBox 186"/>
          <p:cNvSpPr txBox="1"/>
          <p:nvPr/>
        </p:nvSpPr>
        <p:spPr>
          <a:xfrm>
            <a:off x="1252338" y="1272208"/>
            <a:ext cx="2068195" cy="1077218"/>
          </a:xfrm>
          <a:prstGeom prst="rect">
            <a:avLst/>
          </a:prstGeom>
          <a:noFill/>
        </p:spPr>
        <p:txBody>
          <a:bodyPr wrap="none" rtlCol="0">
            <a:spAutoFit/>
          </a:bodyPr>
          <a:lstStyle/>
          <a:p>
            <a:pPr algn="just"/>
            <a:r>
              <a:rPr lang="en-US" altLang="zh-CN" sz="3200" dirty="0" smtClean="0">
                <a:solidFill>
                  <a:srgbClr val="00B0F0"/>
                </a:solidFill>
              </a:rPr>
              <a:t>provider</a:t>
            </a:r>
          </a:p>
          <a:p>
            <a:pPr algn="just"/>
            <a:r>
              <a:rPr lang="en-US" altLang="zh-CN" sz="3200" dirty="0" smtClean="0">
                <a:solidFill>
                  <a:srgbClr val="00B0F0"/>
                </a:solidFill>
              </a:rPr>
              <a:t>networks</a:t>
            </a:r>
            <a:endParaRPr lang="zh-CN" altLang="en-US" sz="3200" dirty="0">
              <a:solidFill>
                <a:srgbClr val="00B0F0"/>
              </a:solidFill>
            </a:endParaRPr>
          </a:p>
        </p:txBody>
      </p:sp>
      <p:sp>
        <p:nvSpPr>
          <p:cNvPr id="190" name="TextBox 189"/>
          <p:cNvSpPr txBox="1"/>
          <p:nvPr/>
        </p:nvSpPr>
        <p:spPr>
          <a:xfrm>
            <a:off x="4870179" y="2458278"/>
            <a:ext cx="2100255" cy="1077218"/>
          </a:xfrm>
          <a:prstGeom prst="rect">
            <a:avLst/>
          </a:prstGeom>
          <a:noFill/>
        </p:spPr>
        <p:txBody>
          <a:bodyPr wrap="none" rtlCol="0">
            <a:spAutoFit/>
          </a:bodyPr>
          <a:lstStyle/>
          <a:p>
            <a:pPr algn="just"/>
            <a:r>
              <a:rPr lang="en-US" altLang="zh-CN" sz="3200" dirty="0" smtClean="0">
                <a:solidFill>
                  <a:srgbClr val="00B0F0"/>
                </a:solidFill>
              </a:rPr>
              <a:t>customer</a:t>
            </a:r>
          </a:p>
          <a:p>
            <a:pPr algn="just"/>
            <a:r>
              <a:rPr lang="en-US" altLang="zh-CN" sz="3200" dirty="0" smtClean="0">
                <a:solidFill>
                  <a:srgbClr val="00B0F0"/>
                </a:solidFill>
              </a:rPr>
              <a:t>networks</a:t>
            </a:r>
            <a:endParaRPr lang="zh-CN" altLang="en-US" sz="3200" dirty="0">
              <a:solidFill>
                <a:srgbClr val="00B0F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154" name="Object 2"/>
          <p:cNvGraphicFramePr>
            <a:graphicFrameLocks noChangeAspect="1"/>
          </p:cNvGraphicFramePr>
          <p:nvPr/>
        </p:nvGraphicFramePr>
        <p:xfrm>
          <a:off x="456097" y="1392307"/>
          <a:ext cx="10052051" cy="3048000"/>
        </p:xfrm>
        <a:graphic>
          <a:graphicData uri="http://schemas.openxmlformats.org/presentationml/2006/ole">
            <p:oleObj spid="_x0000_s181250" name="Picture" r:id="rId4" imgW="5372280" imgH="2171880" progId="Word.Picture.8">
              <p:embed/>
            </p:oleObj>
          </a:graphicData>
        </a:graphic>
      </p:graphicFrame>
      <p:sp>
        <p:nvSpPr>
          <p:cNvPr id="2" name="标题 1"/>
          <p:cNvSpPr>
            <a:spLocks noGrp="1"/>
          </p:cNvSpPr>
          <p:nvPr>
            <p:ph type="title"/>
          </p:nvPr>
        </p:nvSpPr>
        <p:spPr/>
        <p:txBody>
          <a:bodyPr/>
          <a:lstStyle/>
          <a:p>
            <a:r>
              <a:rPr lang="en-US" altLang="zh-CN" dirty="0" smtClean="0"/>
              <a:t>BGP</a:t>
            </a:r>
            <a:endParaRPr lang="zh-CN" altLang="en-US" dirty="0"/>
          </a:p>
        </p:txBody>
      </p:sp>
      <p:sp>
        <p:nvSpPr>
          <p:cNvPr id="141" name="矩形 140"/>
          <p:cNvSpPr/>
          <p:nvPr/>
        </p:nvSpPr>
        <p:spPr>
          <a:xfrm>
            <a:off x="6132445" y="1451113"/>
            <a:ext cx="4452731" cy="1918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1361666" y="3796755"/>
            <a:ext cx="5565913" cy="397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09685" y="1599830"/>
            <a:ext cx="11814233" cy="5258170"/>
          </a:xfrm>
        </p:spPr>
        <p:txBody>
          <a:bodyPr/>
          <a:lstStyle/>
          <a:p>
            <a:pPr>
              <a:buNone/>
            </a:pPr>
            <a:endParaRPr lang="en-US" altLang="zh-CN" dirty="0" smtClean="0">
              <a:solidFill>
                <a:srgbClr val="00B0F0"/>
              </a:solidFill>
            </a:endParaRPr>
          </a:p>
          <a:p>
            <a:pPr>
              <a:buNone/>
            </a:pPr>
            <a:endParaRPr lang="en-US" altLang="zh-CN" dirty="0" smtClean="0">
              <a:solidFill>
                <a:srgbClr val="00B0F0"/>
              </a:solidFill>
            </a:endParaRPr>
          </a:p>
          <a:p>
            <a:pPr>
              <a:buNone/>
            </a:pPr>
            <a:endParaRPr lang="en-US" altLang="zh-CN" sz="2000" dirty="0" smtClean="0">
              <a:solidFill>
                <a:srgbClr val="00B0F0"/>
              </a:solidFill>
            </a:endParaRPr>
          </a:p>
          <a:p>
            <a:pPr>
              <a:buNone/>
            </a:pPr>
            <a:r>
              <a:rPr lang="en-US" altLang="zh-CN" dirty="0" smtClean="0">
                <a:solidFill>
                  <a:srgbClr val="00B0F0"/>
                </a:solidFill>
              </a:rPr>
              <a:t>Routing policy:</a:t>
            </a:r>
          </a:p>
          <a:p>
            <a:r>
              <a:rPr lang="en-US" altLang="zh-CN" sz="3200" dirty="0" smtClean="0">
                <a:solidFill>
                  <a:schemeClr val="accent4"/>
                </a:solidFill>
              </a:rPr>
              <a:t>A advertises to B the path AW</a:t>
            </a:r>
          </a:p>
          <a:p>
            <a:r>
              <a:rPr lang="en-US" altLang="zh-CN" sz="3200" dirty="0" smtClean="0">
                <a:solidFill>
                  <a:schemeClr val="accent4"/>
                </a:solidFill>
              </a:rPr>
              <a:t>B advertises to X the path BAW</a:t>
            </a:r>
          </a:p>
          <a:p>
            <a:r>
              <a:rPr lang="en-US" altLang="zh-CN" sz="3200" dirty="0" smtClean="0">
                <a:solidFill>
                  <a:srgbClr val="00B050"/>
                </a:solidFill>
              </a:rPr>
              <a:t>Should B advertises to C the path BAW?</a:t>
            </a:r>
          </a:p>
          <a:p>
            <a:pPr>
              <a:buNone/>
            </a:pPr>
            <a:r>
              <a:rPr lang="en-US" altLang="zh-CN" sz="3200" dirty="0" smtClean="0">
                <a:solidFill>
                  <a:schemeClr val="accent4"/>
                </a:solidFill>
              </a:rPr>
              <a:t>	</a:t>
            </a:r>
            <a:endParaRPr lang="en-US" altLang="zh-CN" sz="2600" dirty="0" smtClean="0">
              <a:solidFill>
                <a:schemeClr val="accent4"/>
              </a:solidFill>
            </a:endParaRPr>
          </a:p>
          <a:p>
            <a:endParaRPr lang="en-US" altLang="zh-CN" sz="2600" dirty="0">
              <a:solidFill>
                <a:schemeClr val="accent4"/>
              </a:solidFill>
            </a:endParaRPr>
          </a:p>
        </p:txBody>
      </p:sp>
      <p:sp>
        <p:nvSpPr>
          <p:cNvPr id="187" name="TextBox 186"/>
          <p:cNvSpPr txBox="1"/>
          <p:nvPr/>
        </p:nvSpPr>
        <p:spPr>
          <a:xfrm>
            <a:off x="1252338" y="1272208"/>
            <a:ext cx="2068195" cy="1077218"/>
          </a:xfrm>
          <a:prstGeom prst="rect">
            <a:avLst/>
          </a:prstGeom>
          <a:noFill/>
        </p:spPr>
        <p:txBody>
          <a:bodyPr wrap="none" rtlCol="0">
            <a:spAutoFit/>
          </a:bodyPr>
          <a:lstStyle/>
          <a:p>
            <a:pPr algn="just"/>
            <a:r>
              <a:rPr lang="en-US" altLang="zh-CN" sz="3200" dirty="0" smtClean="0">
                <a:solidFill>
                  <a:srgbClr val="00B0F0"/>
                </a:solidFill>
              </a:rPr>
              <a:t>provider</a:t>
            </a:r>
          </a:p>
          <a:p>
            <a:pPr algn="just"/>
            <a:r>
              <a:rPr lang="en-US" altLang="zh-CN" sz="3200" dirty="0" smtClean="0">
                <a:solidFill>
                  <a:srgbClr val="00B0F0"/>
                </a:solidFill>
              </a:rPr>
              <a:t>networks</a:t>
            </a:r>
            <a:endParaRPr lang="zh-CN" altLang="en-US" sz="3200" dirty="0">
              <a:solidFill>
                <a:srgbClr val="00B0F0"/>
              </a:solidFill>
            </a:endParaRPr>
          </a:p>
        </p:txBody>
      </p:sp>
      <p:sp>
        <p:nvSpPr>
          <p:cNvPr id="190" name="TextBox 189"/>
          <p:cNvSpPr txBox="1"/>
          <p:nvPr/>
        </p:nvSpPr>
        <p:spPr>
          <a:xfrm>
            <a:off x="4870179" y="2458278"/>
            <a:ext cx="2100255" cy="1077218"/>
          </a:xfrm>
          <a:prstGeom prst="rect">
            <a:avLst/>
          </a:prstGeom>
          <a:noFill/>
        </p:spPr>
        <p:txBody>
          <a:bodyPr wrap="none" rtlCol="0">
            <a:spAutoFit/>
          </a:bodyPr>
          <a:lstStyle/>
          <a:p>
            <a:pPr algn="just"/>
            <a:r>
              <a:rPr lang="en-US" altLang="zh-CN" sz="3200" dirty="0" smtClean="0">
                <a:solidFill>
                  <a:srgbClr val="00B0F0"/>
                </a:solidFill>
              </a:rPr>
              <a:t>customer</a:t>
            </a:r>
          </a:p>
          <a:p>
            <a:pPr algn="just"/>
            <a:r>
              <a:rPr lang="en-US" altLang="zh-CN" sz="3200" dirty="0" smtClean="0">
                <a:solidFill>
                  <a:srgbClr val="00B0F0"/>
                </a:solidFill>
              </a:rPr>
              <a:t>networks</a:t>
            </a:r>
            <a:endParaRPr lang="zh-CN" altLang="en-US" sz="3200" dirty="0">
              <a:solidFill>
                <a:srgbClr val="00B0F0"/>
              </a:solidFill>
            </a:endParaRPr>
          </a:p>
        </p:txBody>
      </p:sp>
      <p:sp>
        <p:nvSpPr>
          <p:cNvPr id="9" name="TextBox 8"/>
          <p:cNvSpPr txBox="1"/>
          <p:nvPr/>
        </p:nvSpPr>
        <p:spPr>
          <a:xfrm>
            <a:off x="6877877" y="1272213"/>
            <a:ext cx="5314123" cy="3046988"/>
          </a:xfrm>
          <a:prstGeom prst="rect">
            <a:avLst/>
          </a:prstGeom>
          <a:noFill/>
        </p:spPr>
        <p:txBody>
          <a:bodyPr wrap="square" rtlCol="0">
            <a:spAutoFit/>
          </a:bodyPr>
          <a:lstStyle/>
          <a:p>
            <a:r>
              <a:rPr lang="en-US" altLang="zh-CN" sz="3200" dirty="0" smtClean="0">
                <a:solidFill>
                  <a:srgbClr val="00B050"/>
                </a:solidFill>
              </a:rPr>
              <a:t>No way!</a:t>
            </a:r>
          </a:p>
          <a:p>
            <a:r>
              <a:rPr lang="en-US" altLang="zh-CN" sz="3200" dirty="0" smtClean="0">
                <a:solidFill>
                  <a:srgbClr val="00B050"/>
                </a:solidFill>
              </a:rPr>
              <a:t>B gets no revenue for routing CBAW as neither W nor C is B’s customer.</a:t>
            </a:r>
          </a:p>
          <a:p>
            <a:r>
              <a:rPr lang="en-US" altLang="zh-CN" sz="3200" dirty="0" smtClean="0">
                <a:solidFill>
                  <a:srgbClr val="00B050"/>
                </a:solidFill>
              </a:rPr>
              <a:t>B wants to route only to/from its customers.</a:t>
            </a:r>
            <a:endParaRPr lang="zh-CN" altLang="en-US" sz="3200" dirty="0">
              <a:solidFill>
                <a:srgbClr val="00B050"/>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2590208"/>
            <a:ext cx="12547600" cy="1144323"/>
          </a:xfrm>
          <a:prstGeom prst="rect">
            <a:avLst/>
          </a:prstGeom>
          <a:noFill/>
          <a:ln w="9525">
            <a:noFill/>
            <a:miter lim="800000"/>
            <a:headEnd/>
            <a:tailEnd/>
          </a:ln>
        </p:spPr>
        <p:txBody>
          <a:bodyPr lIns="121917" tIns="60958" rIns="121917" bIns="60958" anchor="ctr"/>
          <a:lstStyle/>
          <a:p>
            <a:r>
              <a:rPr lang="en-US" altLang="zh-CN" sz="5900" b="1" dirty="0" smtClean="0">
                <a:solidFill>
                  <a:schemeClr val="tx2"/>
                </a:solidFill>
                <a:latin typeface="Verdana" pitchFamily="34" charset="0"/>
              </a:rPr>
              <a:t>routing attacks</a:t>
            </a:r>
            <a:endParaRPr lang="en-US" altLang="zh-CN" sz="5900" b="1" dirty="0">
              <a:solidFill>
                <a:schemeClr val="tx2"/>
              </a:solidFill>
              <a:latin typeface="Verdana" pitchFamily="34" charset="0"/>
            </a:endParaRPr>
          </a:p>
        </p:txBody>
      </p:sp>
      <p:sp>
        <p:nvSpPr>
          <p:cNvPr id="5" name="TextBox 4"/>
          <p:cNvSpPr txBox="1"/>
          <p:nvPr/>
        </p:nvSpPr>
        <p:spPr>
          <a:xfrm>
            <a:off x="0" y="3556000"/>
            <a:ext cx="10820400" cy="2816152"/>
          </a:xfrm>
          <a:prstGeom prst="rect">
            <a:avLst/>
          </a:prstGeom>
          <a:noFill/>
        </p:spPr>
        <p:txBody>
          <a:bodyPr wrap="square" lIns="121917" tIns="60958" rIns="121917" bIns="60958">
            <a:spAutoFit/>
          </a:bodyPr>
          <a:lstStyle/>
          <a:p>
            <a:pPr>
              <a:defRPr/>
            </a:pPr>
            <a:r>
              <a:rPr lang="en-US" altLang="zh-CN" sz="3500" dirty="0" smtClean="0">
                <a:solidFill>
                  <a:srgbClr val="00B0F0"/>
                </a:solidFill>
              </a:rPr>
              <a:t>distance-vector</a:t>
            </a:r>
          </a:p>
          <a:p>
            <a:pPr>
              <a:defRPr/>
            </a:pPr>
            <a:endParaRPr lang="en-US" altLang="zh-CN" sz="3500" dirty="0" smtClean="0">
              <a:solidFill>
                <a:srgbClr val="00B0F0"/>
              </a:solidFill>
            </a:endParaRPr>
          </a:p>
          <a:p>
            <a:pPr>
              <a:defRPr/>
            </a:pPr>
            <a:r>
              <a:rPr lang="en-US" altLang="zh-CN" sz="3500" dirty="0" smtClean="0">
                <a:solidFill>
                  <a:srgbClr val="00B0F0"/>
                </a:solidFill>
              </a:rPr>
              <a:t>link-state </a:t>
            </a:r>
          </a:p>
          <a:p>
            <a:pPr>
              <a:defRPr/>
            </a:pPr>
            <a:endParaRPr lang="en-US" altLang="zh-CN" sz="3500" dirty="0" smtClean="0">
              <a:solidFill>
                <a:srgbClr val="00B0F0"/>
              </a:solidFill>
            </a:endParaRPr>
          </a:p>
          <a:p>
            <a:pPr>
              <a:defRPr/>
            </a:pPr>
            <a:r>
              <a:rPr lang="en-US" altLang="zh-CN" sz="3500" dirty="0" smtClean="0">
                <a:solidFill>
                  <a:srgbClr val="00B0F0"/>
                </a:solidFill>
              </a:rPr>
              <a:t>BGP</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2590208"/>
            <a:ext cx="12547600" cy="1144323"/>
          </a:xfrm>
          <a:prstGeom prst="rect">
            <a:avLst/>
          </a:prstGeom>
          <a:noFill/>
          <a:ln w="9525">
            <a:noFill/>
            <a:miter lim="800000"/>
            <a:headEnd/>
            <a:tailEnd/>
          </a:ln>
        </p:spPr>
        <p:txBody>
          <a:bodyPr lIns="121917" tIns="60958" rIns="121917" bIns="60958" anchor="ctr"/>
          <a:lstStyle/>
          <a:p>
            <a:r>
              <a:rPr lang="en-US" altLang="zh-CN" sz="5900" b="1" dirty="0" smtClean="0">
                <a:solidFill>
                  <a:schemeClr val="tx2"/>
                </a:solidFill>
                <a:latin typeface="Verdana" pitchFamily="34" charset="0"/>
              </a:rPr>
              <a:t>routing attacks</a:t>
            </a:r>
            <a:endParaRPr lang="en-US" altLang="zh-CN" sz="5900" b="1" dirty="0">
              <a:solidFill>
                <a:schemeClr val="tx2"/>
              </a:solidFill>
              <a:latin typeface="Verdana" pitchFamily="34" charset="0"/>
            </a:endParaRPr>
          </a:p>
        </p:txBody>
      </p:sp>
      <p:sp>
        <p:nvSpPr>
          <p:cNvPr id="5" name="TextBox 4"/>
          <p:cNvSpPr txBox="1"/>
          <p:nvPr/>
        </p:nvSpPr>
        <p:spPr>
          <a:xfrm>
            <a:off x="0" y="3556000"/>
            <a:ext cx="12192000" cy="3354760"/>
          </a:xfrm>
          <a:prstGeom prst="rect">
            <a:avLst/>
          </a:prstGeom>
          <a:noFill/>
        </p:spPr>
        <p:txBody>
          <a:bodyPr wrap="square" lIns="121917" tIns="60958" rIns="121917" bIns="60958">
            <a:spAutoFit/>
          </a:bodyPr>
          <a:lstStyle/>
          <a:p>
            <a:pPr>
              <a:defRPr/>
            </a:pPr>
            <a:r>
              <a:rPr lang="en-US" altLang="zh-CN" sz="3500" dirty="0" smtClean="0">
                <a:solidFill>
                  <a:srgbClr val="00B0F0"/>
                </a:solidFill>
              </a:rPr>
              <a:t>distance-vector:</a:t>
            </a:r>
          </a:p>
          <a:p>
            <a:pPr>
              <a:defRPr/>
            </a:pPr>
            <a:r>
              <a:rPr lang="en-US" altLang="zh-CN" sz="3500" dirty="0" smtClean="0">
                <a:solidFill>
                  <a:srgbClr val="00B0F0"/>
                </a:solidFill>
              </a:rPr>
              <a:t>	</a:t>
            </a:r>
            <a:r>
              <a:rPr lang="en-US" altLang="zh-CN" sz="3500" dirty="0" smtClean="0">
                <a:solidFill>
                  <a:srgbClr val="FFC000"/>
                </a:solidFill>
              </a:rPr>
              <a:t>announce 0 distance to all other nodes</a:t>
            </a:r>
          </a:p>
          <a:p>
            <a:pPr>
              <a:defRPr/>
            </a:pPr>
            <a:r>
              <a:rPr lang="en-US" altLang="zh-CN" sz="3500" dirty="0" smtClean="0">
                <a:solidFill>
                  <a:srgbClr val="00B0F0"/>
                </a:solidFill>
              </a:rPr>
              <a:t>link-state: </a:t>
            </a:r>
          </a:p>
          <a:p>
            <a:pPr>
              <a:defRPr/>
            </a:pPr>
            <a:r>
              <a:rPr lang="en-US" altLang="zh-CN" sz="3500" dirty="0" smtClean="0">
                <a:solidFill>
                  <a:srgbClr val="00B0F0"/>
                </a:solidFill>
              </a:rPr>
              <a:t>	</a:t>
            </a:r>
            <a:r>
              <a:rPr lang="en-US" altLang="zh-CN" sz="3500" dirty="0" smtClean="0">
                <a:solidFill>
                  <a:srgbClr val="FFC000"/>
                </a:solidFill>
              </a:rPr>
              <a:t>drop links; claim direct link to any other routers</a:t>
            </a:r>
          </a:p>
          <a:p>
            <a:pPr>
              <a:defRPr/>
            </a:pPr>
            <a:r>
              <a:rPr lang="en-US" altLang="zh-CN" sz="3500" dirty="0" smtClean="0">
                <a:solidFill>
                  <a:srgbClr val="00B0F0"/>
                </a:solidFill>
              </a:rPr>
              <a:t>BGP:</a:t>
            </a:r>
          </a:p>
          <a:p>
            <a:pPr>
              <a:defRPr/>
            </a:pPr>
            <a:r>
              <a:rPr lang="en-US" altLang="zh-CN" sz="3500" dirty="0" smtClean="0">
                <a:solidFill>
                  <a:srgbClr val="00B0F0"/>
                </a:solidFill>
              </a:rPr>
              <a:t>	</a:t>
            </a:r>
            <a:r>
              <a:rPr lang="en-US" altLang="zh-CN" sz="3500" dirty="0" smtClean="0">
                <a:solidFill>
                  <a:srgbClr val="FFC000"/>
                </a:solidFill>
              </a:rPr>
              <a:t>announce arbitrary prefix; alter paths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Delivery Scheme</a:t>
            </a:r>
            <a:endParaRPr lang="zh-CN" altLang="en-US" dirty="0">
              <a:solidFill>
                <a:srgbClr val="00B0F0"/>
              </a:solidFill>
            </a:endParaRPr>
          </a:p>
        </p:txBody>
      </p:sp>
      <p:sp>
        <p:nvSpPr>
          <p:cNvPr id="77826" name="AutoShape 2"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7828" name="AutoShape 4"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7830" name="AutoShape 6"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7832" name="Picture 8" descr="Unicast.svg"/>
          <p:cNvPicPr>
            <a:picLocks noChangeAspect="1" noChangeArrowheads="1"/>
          </p:cNvPicPr>
          <p:nvPr/>
        </p:nvPicPr>
        <p:blipFill>
          <a:blip r:embed="rId3"/>
          <a:srcRect/>
          <a:stretch>
            <a:fillRect/>
          </a:stretch>
        </p:blipFill>
        <p:spPr bwMode="auto">
          <a:xfrm>
            <a:off x="183440" y="1703299"/>
            <a:ext cx="1632661" cy="1093883"/>
          </a:xfrm>
          <a:prstGeom prst="rect">
            <a:avLst/>
          </a:prstGeom>
          <a:noFill/>
        </p:spPr>
      </p:pic>
      <p:pic>
        <p:nvPicPr>
          <p:cNvPr id="77834" name="Picture 10" descr="Broadcast.svg"/>
          <p:cNvPicPr>
            <a:picLocks noChangeAspect="1" noChangeArrowheads="1"/>
          </p:cNvPicPr>
          <p:nvPr/>
        </p:nvPicPr>
        <p:blipFill>
          <a:blip r:embed="rId4"/>
          <a:srcRect/>
          <a:stretch>
            <a:fillRect/>
          </a:stretch>
        </p:blipFill>
        <p:spPr bwMode="auto">
          <a:xfrm>
            <a:off x="168280" y="2912335"/>
            <a:ext cx="1647825" cy="1104043"/>
          </a:xfrm>
          <a:prstGeom prst="rect">
            <a:avLst/>
          </a:prstGeom>
          <a:noFill/>
        </p:spPr>
      </p:pic>
      <p:pic>
        <p:nvPicPr>
          <p:cNvPr id="77836" name="Picture 12" descr="Multicast.svg"/>
          <p:cNvPicPr>
            <a:picLocks noChangeAspect="1" noChangeArrowheads="1"/>
          </p:cNvPicPr>
          <p:nvPr/>
        </p:nvPicPr>
        <p:blipFill>
          <a:blip r:embed="rId5"/>
          <a:srcRect/>
          <a:stretch>
            <a:fillRect/>
          </a:stretch>
        </p:blipFill>
        <p:spPr bwMode="auto">
          <a:xfrm>
            <a:off x="193679" y="4279899"/>
            <a:ext cx="1578023" cy="1057276"/>
          </a:xfrm>
          <a:prstGeom prst="rect">
            <a:avLst/>
          </a:prstGeom>
          <a:noFill/>
        </p:spPr>
      </p:pic>
      <p:pic>
        <p:nvPicPr>
          <p:cNvPr id="77838" name="Picture 14" descr="Anycast-BM.svg"/>
          <p:cNvPicPr>
            <a:picLocks noChangeAspect="1" noChangeArrowheads="1"/>
          </p:cNvPicPr>
          <p:nvPr/>
        </p:nvPicPr>
        <p:blipFill>
          <a:blip r:embed="rId6"/>
          <a:srcRect/>
          <a:stretch>
            <a:fillRect/>
          </a:stretch>
        </p:blipFill>
        <p:spPr bwMode="auto">
          <a:xfrm>
            <a:off x="168275" y="5511800"/>
            <a:ext cx="1668060" cy="1117600"/>
          </a:xfrm>
          <a:prstGeom prst="rect">
            <a:avLst/>
          </a:prstGeom>
          <a:noFill/>
        </p:spPr>
      </p:pic>
      <p:sp>
        <p:nvSpPr>
          <p:cNvPr id="13" name="TextBox 12"/>
          <p:cNvSpPr txBox="1"/>
          <p:nvPr/>
        </p:nvSpPr>
        <p:spPr>
          <a:xfrm>
            <a:off x="1739903" y="1473202"/>
            <a:ext cx="10452100" cy="1200325"/>
          </a:xfrm>
          <a:prstGeom prst="rect">
            <a:avLst/>
          </a:prstGeom>
          <a:noFill/>
        </p:spPr>
        <p:txBody>
          <a:bodyPr wrap="square" lIns="121917" tIns="60958" rIns="121917" bIns="60958">
            <a:spAutoFit/>
          </a:bodyPr>
          <a:lstStyle/>
          <a:p>
            <a:pPr>
              <a:defRPr/>
            </a:pPr>
            <a:r>
              <a:rPr lang="en-US" altLang="zh-CN" sz="3500" dirty="0" err="1" smtClean="0">
                <a:solidFill>
                  <a:srgbClr val="00B0F0"/>
                </a:solidFill>
              </a:rPr>
              <a:t>unicast</a:t>
            </a:r>
            <a:endParaRPr lang="en-US" altLang="zh-CN" sz="3500" dirty="0" smtClean="0">
              <a:solidFill>
                <a:srgbClr val="00B0F0"/>
              </a:solidFill>
            </a:endParaRPr>
          </a:p>
          <a:p>
            <a:pPr>
              <a:defRPr/>
            </a:pPr>
            <a:r>
              <a:rPr lang="en-US" altLang="zh-CN" sz="3500" dirty="0" smtClean="0">
                <a:latin typeface="+mn-lt"/>
              </a:rPr>
              <a:t>deliver a message to a single specific node</a:t>
            </a:r>
          </a:p>
        </p:txBody>
      </p:sp>
      <p:sp>
        <p:nvSpPr>
          <p:cNvPr id="14" name="TextBox 13"/>
          <p:cNvSpPr txBox="1"/>
          <p:nvPr/>
        </p:nvSpPr>
        <p:spPr>
          <a:xfrm>
            <a:off x="1739903" y="2819404"/>
            <a:ext cx="10452100" cy="1200325"/>
          </a:xfrm>
          <a:prstGeom prst="rect">
            <a:avLst/>
          </a:prstGeom>
          <a:noFill/>
        </p:spPr>
        <p:txBody>
          <a:bodyPr wrap="square" lIns="121917" tIns="60958" rIns="121917" bIns="60958">
            <a:spAutoFit/>
          </a:bodyPr>
          <a:lstStyle/>
          <a:p>
            <a:pPr>
              <a:defRPr/>
            </a:pPr>
            <a:r>
              <a:rPr lang="en-US" altLang="zh-CN" sz="3500" dirty="0" smtClean="0">
                <a:solidFill>
                  <a:srgbClr val="00B0F0"/>
                </a:solidFill>
              </a:rPr>
              <a:t>broadcast</a:t>
            </a:r>
          </a:p>
          <a:p>
            <a:pPr>
              <a:defRPr/>
            </a:pPr>
            <a:r>
              <a:rPr lang="en-US" altLang="zh-CN" sz="3500" dirty="0" smtClean="0">
                <a:latin typeface="+mn-lt"/>
              </a:rPr>
              <a:t>deliver a message to all nodes in the network</a:t>
            </a:r>
          </a:p>
        </p:txBody>
      </p:sp>
      <p:sp>
        <p:nvSpPr>
          <p:cNvPr id="15" name="TextBox 14"/>
          <p:cNvSpPr txBox="1"/>
          <p:nvPr/>
        </p:nvSpPr>
        <p:spPr>
          <a:xfrm>
            <a:off x="1739903" y="4152904"/>
            <a:ext cx="10452100" cy="1200325"/>
          </a:xfrm>
          <a:prstGeom prst="rect">
            <a:avLst/>
          </a:prstGeom>
          <a:noFill/>
        </p:spPr>
        <p:txBody>
          <a:bodyPr wrap="square" lIns="121917" tIns="60958" rIns="121917" bIns="60958">
            <a:spAutoFit/>
          </a:bodyPr>
          <a:lstStyle/>
          <a:p>
            <a:pPr>
              <a:defRPr/>
            </a:pPr>
            <a:r>
              <a:rPr lang="en-US" altLang="zh-CN" sz="3500" dirty="0" smtClean="0">
                <a:solidFill>
                  <a:srgbClr val="00B0F0"/>
                </a:solidFill>
                <a:latin typeface="+mn-lt"/>
              </a:rPr>
              <a:t>multicast</a:t>
            </a:r>
          </a:p>
          <a:p>
            <a:pPr>
              <a:defRPr/>
            </a:pPr>
            <a:r>
              <a:rPr lang="en-US" altLang="zh-CN" sz="3500" dirty="0" smtClean="0">
                <a:latin typeface="+mn-lt"/>
              </a:rPr>
              <a:t>deliver a message to a group of nodes</a:t>
            </a:r>
          </a:p>
        </p:txBody>
      </p:sp>
      <p:sp>
        <p:nvSpPr>
          <p:cNvPr id="16" name="TextBox 15"/>
          <p:cNvSpPr txBox="1"/>
          <p:nvPr/>
        </p:nvSpPr>
        <p:spPr>
          <a:xfrm>
            <a:off x="1739903" y="5461004"/>
            <a:ext cx="10452100" cy="1200325"/>
          </a:xfrm>
          <a:prstGeom prst="rect">
            <a:avLst/>
          </a:prstGeom>
          <a:noFill/>
        </p:spPr>
        <p:txBody>
          <a:bodyPr wrap="square" lIns="121917" tIns="60958" rIns="121917" bIns="60958">
            <a:spAutoFit/>
          </a:bodyPr>
          <a:lstStyle/>
          <a:p>
            <a:pPr>
              <a:defRPr/>
            </a:pPr>
            <a:r>
              <a:rPr lang="en-US" altLang="zh-CN" sz="3500" dirty="0" err="1" smtClean="0">
                <a:solidFill>
                  <a:srgbClr val="00B0F0"/>
                </a:solidFill>
                <a:latin typeface="+mn-lt"/>
              </a:rPr>
              <a:t>anycast</a:t>
            </a:r>
            <a:endParaRPr lang="en-US" altLang="zh-CN" sz="3500" dirty="0" smtClean="0">
              <a:solidFill>
                <a:srgbClr val="00B0F0"/>
              </a:solidFill>
              <a:latin typeface="+mn-lt"/>
            </a:endParaRPr>
          </a:p>
          <a:p>
            <a:pPr>
              <a:defRPr/>
            </a:pPr>
            <a:r>
              <a:rPr lang="en-US" altLang="zh-CN" sz="3500" dirty="0" smtClean="0">
                <a:latin typeface="+mn-lt"/>
              </a:rPr>
              <a:t>deliver a message to any one out of a group</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p:nvPr/>
        </p:nvGrpSpPr>
        <p:grpSpPr>
          <a:xfrm>
            <a:off x="203200" y="1524000"/>
            <a:ext cx="11684000" cy="4419600"/>
            <a:chOff x="381000" y="1524000"/>
            <a:chExt cx="8763000" cy="4419600"/>
          </a:xfrm>
        </p:grpSpPr>
        <p:sp>
          <p:nvSpPr>
            <p:cNvPr id="255" name="Cloud 254"/>
            <p:cNvSpPr/>
            <p:nvPr/>
          </p:nvSpPr>
          <p:spPr bwMode="auto">
            <a:xfrm>
              <a:off x="381000" y="3810000"/>
              <a:ext cx="15240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YouTube</a:t>
              </a:r>
              <a:endParaRPr lang="en-US" sz="2200" b="1" dirty="0">
                <a:latin typeface="+mj-lt"/>
              </a:endParaRPr>
            </a:p>
          </p:txBody>
        </p:sp>
        <p:sp>
          <p:nvSpPr>
            <p:cNvPr id="257" name="Cloud 256"/>
            <p:cNvSpPr/>
            <p:nvPr/>
          </p:nvSpPr>
          <p:spPr bwMode="auto">
            <a:xfrm>
              <a:off x="6477000" y="3506498"/>
              <a:ext cx="2057400" cy="10668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Pakistan </a:t>
              </a:r>
            </a:p>
            <a:p>
              <a:pPr algn="ctr">
                <a:defRPr/>
              </a:pPr>
              <a:r>
                <a:rPr lang="en-US" sz="2200" b="1" dirty="0" smtClean="0">
                  <a:latin typeface="+mj-lt"/>
                </a:rPr>
                <a:t>Telecom</a:t>
              </a:r>
            </a:p>
          </p:txBody>
        </p:sp>
        <p:cxnSp>
          <p:nvCxnSpPr>
            <p:cNvPr id="280" name="Straight Connector 160"/>
            <p:cNvCxnSpPr>
              <a:cxnSpLocks noChangeShapeType="1"/>
              <a:stCxn id="257" idx="3"/>
            </p:cNvCxnSpPr>
            <p:nvPr/>
          </p:nvCxnSpPr>
          <p:spPr bwMode="auto">
            <a:xfrm rot="5400000" flipH="1" flipV="1">
              <a:off x="7284054" y="3345847"/>
              <a:ext cx="443293" cy="0"/>
            </a:xfrm>
            <a:prstGeom prst="line">
              <a:avLst/>
            </a:prstGeom>
            <a:noFill/>
            <a:ln w="57150" algn="ctr">
              <a:solidFill>
                <a:srgbClr val="008000"/>
              </a:solidFill>
              <a:round/>
              <a:headEnd/>
              <a:tailEnd type="stealth"/>
            </a:ln>
          </p:spPr>
        </p:cxnSp>
        <p:cxnSp>
          <p:nvCxnSpPr>
            <p:cNvPr id="320" name="Straight Connector 160"/>
            <p:cNvCxnSpPr>
              <a:cxnSpLocks noChangeShapeType="1"/>
              <a:stCxn id="255" idx="3"/>
            </p:cNvCxnSpPr>
            <p:nvPr/>
          </p:nvCxnSpPr>
          <p:spPr bwMode="auto">
            <a:xfrm rot="5400000" flipH="1" flipV="1">
              <a:off x="1235516" y="3336484"/>
              <a:ext cx="424568" cy="609600"/>
            </a:xfrm>
            <a:prstGeom prst="line">
              <a:avLst/>
            </a:prstGeom>
            <a:noFill/>
            <a:ln w="57150" algn="ctr">
              <a:solidFill>
                <a:srgbClr val="008000"/>
              </a:solidFill>
              <a:round/>
              <a:headEnd/>
              <a:tailEnd type="stealth"/>
            </a:ln>
          </p:spPr>
        </p:cxnSp>
        <p:sp>
          <p:nvSpPr>
            <p:cNvPr id="323" name="Cloud 322"/>
            <p:cNvSpPr/>
            <p:nvPr/>
          </p:nvSpPr>
          <p:spPr bwMode="auto">
            <a:xfrm>
              <a:off x="1447800" y="1524000"/>
              <a:ext cx="6629400" cy="2438400"/>
            </a:xfrm>
            <a:prstGeom prst="cloud">
              <a:avLst/>
            </a:prstGeom>
            <a:solidFill>
              <a:srgbClr val="CC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“The Internet”</a:t>
              </a:r>
              <a:endParaRPr lang="en-US" sz="2200" b="1" dirty="0">
                <a:latin typeface="+mj-lt"/>
              </a:endParaRPr>
            </a:p>
          </p:txBody>
        </p:sp>
        <p:sp>
          <p:nvSpPr>
            <p:cNvPr id="33" name="Cloud 32"/>
            <p:cNvSpPr/>
            <p:nvPr/>
          </p:nvSpPr>
          <p:spPr bwMode="auto">
            <a:xfrm>
              <a:off x="4343400" y="4800600"/>
              <a:ext cx="15240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err="1" smtClean="0">
                  <a:latin typeface="+mj-lt"/>
                </a:rPr>
                <a:t>Telnor</a:t>
              </a:r>
              <a:endParaRPr lang="en-US" sz="2200" b="1" dirty="0" smtClean="0">
                <a:latin typeface="+mj-lt"/>
              </a:endParaRPr>
            </a:p>
            <a:p>
              <a:pPr algn="ctr">
                <a:defRPr/>
              </a:pPr>
              <a:r>
                <a:rPr lang="en-US" sz="2200" b="1" dirty="0" smtClean="0">
                  <a:latin typeface="+mj-lt"/>
                </a:rPr>
                <a:t> Pakistan</a:t>
              </a:r>
              <a:endParaRPr lang="en-US" sz="2200" b="1" dirty="0">
                <a:latin typeface="+mj-lt"/>
              </a:endParaRPr>
            </a:p>
          </p:txBody>
        </p:sp>
        <p:cxnSp>
          <p:nvCxnSpPr>
            <p:cNvPr id="34" name="Straight Connector 160"/>
            <p:cNvCxnSpPr>
              <a:cxnSpLocks noChangeShapeType="1"/>
              <a:stCxn id="33" idx="3"/>
            </p:cNvCxnSpPr>
            <p:nvPr/>
          </p:nvCxnSpPr>
          <p:spPr bwMode="auto">
            <a:xfrm rot="5400000" flipH="1" flipV="1">
              <a:off x="5502716" y="3793684"/>
              <a:ext cx="653168" cy="1447800"/>
            </a:xfrm>
            <a:prstGeom prst="line">
              <a:avLst/>
            </a:prstGeom>
            <a:noFill/>
            <a:ln w="57150" algn="ctr">
              <a:solidFill>
                <a:srgbClr val="008000"/>
              </a:solidFill>
              <a:round/>
              <a:headEnd/>
              <a:tailEnd type="stealth"/>
            </a:ln>
          </p:spPr>
        </p:cxnSp>
        <p:sp>
          <p:nvSpPr>
            <p:cNvPr id="38" name="Cloud 37"/>
            <p:cNvSpPr/>
            <p:nvPr/>
          </p:nvSpPr>
          <p:spPr bwMode="auto">
            <a:xfrm>
              <a:off x="6019800" y="5181600"/>
              <a:ext cx="16764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Aga Khan</a:t>
              </a:r>
            </a:p>
            <a:p>
              <a:pPr algn="ctr">
                <a:defRPr/>
              </a:pPr>
              <a:r>
                <a:rPr lang="en-US" sz="2200" b="1" dirty="0" smtClean="0">
                  <a:latin typeface="+mj-lt"/>
                </a:rPr>
                <a:t>University</a:t>
              </a:r>
              <a:endParaRPr lang="en-US" sz="2200" b="1" dirty="0">
                <a:latin typeface="+mj-lt"/>
              </a:endParaRPr>
            </a:p>
          </p:txBody>
        </p:sp>
        <p:sp>
          <p:nvSpPr>
            <p:cNvPr id="40" name="Cloud 39"/>
            <p:cNvSpPr/>
            <p:nvPr/>
          </p:nvSpPr>
          <p:spPr bwMode="auto">
            <a:xfrm>
              <a:off x="7620000" y="4648200"/>
              <a:ext cx="15240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err="1" smtClean="0">
                  <a:latin typeface="+mj-lt"/>
                </a:rPr>
                <a:t>Multinet</a:t>
              </a:r>
              <a:endParaRPr lang="en-US" sz="2200" b="1" dirty="0" smtClean="0">
                <a:latin typeface="+mj-lt"/>
              </a:endParaRPr>
            </a:p>
            <a:p>
              <a:pPr algn="ctr">
                <a:defRPr/>
              </a:pPr>
              <a:r>
                <a:rPr lang="en-US" sz="2200" b="1" dirty="0" smtClean="0">
                  <a:latin typeface="+mj-lt"/>
                </a:rPr>
                <a:t>Pakistan</a:t>
              </a:r>
              <a:endParaRPr lang="en-US" sz="2200" b="1" dirty="0">
                <a:latin typeface="+mj-lt"/>
              </a:endParaRPr>
            </a:p>
          </p:txBody>
        </p:sp>
        <p:cxnSp>
          <p:nvCxnSpPr>
            <p:cNvPr id="42" name="Straight Connector 160"/>
            <p:cNvCxnSpPr>
              <a:cxnSpLocks noChangeShapeType="1"/>
              <a:stCxn id="38" idx="3"/>
            </p:cNvCxnSpPr>
            <p:nvPr/>
          </p:nvCxnSpPr>
          <p:spPr bwMode="auto">
            <a:xfrm rot="5400000" flipH="1" flipV="1">
              <a:off x="6645716" y="4631884"/>
              <a:ext cx="805568" cy="381000"/>
            </a:xfrm>
            <a:prstGeom prst="line">
              <a:avLst/>
            </a:prstGeom>
            <a:noFill/>
            <a:ln w="57150" algn="ctr">
              <a:solidFill>
                <a:srgbClr val="008000"/>
              </a:solidFill>
              <a:round/>
              <a:headEnd/>
              <a:tailEnd type="stealth"/>
            </a:ln>
          </p:spPr>
        </p:cxnSp>
        <p:cxnSp>
          <p:nvCxnSpPr>
            <p:cNvPr id="45" name="Straight Connector 160"/>
            <p:cNvCxnSpPr>
              <a:cxnSpLocks noChangeShapeType="1"/>
              <a:stCxn id="40" idx="3"/>
            </p:cNvCxnSpPr>
            <p:nvPr/>
          </p:nvCxnSpPr>
          <p:spPr bwMode="auto">
            <a:xfrm rot="16200000" flipV="1">
              <a:off x="8131616" y="4441384"/>
              <a:ext cx="424568" cy="76200"/>
            </a:xfrm>
            <a:prstGeom prst="line">
              <a:avLst/>
            </a:prstGeom>
            <a:noFill/>
            <a:ln w="57150" algn="ctr">
              <a:solidFill>
                <a:srgbClr val="008000"/>
              </a:solidFill>
              <a:round/>
              <a:headEnd/>
              <a:tailEnd type="stealth"/>
            </a:ln>
          </p:spPr>
        </p:cxnSp>
      </p:grpSp>
      <p:sp>
        <p:nvSpPr>
          <p:cNvPr id="366" name="AutoShape 149"/>
          <p:cNvSpPr>
            <a:spLocks noChangeArrowheads="1"/>
          </p:cNvSpPr>
          <p:nvPr/>
        </p:nvSpPr>
        <p:spPr bwMode="auto">
          <a:xfrm>
            <a:off x="2946400" y="3810000"/>
            <a:ext cx="3149600" cy="762000"/>
          </a:xfrm>
          <a:prstGeom prst="wedgeRoundRectCallout">
            <a:avLst>
              <a:gd name="adj1" fmla="val -89515"/>
              <a:gd name="adj2" fmla="val -62510"/>
              <a:gd name="adj3" fmla="val 16667"/>
            </a:avLst>
          </a:prstGeom>
          <a:solidFill>
            <a:schemeClr val="bg1">
              <a:lumMod val="95000"/>
            </a:schemeClr>
          </a:solidFill>
          <a:ln>
            <a:solidFill>
              <a:schemeClr val="bg1">
                <a:lumMod val="50000"/>
              </a:schemeClr>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1">
            <a:schemeClr val="accent2"/>
          </a:lnRef>
          <a:fillRef idx="2">
            <a:schemeClr val="accent2"/>
          </a:fillRef>
          <a:effectRef idx="1">
            <a:schemeClr val="accent2"/>
          </a:effectRef>
          <a:fontRef idx="minor">
            <a:schemeClr val="dk1"/>
          </a:fontRef>
        </p:style>
        <p:txBody>
          <a:bodyPr/>
          <a:lstStyle/>
          <a:p>
            <a:pPr algn="ctr">
              <a:defRPr/>
            </a:pPr>
            <a:r>
              <a:rPr lang="en-US" sz="1800" b="1" dirty="0" smtClean="0"/>
              <a:t>I’m YouTube:</a:t>
            </a:r>
          </a:p>
          <a:p>
            <a:pPr algn="ctr">
              <a:defRPr/>
            </a:pPr>
            <a:r>
              <a:rPr lang="en-US" sz="1800" b="1" dirty="0" smtClean="0"/>
              <a:t>IP 208.65.153.0 / 22</a:t>
            </a:r>
            <a:endParaRPr lang="en-US" sz="1800" b="1" dirty="0"/>
          </a:p>
        </p:txBody>
      </p:sp>
      <p:sp>
        <p:nvSpPr>
          <p:cNvPr id="380" name="Line 151"/>
          <p:cNvSpPr>
            <a:spLocks noChangeShapeType="1"/>
          </p:cNvSpPr>
          <p:nvPr/>
        </p:nvSpPr>
        <p:spPr bwMode="auto">
          <a:xfrm>
            <a:off x="10769600" y="4191000"/>
            <a:ext cx="101600" cy="457200"/>
          </a:xfrm>
          <a:prstGeom prst="line">
            <a:avLst/>
          </a:prstGeom>
          <a:noFill/>
          <a:ln w="127000">
            <a:solidFill>
              <a:schemeClr val="accent6">
                <a:lumMod val="50000"/>
              </a:schemeClr>
            </a:solidFill>
            <a:round/>
            <a:headEnd type="triangle" w="med" len="med"/>
            <a:tailEnd/>
          </a:ln>
        </p:spPr>
        <p:txBody>
          <a:bodyPr/>
          <a:lstStyle/>
          <a:p>
            <a:pPr>
              <a:defRPr/>
            </a:pPr>
            <a:endParaRPr lang="en-US"/>
          </a:p>
        </p:txBody>
      </p:sp>
      <p:sp>
        <p:nvSpPr>
          <p:cNvPr id="49" name="Line 151"/>
          <p:cNvSpPr>
            <a:spLocks noChangeShapeType="1"/>
          </p:cNvSpPr>
          <p:nvPr/>
        </p:nvSpPr>
        <p:spPr bwMode="auto">
          <a:xfrm flipH="1">
            <a:off x="6502400" y="4191000"/>
            <a:ext cx="1828800" cy="609600"/>
          </a:xfrm>
          <a:prstGeom prst="line">
            <a:avLst/>
          </a:prstGeom>
          <a:noFill/>
          <a:ln w="127000">
            <a:solidFill>
              <a:schemeClr val="accent6">
                <a:lumMod val="50000"/>
              </a:schemeClr>
            </a:solidFill>
            <a:round/>
            <a:headEnd type="triangle" w="med" len="med"/>
            <a:tailEnd/>
          </a:ln>
        </p:spPr>
        <p:txBody>
          <a:bodyPr/>
          <a:lstStyle/>
          <a:p>
            <a:pPr>
              <a:defRPr/>
            </a:pPr>
            <a:endParaRPr lang="en-US"/>
          </a:p>
        </p:txBody>
      </p:sp>
      <p:sp>
        <p:nvSpPr>
          <p:cNvPr id="50" name="Line 151"/>
          <p:cNvSpPr>
            <a:spLocks noChangeShapeType="1"/>
          </p:cNvSpPr>
          <p:nvPr/>
        </p:nvSpPr>
        <p:spPr bwMode="auto">
          <a:xfrm flipH="1">
            <a:off x="8839200" y="4419600"/>
            <a:ext cx="508000" cy="762000"/>
          </a:xfrm>
          <a:prstGeom prst="line">
            <a:avLst/>
          </a:prstGeom>
          <a:noFill/>
          <a:ln w="127000">
            <a:solidFill>
              <a:schemeClr val="accent6">
                <a:lumMod val="50000"/>
              </a:schemeClr>
            </a:solidFill>
            <a:round/>
            <a:headEnd type="triangle" w="med" len="med"/>
            <a:tailEnd/>
          </a:ln>
        </p:spPr>
        <p:txBody>
          <a:bodyPr/>
          <a:lstStyle/>
          <a:p>
            <a:pPr>
              <a:defRPr/>
            </a:pPr>
            <a:endParaRPr lang="en-US"/>
          </a:p>
        </p:txBody>
      </p:sp>
      <p:sp>
        <p:nvSpPr>
          <p:cNvPr id="51" name="Freeform 50"/>
          <p:cNvSpPr/>
          <p:nvPr/>
        </p:nvSpPr>
        <p:spPr bwMode="auto">
          <a:xfrm>
            <a:off x="1219203" y="2796321"/>
            <a:ext cx="8666788" cy="1041399"/>
          </a:xfrm>
          <a:custGeom>
            <a:avLst/>
            <a:gdLst>
              <a:gd name="connsiteX0" fmla="*/ 6345382 w 6500091"/>
              <a:gd name="connsiteY0" fmla="*/ 778163 h 1041399"/>
              <a:gd name="connsiteX1" fmla="*/ 6359236 w 6500091"/>
              <a:gd name="connsiteY1" fmla="*/ 113145 h 1041399"/>
              <a:gd name="connsiteX2" fmla="*/ 5500255 w 6500091"/>
              <a:gd name="connsiteY2" fmla="*/ 113145 h 1041399"/>
              <a:gd name="connsiteX3" fmla="*/ 3505200 w 6500091"/>
              <a:gd name="connsiteY3" fmla="*/ 792017 h 1041399"/>
              <a:gd name="connsiteX4" fmla="*/ 1690255 w 6500091"/>
              <a:gd name="connsiteY4" fmla="*/ 473363 h 1041399"/>
              <a:gd name="connsiteX5" fmla="*/ 817418 w 6500091"/>
              <a:gd name="connsiteY5" fmla="*/ 459508 h 1041399"/>
              <a:gd name="connsiteX6" fmla="*/ 0 w 6500091"/>
              <a:gd name="connsiteY6" fmla="*/ 1041399 h 10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0091" h="1041399">
                <a:moveTo>
                  <a:pt x="6345382" y="778163"/>
                </a:moveTo>
                <a:cubicBezTo>
                  <a:pt x="6422736" y="501072"/>
                  <a:pt x="6500091" y="223981"/>
                  <a:pt x="6359236" y="113145"/>
                </a:cubicBezTo>
                <a:cubicBezTo>
                  <a:pt x="6218382" y="2309"/>
                  <a:pt x="5975928" y="0"/>
                  <a:pt x="5500255" y="113145"/>
                </a:cubicBezTo>
                <a:cubicBezTo>
                  <a:pt x="5024582" y="226290"/>
                  <a:pt x="4140200" y="731981"/>
                  <a:pt x="3505200" y="792017"/>
                </a:cubicBezTo>
                <a:cubicBezTo>
                  <a:pt x="2870200" y="852053"/>
                  <a:pt x="2138219" y="528781"/>
                  <a:pt x="1690255" y="473363"/>
                </a:cubicBezTo>
                <a:cubicBezTo>
                  <a:pt x="1242291" y="417945"/>
                  <a:pt x="1099127" y="364835"/>
                  <a:pt x="817418" y="459508"/>
                </a:cubicBezTo>
                <a:cubicBezTo>
                  <a:pt x="535709" y="554181"/>
                  <a:pt x="267854" y="797790"/>
                  <a:pt x="0" y="1041399"/>
                </a:cubicBezTo>
              </a:path>
            </a:pathLst>
          </a:custGeom>
          <a:noFill/>
          <a:ln w="127000" cap="flat" cmpd="sng" algn="ctr">
            <a:solidFill>
              <a:srgbClr val="00206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imes New Roman" pitchFamily="18" charset="0"/>
            </a:endParaRPr>
          </a:p>
        </p:txBody>
      </p:sp>
      <p:sp>
        <p:nvSpPr>
          <p:cNvPr id="21" name="矩形 20"/>
          <p:cNvSpPr/>
          <p:nvPr/>
        </p:nvSpPr>
        <p:spPr>
          <a:xfrm>
            <a:off x="1" y="1073427"/>
            <a:ext cx="12192000" cy="43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题 1"/>
          <p:cNvSpPr>
            <a:spLocks noGrp="1"/>
          </p:cNvSpPr>
          <p:nvPr>
            <p:ph type="title"/>
          </p:nvPr>
        </p:nvSpPr>
        <p:spPr>
          <a:xfrm>
            <a:off x="1" y="274583"/>
            <a:ext cx="12192000" cy="1142735"/>
          </a:xfrm>
        </p:spPr>
        <p:txBody>
          <a:bodyPr>
            <a:normAutofit/>
          </a:bodyPr>
          <a:lstStyle/>
          <a:p>
            <a:pPr algn="ctr"/>
            <a:r>
              <a:rPr lang="en-US" altLang="zh-CN" sz="5900" b="1" dirty="0" smtClean="0">
                <a:solidFill>
                  <a:srgbClr val="00B0F0"/>
                </a:solidFill>
                <a:latin typeface="Verdana" pitchFamily="34" charset="0"/>
                <a:ea typeface="Verdana" pitchFamily="34" charset="0"/>
                <a:cs typeface="Verdana" pitchFamily="34" charset="0"/>
              </a:rPr>
              <a:t>Prefix Hijacking: Case 1</a:t>
            </a:r>
            <a:endParaRPr lang="zh-CN" altLang="en-US" sz="5900" b="1" dirty="0">
              <a:solidFill>
                <a:srgbClr val="00B0F0"/>
              </a:solidFill>
              <a:latin typeface="Verdana" pitchFamily="34" charset="0"/>
              <a:cs typeface="Verdana" pitchFamily="34" charset="0"/>
            </a:endParaRPr>
          </a:p>
        </p:txBody>
      </p:sp>
    </p:spTree>
    <p:custDataLst>
      <p:tags r:id="rId1"/>
    </p:custDataLst>
    <p:extLst>
      <p:ext uri="{BB962C8B-B14F-4D97-AF65-F5344CB8AC3E}">
        <p14:creationId xmlns="" xmlns:p14="http://schemas.microsoft.com/office/powerpoint/2010/main" val="3164570380"/>
      </p:ext>
    </p:extLst>
  </p:cSld>
  <p:clrMapOvr>
    <a:masterClrMapping/>
  </p:clrMapOvr>
  <p:transition advTm="10302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p:cTn id="7" dur="500" fill="hold"/>
                                        <p:tgtEl>
                                          <p:spTgt spid="366"/>
                                        </p:tgtEl>
                                        <p:attrNameLst>
                                          <p:attrName>ppt_w</p:attrName>
                                        </p:attrNameLst>
                                      </p:cBhvr>
                                      <p:tavLst>
                                        <p:tav tm="0">
                                          <p:val>
                                            <p:fltVal val="0"/>
                                          </p:val>
                                        </p:tav>
                                        <p:tav tm="100000">
                                          <p:val>
                                            <p:strVal val="#ppt_w"/>
                                          </p:val>
                                        </p:tav>
                                      </p:tavLst>
                                    </p:anim>
                                    <p:anim calcmode="lin" valueType="num">
                                      <p:cBhvr>
                                        <p:cTn id="8" dur="500" fill="hold"/>
                                        <p:tgtEl>
                                          <p:spTgt spid="36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right)">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80"/>
                                        </p:tgtEl>
                                        <p:attrNameLst>
                                          <p:attrName>style.visibility</p:attrName>
                                        </p:attrNameLst>
                                      </p:cBhvr>
                                      <p:to>
                                        <p:strVal val="visible"/>
                                      </p:to>
                                    </p:set>
                                    <p:animEffect transition="in" filter="wipe(down)">
                                      <p:cBhvr>
                                        <p:cTn id="18" dur="500"/>
                                        <p:tgtEl>
                                          <p:spTgt spid="38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down)">
                                      <p:cBhvr>
                                        <p:cTn id="21" dur="500"/>
                                        <p:tgtEl>
                                          <p:spTgt spid="4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down)">
                                      <p:cBhvr>
                                        <p:cTn id="2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p:bldP spid="49" grpId="0" animBg="1"/>
      <p:bldP spid="50" grpId="0" animBg="1"/>
      <p:bldP spid="5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p:nvPr/>
        </p:nvGrpSpPr>
        <p:grpSpPr>
          <a:xfrm>
            <a:off x="203200" y="1524000"/>
            <a:ext cx="11684000" cy="4419600"/>
            <a:chOff x="381000" y="1524000"/>
            <a:chExt cx="8763000" cy="4419600"/>
          </a:xfrm>
        </p:grpSpPr>
        <p:sp>
          <p:nvSpPr>
            <p:cNvPr id="255" name="Cloud 254"/>
            <p:cNvSpPr/>
            <p:nvPr/>
          </p:nvSpPr>
          <p:spPr bwMode="auto">
            <a:xfrm>
              <a:off x="381000" y="3810000"/>
              <a:ext cx="15240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YouTube</a:t>
              </a:r>
              <a:endParaRPr lang="en-US" sz="2200" b="1" dirty="0">
                <a:latin typeface="+mj-lt"/>
              </a:endParaRPr>
            </a:p>
          </p:txBody>
        </p:sp>
        <p:sp>
          <p:nvSpPr>
            <p:cNvPr id="257" name="Cloud 256"/>
            <p:cNvSpPr/>
            <p:nvPr/>
          </p:nvSpPr>
          <p:spPr bwMode="auto">
            <a:xfrm>
              <a:off x="6477000" y="3506498"/>
              <a:ext cx="2057400" cy="10668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Pakistan </a:t>
              </a:r>
            </a:p>
            <a:p>
              <a:pPr algn="ctr">
                <a:defRPr/>
              </a:pPr>
              <a:r>
                <a:rPr lang="en-US" sz="2200" b="1" dirty="0" smtClean="0">
                  <a:latin typeface="+mj-lt"/>
                </a:rPr>
                <a:t>Telecom</a:t>
              </a:r>
            </a:p>
          </p:txBody>
        </p:sp>
        <p:cxnSp>
          <p:nvCxnSpPr>
            <p:cNvPr id="280" name="Straight Connector 160"/>
            <p:cNvCxnSpPr>
              <a:cxnSpLocks noChangeShapeType="1"/>
              <a:stCxn id="257" idx="3"/>
            </p:cNvCxnSpPr>
            <p:nvPr/>
          </p:nvCxnSpPr>
          <p:spPr bwMode="auto">
            <a:xfrm rot="5400000" flipH="1" flipV="1">
              <a:off x="7284054" y="3345847"/>
              <a:ext cx="443293" cy="0"/>
            </a:xfrm>
            <a:prstGeom prst="line">
              <a:avLst/>
            </a:prstGeom>
            <a:noFill/>
            <a:ln w="57150" algn="ctr">
              <a:solidFill>
                <a:srgbClr val="008000"/>
              </a:solidFill>
              <a:round/>
              <a:headEnd/>
              <a:tailEnd type="stealth"/>
            </a:ln>
          </p:spPr>
        </p:cxnSp>
        <p:cxnSp>
          <p:nvCxnSpPr>
            <p:cNvPr id="320" name="Straight Connector 160"/>
            <p:cNvCxnSpPr>
              <a:cxnSpLocks noChangeShapeType="1"/>
              <a:stCxn id="255" idx="3"/>
            </p:cNvCxnSpPr>
            <p:nvPr/>
          </p:nvCxnSpPr>
          <p:spPr bwMode="auto">
            <a:xfrm rot="5400000" flipH="1" flipV="1">
              <a:off x="1235516" y="3336484"/>
              <a:ext cx="424568" cy="609600"/>
            </a:xfrm>
            <a:prstGeom prst="line">
              <a:avLst/>
            </a:prstGeom>
            <a:noFill/>
            <a:ln w="57150" algn="ctr">
              <a:solidFill>
                <a:srgbClr val="008000"/>
              </a:solidFill>
              <a:round/>
              <a:headEnd/>
              <a:tailEnd type="stealth"/>
            </a:ln>
          </p:spPr>
        </p:cxnSp>
        <p:sp>
          <p:nvSpPr>
            <p:cNvPr id="323" name="Cloud 322"/>
            <p:cNvSpPr/>
            <p:nvPr/>
          </p:nvSpPr>
          <p:spPr bwMode="auto">
            <a:xfrm>
              <a:off x="1447800" y="1524000"/>
              <a:ext cx="6629400" cy="2438400"/>
            </a:xfrm>
            <a:prstGeom prst="cloud">
              <a:avLst/>
            </a:prstGeom>
            <a:solidFill>
              <a:srgbClr val="CC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“The Internet”</a:t>
              </a:r>
              <a:endParaRPr lang="en-US" sz="2200" b="1" dirty="0">
                <a:latin typeface="+mj-lt"/>
              </a:endParaRPr>
            </a:p>
          </p:txBody>
        </p:sp>
        <p:sp>
          <p:nvSpPr>
            <p:cNvPr id="33" name="Cloud 32"/>
            <p:cNvSpPr/>
            <p:nvPr/>
          </p:nvSpPr>
          <p:spPr bwMode="auto">
            <a:xfrm>
              <a:off x="4343400" y="4800600"/>
              <a:ext cx="15240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err="1" smtClean="0">
                  <a:latin typeface="+mj-lt"/>
                </a:rPr>
                <a:t>Telnor</a:t>
              </a:r>
              <a:endParaRPr lang="en-US" sz="2200" b="1" dirty="0" smtClean="0">
                <a:latin typeface="+mj-lt"/>
              </a:endParaRPr>
            </a:p>
            <a:p>
              <a:pPr algn="ctr">
                <a:defRPr/>
              </a:pPr>
              <a:r>
                <a:rPr lang="en-US" sz="2200" b="1" dirty="0" smtClean="0">
                  <a:latin typeface="+mj-lt"/>
                </a:rPr>
                <a:t> Pakistan</a:t>
              </a:r>
              <a:endParaRPr lang="en-US" sz="2200" b="1" dirty="0">
                <a:latin typeface="+mj-lt"/>
              </a:endParaRPr>
            </a:p>
          </p:txBody>
        </p:sp>
        <p:cxnSp>
          <p:nvCxnSpPr>
            <p:cNvPr id="34" name="Straight Connector 160"/>
            <p:cNvCxnSpPr>
              <a:cxnSpLocks noChangeShapeType="1"/>
              <a:stCxn id="33" idx="3"/>
            </p:cNvCxnSpPr>
            <p:nvPr/>
          </p:nvCxnSpPr>
          <p:spPr bwMode="auto">
            <a:xfrm rot="5400000" flipH="1" flipV="1">
              <a:off x="5502716" y="3793684"/>
              <a:ext cx="653168" cy="1447800"/>
            </a:xfrm>
            <a:prstGeom prst="line">
              <a:avLst/>
            </a:prstGeom>
            <a:noFill/>
            <a:ln w="57150" algn="ctr">
              <a:solidFill>
                <a:srgbClr val="008000"/>
              </a:solidFill>
              <a:round/>
              <a:headEnd/>
              <a:tailEnd type="stealth"/>
            </a:ln>
          </p:spPr>
        </p:cxnSp>
        <p:sp>
          <p:nvSpPr>
            <p:cNvPr id="38" name="Cloud 37"/>
            <p:cNvSpPr/>
            <p:nvPr/>
          </p:nvSpPr>
          <p:spPr bwMode="auto">
            <a:xfrm>
              <a:off x="6019800" y="5181600"/>
              <a:ext cx="16764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Aga Khan</a:t>
              </a:r>
            </a:p>
            <a:p>
              <a:pPr algn="ctr">
                <a:defRPr/>
              </a:pPr>
              <a:r>
                <a:rPr lang="en-US" sz="2200" b="1" dirty="0" smtClean="0">
                  <a:latin typeface="+mj-lt"/>
                </a:rPr>
                <a:t>University</a:t>
              </a:r>
              <a:endParaRPr lang="en-US" sz="2200" b="1" dirty="0">
                <a:latin typeface="+mj-lt"/>
              </a:endParaRPr>
            </a:p>
          </p:txBody>
        </p:sp>
        <p:sp>
          <p:nvSpPr>
            <p:cNvPr id="40" name="Cloud 39"/>
            <p:cNvSpPr/>
            <p:nvPr/>
          </p:nvSpPr>
          <p:spPr bwMode="auto">
            <a:xfrm>
              <a:off x="7620000" y="4648200"/>
              <a:ext cx="15240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err="1" smtClean="0">
                  <a:latin typeface="+mj-lt"/>
                </a:rPr>
                <a:t>Multinet</a:t>
              </a:r>
              <a:endParaRPr lang="en-US" sz="2200" b="1" dirty="0" smtClean="0">
                <a:latin typeface="+mj-lt"/>
              </a:endParaRPr>
            </a:p>
            <a:p>
              <a:pPr algn="ctr">
                <a:defRPr/>
              </a:pPr>
              <a:r>
                <a:rPr lang="en-US" sz="2200" b="1" dirty="0" smtClean="0">
                  <a:latin typeface="+mj-lt"/>
                </a:rPr>
                <a:t>Pakistan</a:t>
              </a:r>
              <a:endParaRPr lang="en-US" sz="2200" b="1" dirty="0">
                <a:latin typeface="+mj-lt"/>
              </a:endParaRPr>
            </a:p>
          </p:txBody>
        </p:sp>
        <p:cxnSp>
          <p:nvCxnSpPr>
            <p:cNvPr id="42" name="Straight Connector 160"/>
            <p:cNvCxnSpPr>
              <a:cxnSpLocks noChangeShapeType="1"/>
              <a:stCxn id="38" idx="3"/>
            </p:cNvCxnSpPr>
            <p:nvPr/>
          </p:nvCxnSpPr>
          <p:spPr bwMode="auto">
            <a:xfrm rot="5400000" flipH="1" flipV="1">
              <a:off x="6645716" y="4631884"/>
              <a:ext cx="805568" cy="381000"/>
            </a:xfrm>
            <a:prstGeom prst="line">
              <a:avLst/>
            </a:prstGeom>
            <a:noFill/>
            <a:ln w="57150" algn="ctr">
              <a:solidFill>
                <a:srgbClr val="008000"/>
              </a:solidFill>
              <a:round/>
              <a:headEnd/>
              <a:tailEnd type="stealth"/>
            </a:ln>
          </p:spPr>
        </p:cxnSp>
        <p:cxnSp>
          <p:nvCxnSpPr>
            <p:cNvPr id="45" name="Straight Connector 160"/>
            <p:cNvCxnSpPr>
              <a:cxnSpLocks noChangeShapeType="1"/>
              <a:stCxn id="40" idx="3"/>
            </p:cNvCxnSpPr>
            <p:nvPr/>
          </p:nvCxnSpPr>
          <p:spPr bwMode="auto">
            <a:xfrm rot="16200000" flipV="1">
              <a:off x="8131616" y="4441384"/>
              <a:ext cx="424568" cy="76200"/>
            </a:xfrm>
            <a:prstGeom prst="line">
              <a:avLst/>
            </a:prstGeom>
            <a:noFill/>
            <a:ln w="57150" algn="ctr">
              <a:solidFill>
                <a:srgbClr val="008000"/>
              </a:solidFill>
              <a:round/>
              <a:headEnd/>
              <a:tailEnd type="stealth"/>
            </a:ln>
          </p:spPr>
        </p:cxnSp>
      </p:grpSp>
      <p:sp>
        <p:nvSpPr>
          <p:cNvPr id="366" name="AutoShape 149"/>
          <p:cNvSpPr>
            <a:spLocks noChangeArrowheads="1"/>
          </p:cNvSpPr>
          <p:nvPr/>
        </p:nvSpPr>
        <p:spPr bwMode="auto">
          <a:xfrm>
            <a:off x="2946400" y="3810000"/>
            <a:ext cx="3149600" cy="762000"/>
          </a:xfrm>
          <a:prstGeom prst="wedgeRoundRectCallout">
            <a:avLst>
              <a:gd name="adj1" fmla="val -89515"/>
              <a:gd name="adj2" fmla="val -62510"/>
              <a:gd name="adj3" fmla="val 16667"/>
            </a:avLst>
          </a:prstGeom>
          <a:solidFill>
            <a:schemeClr val="bg1">
              <a:lumMod val="95000"/>
            </a:schemeClr>
          </a:solidFill>
          <a:ln>
            <a:solidFill>
              <a:schemeClr val="bg1">
                <a:lumMod val="50000"/>
              </a:schemeClr>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1">
            <a:schemeClr val="accent2"/>
          </a:lnRef>
          <a:fillRef idx="2">
            <a:schemeClr val="accent2"/>
          </a:fillRef>
          <a:effectRef idx="1">
            <a:schemeClr val="accent2"/>
          </a:effectRef>
          <a:fontRef idx="minor">
            <a:schemeClr val="dk1"/>
          </a:fontRef>
        </p:style>
        <p:txBody>
          <a:bodyPr/>
          <a:lstStyle/>
          <a:p>
            <a:pPr algn="ctr">
              <a:defRPr/>
            </a:pPr>
            <a:r>
              <a:rPr lang="en-US" sz="1800" b="1" dirty="0" smtClean="0"/>
              <a:t>I’m YouTube:</a:t>
            </a:r>
          </a:p>
          <a:p>
            <a:pPr algn="ctr">
              <a:defRPr/>
            </a:pPr>
            <a:r>
              <a:rPr lang="en-US" sz="1800" b="1" dirty="0" smtClean="0"/>
              <a:t>IP 208.65.153.0 / 22</a:t>
            </a:r>
            <a:endParaRPr lang="en-US" sz="1800" b="1" dirty="0"/>
          </a:p>
        </p:txBody>
      </p:sp>
      <p:sp>
        <p:nvSpPr>
          <p:cNvPr id="380" name="Line 151"/>
          <p:cNvSpPr>
            <a:spLocks noChangeShapeType="1"/>
          </p:cNvSpPr>
          <p:nvPr/>
        </p:nvSpPr>
        <p:spPr bwMode="auto">
          <a:xfrm>
            <a:off x="10769600" y="4191000"/>
            <a:ext cx="101600" cy="457200"/>
          </a:xfrm>
          <a:prstGeom prst="line">
            <a:avLst/>
          </a:prstGeom>
          <a:noFill/>
          <a:ln w="127000">
            <a:solidFill>
              <a:schemeClr val="accent6">
                <a:lumMod val="50000"/>
              </a:schemeClr>
            </a:solidFill>
            <a:round/>
            <a:headEnd type="triangle" w="med" len="med"/>
            <a:tailEnd/>
          </a:ln>
        </p:spPr>
        <p:txBody>
          <a:bodyPr/>
          <a:lstStyle/>
          <a:p>
            <a:pPr>
              <a:defRPr/>
            </a:pPr>
            <a:endParaRPr lang="en-US"/>
          </a:p>
        </p:txBody>
      </p:sp>
      <p:sp>
        <p:nvSpPr>
          <p:cNvPr id="49" name="Line 151"/>
          <p:cNvSpPr>
            <a:spLocks noChangeShapeType="1"/>
          </p:cNvSpPr>
          <p:nvPr/>
        </p:nvSpPr>
        <p:spPr bwMode="auto">
          <a:xfrm flipH="1">
            <a:off x="6502400" y="4191000"/>
            <a:ext cx="1828800" cy="609600"/>
          </a:xfrm>
          <a:prstGeom prst="line">
            <a:avLst/>
          </a:prstGeom>
          <a:noFill/>
          <a:ln w="127000">
            <a:solidFill>
              <a:schemeClr val="accent6">
                <a:lumMod val="50000"/>
              </a:schemeClr>
            </a:solidFill>
            <a:round/>
            <a:headEnd type="triangle" w="med" len="med"/>
            <a:tailEnd/>
          </a:ln>
        </p:spPr>
        <p:txBody>
          <a:bodyPr/>
          <a:lstStyle/>
          <a:p>
            <a:pPr>
              <a:defRPr/>
            </a:pPr>
            <a:endParaRPr lang="en-US"/>
          </a:p>
        </p:txBody>
      </p:sp>
      <p:sp>
        <p:nvSpPr>
          <p:cNvPr id="50" name="Line 151"/>
          <p:cNvSpPr>
            <a:spLocks noChangeShapeType="1"/>
          </p:cNvSpPr>
          <p:nvPr/>
        </p:nvSpPr>
        <p:spPr bwMode="auto">
          <a:xfrm flipH="1">
            <a:off x="8839200" y="4419600"/>
            <a:ext cx="508000" cy="762000"/>
          </a:xfrm>
          <a:prstGeom prst="line">
            <a:avLst/>
          </a:prstGeom>
          <a:noFill/>
          <a:ln w="127000">
            <a:solidFill>
              <a:schemeClr val="accent6">
                <a:lumMod val="50000"/>
              </a:schemeClr>
            </a:solidFill>
            <a:round/>
            <a:headEnd type="triangle" w="med" len="med"/>
            <a:tailEnd/>
          </a:ln>
        </p:spPr>
        <p:txBody>
          <a:bodyPr/>
          <a:lstStyle/>
          <a:p>
            <a:pPr>
              <a:defRPr/>
            </a:pPr>
            <a:endParaRPr lang="en-US"/>
          </a:p>
        </p:txBody>
      </p:sp>
      <p:sp>
        <p:nvSpPr>
          <p:cNvPr id="51" name="Freeform 50"/>
          <p:cNvSpPr/>
          <p:nvPr/>
        </p:nvSpPr>
        <p:spPr bwMode="auto">
          <a:xfrm>
            <a:off x="1219203" y="2796321"/>
            <a:ext cx="8666788" cy="1041399"/>
          </a:xfrm>
          <a:custGeom>
            <a:avLst/>
            <a:gdLst>
              <a:gd name="connsiteX0" fmla="*/ 6345382 w 6500091"/>
              <a:gd name="connsiteY0" fmla="*/ 778163 h 1041399"/>
              <a:gd name="connsiteX1" fmla="*/ 6359236 w 6500091"/>
              <a:gd name="connsiteY1" fmla="*/ 113145 h 1041399"/>
              <a:gd name="connsiteX2" fmla="*/ 5500255 w 6500091"/>
              <a:gd name="connsiteY2" fmla="*/ 113145 h 1041399"/>
              <a:gd name="connsiteX3" fmla="*/ 3505200 w 6500091"/>
              <a:gd name="connsiteY3" fmla="*/ 792017 h 1041399"/>
              <a:gd name="connsiteX4" fmla="*/ 1690255 w 6500091"/>
              <a:gd name="connsiteY4" fmla="*/ 473363 h 1041399"/>
              <a:gd name="connsiteX5" fmla="*/ 817418 w 6500091"/>
              <a:gd name="connsiteY5" fmla="*/ 459508 h 1041399"/>
              <a:gd name="connsiteX6" fmla="*/ 0 w 6500091"/>
              <a:gd name="connsiteY6" fmla="*/ 1041399 h 10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0091" h="1041399">
                <a:moveTo>
                  <a:pt x="6345382" y="778163"/>
                </a:moveTo>
                <a:cubicBezTo>
                  <a:pt x="6422736" y="501072"/>
                  <a:pt x="6500091" y="223981"/>
                  <a:pt x="6359236" y="113145"/>
                </a:cubicBezTo>
                <a:cubicBezTo>
                  <a:pt x="6218382" y="2309"/>
                  <a:pt x="5975928" y="0"/>
                  <a:pt x="5500255" y="113145"/>
                </a:cubicBezTo>
                <a:cubicBezTo>
                  <a:pt x="5024582" y="226290"/>
                  <a:pt x="4140200" y="731981"/>
                  <a:pt x="3505200" y="792017"/>
                </a:cubicBezTo>
                <a:cubicBezTo>
                  <a:pt x="2870200" y="852053"/>
                  <a:pt x="2138219" y="528781"/>
                  <a:pt x="1690255" y="473363"/>
                </a:cubicBezTo>
                <a:cubicBezTo>
                  <a:pt x="1242291" y="417945"/>
                  <a:pt x="1099127" y="364835"/>
                  <a:pt x="817418" y="459508"/>
                </a:cubicBezTo>
                <a:cubicBezTo>
                  <a:pt x="535709" y="554181"/>
                  <a:pt x="267854" y="797790"/>
                  <a:pt x="0" y="1041399"/>
                </a:cubicBezTo>
              </a:path>
            </a:pathLst>
          </a:custGeom>
          <a:noFill/>
          <a:ln w="127000" cap="flat" cmpd="sng" algn="ctr">
            <a:solidFill>
              <a:srgbClr val="00206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imes New Roman" pitchFamily="18" charset="0"/>
            </a:endParaRPr>
          </a:p>
        </p:txBody>
      </p:sp>
      <p:sp>
        <p:nvSpPr>
          <p:cNvPr id="23" name="Rectangle 22"/>
          <p:cNvSpPr/>
          <p:nvPr/>
        </p:nvSpPr>
        <p:spPr>
          <a:xfrm rot="172376">
            <a:off x="9278708" y="2771457"/>
            <a:ext cx="1320800" cy="1015663"/>
          </a:xfrm>
          <a:prstGeom prst="rect">
            <a:avLst/>
          </a:prstGeom>
        </p:spPr>
        <p:txBody>
          <a:bodyPr wrap="square">
            <a:spAutoFit/>
          </a:bodyPr>
          <a:lstStyle/>
          <a:p>
            <a:r>
              <a:rPr lang="en-US" sz="6000" b="1" dirty="0" smtClean="0">
                <a:solidFill>
                  <a:srgbClr val="C00000"/>
                </a:solidFill>
                <a:effectLst>
                  <a:outerShdw blurRad="38100" dist="38100" dir="2700000" algn="tl">
                    <a:srgbClr val="000000">
                      <a:alpha val="43137"/>
                    </a:srgbClr>
                  </a:outerShdw>
                </a:effectLst>
                <a:latin typeface="Arial" charset="0"/>
              </a:rPr>
              <a:t>X</a:t>
            </a:r>
            <a:endParaRPr lang="en-US" sz="6000" dirty="0">
              <a:solidFill>
                <a:srgbClr val="C00000"/>
              </a:solidFill>
              <a:effectLst>
                <a:outerShdw blurRad="38100" dist="38100" dir="2700000" algn="tl">
                  <a:srgbClr val="000000">
                    <a:alpha val="43137"/>
                  </a:srgbClr>
                </a:outerShdw>
              </a:effectLst>
            </a:endParaRPr>
          </a:p>
        </p:txBody>
      </p:sp>
      <p:sp>
        <p:nvSpPr>
          <p:cNvPr id="25" name="Rectangle 24"/>
          <p:cNvSpPr/>
          <p:nvPr/>
        </p:nvSpPr>
        <p:spPr>
          <a:xfrm>
            <a:off x="8839200" y="1540896"/>
            <a:ext cx="3048000" cy="769441"/>
          </a:xfrm>
          <a:prstGeom prst="rect">
            <a:avLst/>
          </a:prstGeom>
        </p:spPr>
        <p:txBody>
          <a:bodyPr wrap="square">
            <a:spAutoFit/>
          </a:bodyPr>
          <a:lstStyle/>
          <a:p>
            <a:pPr algn="ctr">
              <a:defRPr/>
            </a:pPr>
            <a:r>
              <a:rPr lang="en-US" sz="2200" b="1" dirty="0" smtClean="0">
                <a:solidFill>
                  <a:srgbClr val="C00000"/>
                </a:solidFill>
                <a:effectLst>
                  <a:outerShdw blurRad="38100" dist="38100" dir="2700000" algn="tl">
                    <a:srgbClr val="000000">
                      <a:alpha val="43137"/>
                    </a:srgbClr>
                  </a:outerShdw>
                </a:effectLst>
                <a:latin typeface="+mj-lt"/>
              </a:rPr>
              <a:t>Hijack + drop packets going to YouTube</a:t>
            </a:r>
            <a:endParaRPr lang="en-US" sz="2200" b="1" dirty="0">
              <a:solidFill>
                <a:srgbClr val="C00000"/>
              </a:solidFill>
              <a:effectLst>
                <a:outerShdw blurRad="38100" dist="38100" dir="2700000" algn="tl">
                  <a:srgbClr val="000000">
                    <a:alpha val="43137"/>
                  </a:srgbClr>
                </a:outerShdw>
              </a:effectLst>
              <a:latin typeface="+mj-lt"/>
            </a:endParaRPr>
          </a:p>
        </p:txBody>
      </p:sp>
      <p:sp>
        <p:nvSpPr>
          <p:cNvPr id="26" name="Rectangle 25"/>
          <p:cNvSpPr/>
          <p:nvPr/>
        </p:nvSpPr>
        <p:spPr>
          <a:xfrm>
            <a:off x="812800" y="6274724"/>
            <a:ext cx="10464800" cy="430887"/>
          </a:xfrm>
          <a:prstGeom prst="rect">
            <a:avLst/>
          </a:prstGeom>
        </p:spPr>
        <p:txBody>
          <a:bodyPr wrap="square">
            <a:spAutoFit/>
          </a:bodyPr>
          <a:lstStyle/>
          <a:p>
            <a:pPr marL="65088" lvl="1" indent="-65088" algn="ctr">
              <a:defRPr/>
            </a:pPr>
            <a:r>
              <a:rPr lang="en-US" sz="2200" b="1" dirty="0" smtClean="0">
                <a:latin typeface="+mj-lt"/>
              </a:rPr>
              <a:t>Block your own customers.</a:t>
            </a:r>
          </a:p>
        </p:txBody>
      </p:sp>
      <p:sp>
        <p:nvSpPr>
          <p:cNvPr id="27" name="矩形 26"/>
          <p:cNvSpPr/>
          <p:nvPr/>
        </p:nvSpPr>
        <p:spPr>
          <a:xfrm>
            <a:off x="1" y="1073427"/>
            <a:ext cx="12192000" cy="43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Rectangle 250"/>
          <p:cNvSpPr/>
          <p:nvPr/>
        </p:nvSpPr>
        <p:spPr>
          <a:xfrm>
            <a:off x="812800" y="754562"/>
            <a:ext cx="10464800" cy="430887"/>
          </a:xfrm>
          <a:prstGeom prst="rect">
            <a:avLst/>
          </a:prstGeom>
        </p:spPr>
        <p:txBody>
          <a:bodyPr wrap="square">
            <a:spAutoFit/>
          </a:bodyPr>
          <a:lstStyle/>
          <a:p>
            <a:pPr marL="65088" lvl="1" indent="-65088" algn="ctr">
              <a:defRPr/>
            </a:pPr>
            <a:r>
              <a:rPr lang="en-US" sz="2200" b="1" dirty="0" smtClean="0">
                <a:latin typeface="+mj-lt"/>
              </a:rPr>
              <a:t>Here’s what should have happened….</a:t>
            </a:r>
          </a:p>
        </p:txBody>
      </p:sp>
    </p:spTree>
    <p:custDataLst>
      <p:tags r:id="rId1"/>
    </p:custDataLst>
    <p:extLst>
      <p:ext uri="{BB962C8B-B14F-4D97-AF65-F5344CB8AC3E}">
        <p14:creationId xmlns="" xmlns:p14="http://schemas.microsoft.com/office/powerpoint/2010/main" val="1205603298"/>
      </p:ext>
    </p:extLst>
  </p:cSld>
  <p:clrMapOvr>
    <a:masterClrMapping/>
  </p:clrMapOvr>
  <p:transition advTm="111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p:nvPr/>
        </p:nvGrpSpPr>
        <p:grpSpPr>
          <a:xfrm>
            <a:off x="203200" y="1524000"/>
            <a:ext cx="11684000" cy="4419600"/>
            <a:chOff x="381000" y="1524000"/>
            <a:chExt cx="8763000" cy="4419600"/>
          </a:xfrm>
        </p:grpSpPr>
        <p:sp>
          <p:nvSpPr>
            <p:cNvPr id="255" name="Cloud 254"/>
            <p:cNvSpPr/>
            <p:nvPr/>
          </p:nvSpPr>
          <p:spPr bwMode="auto">
            <a:xfrm>
              <a:off x="381000" y="3810000"/>
              <a:ext cx="15240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YouTube</a:t>
              </a:r>
              <a:endParaRPr lang="en-US" sz="2200" b="1" dirty="0">
                <a:latin typeface="+mj-lt"/>
              </a:endParaRPr>
            </a:p>
          </p:txBody>
        </p:sp>
        <p:sp>
          <p:nvSpPr>
            <p:cNvPr id="257" name="Cloud 256"/>
            <p:cNvSpPr/>
            <p:nvPr/>
          </p:nvSpPr>
          <p:spPr bwMode="auto">
            <a:xfrm>
              <a:off x="6477000" y="3506498"/>
              <a:ext cx="2057400" cy="10668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Pakistan </a:t>
              </a:r>
            </a:p>
            <a:p>
              <a:pPr algn="ctr">
                <a:defRPr/>
              </a:pPr>
              <a:r>
                <a:rPr lang="en-US" sz="2200" b="1" dirty="0" smtClean="0">
                  <a:latin typeface="+mj-lt"/>
                </a:rPr>
                <a:t>Telecom</a:t>
              </a:r>
            </a:p>
          </p:txBody>
        </p:sp>
        <p:cxnSp>
          <p:nvCxnSpPr>
            <p:cNvPr id="280" name="Straight Connector 160"/>
            <p:cNvCxnSpPr>
              <a:cxnSpLocks noChangeShapeType="1"/>
              <a:stCxn id="257" idx="3"/>
            </p:cNvCxnSpPr>
            <p:nvPr/>
          </p:nvCxnSpPr>
          <p:spPr bwMode="auto">
            <a:xfrm rot="5400000" flipH="1" flipV="1">
              <a:off x="7284054" y="3345847"/>
              <a:ext cx="443293" cy="0"/>
            </a:xfrm>
            <a:prstGeom prst="line">
              <a:avLst/>
            </a:prstGeom>
            <a:noFill/>
            <a:ln w="57150" algn="ctr">
              <a:solidFill>
                <a:srgbClr val="008000"/>
              </a:solidFill>
              <a:round/>
              <a:headEnd/>
              <a:tailEnd type="stealth"/>
            </a:ln>
          </p:spPr>
        </p:cxnSp>
        <p:cxnSp>
          <p:nvCxnSpPr>
            <p:cNvPr id="320" name="Straight Connector 160"/>
            <p:cNvCxnSpPr>
              <a:cxnSpLocks noChangeShapeType="1"/>
              <a:stCxn id="255" idx="3"/>
            </p:cNvCxnSpPr>
            <p:nvPr/>
          </p:nvCxnSpPr>
          <p:spPr bwMode="auto">
            <a:xfrm rot="5400000" flipH="1" flipV="1">
              <a:off x="1235516" y="3336484"/>
              <a:ext cx="424568" cy="609600"/>
            </a:xfrm>
            <a:prstGeom prst="line">
              <a:avLst/>
            </a:prstGeom>
            <a:noFill/>
            <a:ln w="57150" algn="ctr">
              <a:solidFill>
                <a:srgbClr val="008000"/>
              </a:solidFill>
              <a:round/>
              <a:headEnd/>
              <a:tailEnd type="stealth"/>
            </a:ln>
          </p:spPr>
        </p:cxnSp>
        <p:sp>
          <p:nvSpPr>
            <p:cNvPr id="323" name="Cloud 322"/>
            <p:cNvSpPr/>
            <p:nvPr/>
          </p:nvSpPr>
          <p:spPr bwMode="auto">
            <a:xfrm>
              <a:off x="1447800" y="1524000"/>
              <a:ext cx="6629400" cy="2438400"/>
            </a:xfrm>
            <a:prstGeom prst="cloud">
              <a:avLst/>
            </a:prstGeom>
            <a:solidFill>
              <a:srgbClr val="CCFF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“The Internet”</a:t>
              </a:r>
              <a:endParaRPr lang="en-US" sz="2200" b="1" dirty="0">
                <a:latin typeface="+mj-lt"/>
              </a:endParaRPr>
            </a:p>
          </p:txBody>
        </p:sp>
        <p:sp>
          <p:nvSpPr>
            <p:cNvPr id="33" name="Cloud 32"/>
            <p:cNvSpPr/>
            <p:nvPr/>
          </p:nvSpPr>
          <p:spPr bwMode="auto">
            <a:xfrm>
              <a:off x="4343400" y="4800600"/>
              <a:ext cx="15240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err="1" smtClean="0">
                  <a:latin typeface="+mj-lt"/>
                </a:rPr>
                <a:t>Telnor</a:t>
              </a:r>
              <a:endParaRPr lang="en-US" sz="2200" b="1" dirty="0" smtClean="0">
                <a:latin typeface="+mj-lt"/>
              </a:endParaRPr>
            </a:p>
            <a:p>
              <a:pPr algn="ctr">
                <a:defRPr/>
              </a:pPr>
              <a:r>
                <a:rPr lang="en-US" sz="2200" b="1" dirty="0" smtClean="0">
                  <a:latin typeface="+mj-lt"/>
                </a:rPr>
                <a:t> Pakistan</a:t>
              </a:r>
              <a:endParaRPr lang="en-US" sz="2200" b="1" dirty="0">
                <a:latin typeface="+mj-lt"/>
              </a:endParaRPr>
            </a:p>
          </p:txBody>
        </p:sp>
        <p:cxnSp>
          <p:nvCxnSpPr>
            <p:cNvPr id="34" name="Straight Connector 160"/>
            <p:cNvCxnSpPr>
              <a:cxnSpLocks noChangeShapeType="1"/>
              <a:stCxn id="33" idx="3"/>
            </p:cNvCxnSpPr>
            <p:nvPr/>
          </p:nvCxnSpPr>
          <p:spPr bwMode="auto">
            <a:xfrm rot="5400000" flipH="1" flipV="1">
              <a:off x="5502716" y="3793684"/>
              <a:ext cx="653168" cy="1447800"/>
            </a:xfrm>
            <a:prstGeom prst="line">
              <a:avLst/>
            </a:prstGeom>
            <a:noFill/>
            <a:ln w="57150" algn="ctr">
              <a:solidFill>
                <a:srgbClr val="008000"/>
              </a:solidFill>
              <a:round/>
              <a:headEnd/>
              <a:tailEnd type="stealth"/>
            </a:ln>
          </p:spPr>
        </p:cxnSp>
        <p:sp>
          <p:nvSpPr>
            <p:cNvPr id="38" name="Cloud 37"/>
            <p:cNvSpPr/>
            <p:nvPr/>
          </p:nvSpPr>
          <p:spPr bwMode="auto">
            <a:xfrm>
              <a:off x="6019800" y="5181600"/>
              <a:ext cx="16764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Aga Khan</a:t>
              </a:r>
            </a:p>
            <a:p>
              <a:pPr algn="ctr">
                <a:defRPr/>
              </a:pPr>
              <a:r>
                <a:rPr lang="en-US" sz="2200" b="1" dirty="0" smtClean="0">
                  <a:latin typeface="+mj-lt"/>
                </a:rPr>
                <a:t>University</a:t>
              </a:r>
              <a:endParaRPr lang="en-US" sz="2200" b="1" dirty="0">
                <a:latin typeface="+mj-lt"/>
              </a:endParaRPr>
            </a:p>
          </p:txBody>
        </p:sp>
        <p:sp>
          <p:nvSpPr>
            <p:cNvPr id="40" name="Cloud 39"/>
            <p:cNvSpPr/>
            <p:nvPr/>
          </p:nvSpPr>
          <p:spPr bwMode="auto">
            <a:xfrm>
              <a:off x="7620000" y="4648200"/>
              <a:ext cx="1524000" cy="762000"/>
            </a:xfrm>
            <a:prstGeom prst="cloud">
              <a:avLst/>
            </a:prstGeom>
            <a:solidFill>
              <a:srgbClr val="CC99FF"/>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err="1" smtClean="0">
                  <a:latin typeface="+mj-lt"/>
                </a:rPr>
                <a:t>Multinet</a:t>
              </a:r>
              <a:endParaRPr lang="en-US" sz="2200" b="1" dirty="0" smtClean="0">
                <a:latin typeface="+mj-lt"/>
              </a:endParaRPr>
            </a:p>
            <a:p>
              <a:pPr algn="ctr">
                <a:defRPr/>
              </a:pPr>
              <a:r>
                <a:rPr lang="en-US" sz="2200" b="1" dirty="0" smtClean="0">
                  <a:latin typeface="+mj-lt"/>
                </a:rPr>
                <a:t>Pakistan</a:t>
              </a:r>
              <a:endParaRPr lang="en-US" sz="2200" b="1" dirty="0">
                <a:latin typeface="+mj-lt"/>
              </a:endParaRPr>
            </a:p>
          </p:txBody>
        </p:sp>
        <p:cxnSp>
          <p:nvCxnSpPr>
            <p:cNvPr id="42" name="Straight Connector 160"/>
            <p:cNvCxnSpPr>
              <a:cxnSpLocks noChangeShapeType="1"/>
              <a:stCxn id="38" idx="3"/>
            </p:cNvCxnSpPr>
            <p:nvPr/>
          </p:nvCxnSpPr>
          <p:spPr bwMode="auto">
            <a:xfrm rot="5400000" flipH="1" flipV="1">
              <a:off x="6645716" y="4631884"/>
              <a:ext cx="805568" cy="381000"/>
            </a:xfrm>
            <a:prstGeom prst="line">
              <a:avLst/>
            </a:prstGeom>
            <a:noFill/>
            <a:ln w="57150" algn="ctr">
              <a:solidFill>
                <a:srgbClr val="008000"/>
              </a:solidFill>
              <a:round/>
              <a:headEnd/>
              <a:tailEnd type="stealth"/>
            </a:ln>
          </p:spPr>
        </p:cxnSp>
        <p:cxnSp>
          <p:nvCxnSpPr>
            <p:cNvPr id="45" name="Straight Connector 160"/>
            <p:cNvCxnSpPr>
              <a:cxnSpLocks noChangeShapeType="1"/>
              <a:stCxn id="40" idx="3"/>
            </p:cNvCxnSpPr>
            <p:nvPr/>
          </p:nvCxnSpPr>
          <p:spPr bwMode="auto">
            <a:xfrm rot="16200000" flipV="1">
              <a:off x="8131616" y="4441384"/>
              <a:ext cx="424568" cy="76200"/>
            </a:xfrm>
            <a:prstGeom prst="line">
              <a:avLst/>
            </a:prstGeom>
            <a:noFill/>
            <a:ln w="57150" algn="ctr">
              <a:solidFill>
                <a:srgbClr val="008000"/>
              </a:solidFill>
              <a:round/>
              <a:headEnd/>
              <a:tailEnd type="stealth"/>
            </a:ln>
          </p:spPr>
        </p:cxnSp>
      </p:grpSp>
      <p:sp>
        <p:nvSpPr>
          <p:cNvPr id="366" name="AutoShape 149"/>
          <p:cNvSpPr>
            <a:spLocks noChangeArrowheads="1"/>
          </p:cNvSpPr>
          <p:nvPr/>
        </p:nvSpPr>
        <p:spPr bwMode="auto">
          <a:xfrm>
            <a:off x="2946400" y="3810000"/>
            <a:ext cx="3149600" cy="762000"/>
          </a:xfrm>
          <a:prstGeom prst="wedgeRoundRectCallout">
            <a:avLst>
              <a:gd name="adj1" fmla="val -89515"/>
              <a:gd name="adj2" fmla="val -62510"/>
              <a:gd name="adj3" fmla="val 16667"/>
            </a:avLst>
          </a:prstGeom>
          <a:solidFill>
            <a:schemeClr val="bg1">
              <a:lumMod val="95000"/>
            </a:schemeClr>
          </a:solidFill>
          <a:ln>
            <a:solidFill>
              <a:schemeClr val="bg1">
                <a:lumMod val="50000"/>
              </a:schemeClr>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1">
            <a:schemeClr val="accent2"/>
          </a:lnRef>
          <a:fillRef idx="2">
            <a:schemeClr val="accent2"/>
          </a:fillRef>
          <a:effectRef idx="1">
            <a:schemeClr val="accent2"/>
          </a:effectRef>
          <a:fontRef idx="minor">
            <a:schemeClr val="dk1"/>
          </a:fontRef>
        </p:style>
        <p:txBody>
          <a:bodyPr/>
          <a:lstStyle/>
          <a:p>
            <a:pPr algn="ctr">
              <a:defRPr/>
            </a:pPr>
            <a:r>
              <a:rPr lang="en-US" sz="1800" b="1" dirty="0" smtClean="0"/>
              <a:t>I’m YouTube:</a:t>
            </a:r>
          </a:p>
          <a:p>
            <a:pPr algn="ctr">
              <a:defRPr/>
            </a:pPr>
            <a:r>
              <a:rPr lang="en-US" sz="1800" b="1" dirty="0" smtClean="0"/>
              <a:t>IP 208.65.153.0 / 22</a:t>
            </a:r>
            <a:endParaRPr lang="en-US" sz="1800" b="1" dirty="0"/>
          </a:p>
        </p:txBody>
      </p:sp>
      <p:sp>
        <p:nvSpPr>
          <p:cNvPr id="380" name="Line 151"/>
          <p:cNvSpPr>
            <a:spLocks noChangeShapeType="1"/>
          </p:cNvSpPr>
          <p:nvPr/>
        </p:nvSpPr>
        <p:spPr bwMode="auto">
          <a:xfrm>
            <a:off x="10769600" y="4191000"/>
            <a:ext cx="101600" cy="457200"/>
          </a:xfrm>
          <a:prstGeom prst="line">
            <a:avLst/>
          </a:prstGeom>
          <a:noFill/>
          <a:ln w="127000">
            <a:solidFill>
              <a:schemeClr val="accent6">
                <a:lumMod val="50000"/>
              </a:schemeClr>
            </a:solidFill>
            <a:round/>
            <a:headEnd type="triangle" w="med" len="med"/>
            <a:tailEnd/>
          </a:ln>
        </p:spPr>
        <p:txBody>
          <a:bodyPr/>
          <a:lstStyle/>
          <a:p>
            <a:pPr>
              <a:defRPr/>
            </a:pPr>
            <a:endParaRPr lang="en-US"/>
          </a:p>
        </p:txBody>
      </p:sp>
      <p:sp>
        <p:nvSpPr>
          <p:cNvPr id="49" name="Line 151"/>
          <p:cNvSpPr>
            <a:spLocks noChangeShapeType="1"/>
          </p:cNvSpPr>
          <p:nvPr/>
        </p:nvSpPr>
        <p:spPr bwMode="auto">
          <a:xfrm flipH="1">
            <a:off x="6502400" y="4191000"/>
            <a:ext cx="1828800" cy="609600"/>
          </a:xfrm>
          <a:prstGeom prst="line">
            <a:avLst/>
          </a:prstGeom>
          <a:noFill/>
          <a:ln w="127000">
            <a:solidFill>
              <a:schemeClr val="accent6">
                <a:lumMod val="50000"/>
              </a:schemeClr>
            </a:solidFill>
            <a:round/>
            <a:headEnd type="triangle" w="med" len="med"/>
            <a:tailEnd/>
          </a:ln>
        </p:spPr>
        <p:txBody>
          <a:bodyPr/>
          <a:lstStyle/>
          <a:p>
            <a:pPr>
              <a:defRPr/>
            </a:pPr>
            <a:endParaRPr lang="en-US"/>
          </a:p>
        </p:txBody>
      </p:sp>
      <p:sp>
        <p:nvSpPr>
          <p:cNvPr id="50" name="Line 151"/>
          <p:cNvSpPr>
            <a:spLocks noChangeShapeType="1"/>
          </p:cNvSpPr>
          <p:nvPr/>
        </p:nvSpPr>
        <p:spPr bwMode="auto">
          <a:xfrm flipH="1">
            <a:off x="8839200" y="4419600"/>
            <a:ext cx="508000" cy="762000"/>
          </a:xfrm>
          <a:prstGeom prst="line">
            <a:avLst/>
          </a:prstGeom>
          <a:noFill/>
          <a:ln w="127000">
            <a:solidFill>
              <a:schemeClr val="accent6">
                <a:lumMod val="50000"/>
              </a:schemeClr>
            </a:solidFill>
            <a:round/>
            <a:headEnd type="triangle" w="med" len="med"/>
            <a:tailEnd/>
          </a:ln>
        </p:spPr>
        <p:txBody>
          <a:bodyPr/>
          <a:lstStyle/>
          <a:p>
            <a:pPr>
              <a:defRPr/>
            </a:pPr>
            <a:endParaRPr lang="en-US"/>
          </a:p>
        </p:txBody>
      </p:sp>
      <p:grpSp>
        <p:nvGrpSpPr>
          <p:cNvPr id="3" name="Group 136"/>
          <p:cNvGrpSpPr>
            <a:grpSpLocks/>
          </p:cNvGrpSpPr>
          <p:nvPr/>
        </p:nvGrpSpPr>
        <p:grpSpPr bwMode="auto">
          <a:xfrm>
            <a:off x="8331200" y="3200400"/>
            <a:ext cx="2743200" cy="1371600"/>
            <a:chOff x="1271039" y="1613935"/>
            <a:chExt cx="1447800" cy="1124370"/>
          </a:xfrm>
        </p:grpSpPr>
        <p:sp>
          <p:nvSpPr>
            <p:cNvPr id="26" name="Isosceles Triangle 25"/>
            <p:cNvSpPr/>
            <p:nvPr/>
          </p:nvSpPr>
          <p:spPr bwMode="auto">
            <a:xfrm>
              <a:off x="2286000" y="1613935"/>
              <a:ext cx="304800" cy="457200"/>
            </a:xfrm>
            <a:prstGeom prst="triangle">
              <a:avLst/>
            </a:prstGeom>
            <a:solidFill>
              <a:srgbClr val="C00000"/>
            </a:solidFill>
            <a:ln w="9525" cap="flat" cmpd="sng" algn="ctr">
              <a:noFill/>
              <a:prstDash val="solid"/>
              <a:round/>
              <a:headEnd type="none" w="med" len="med"/>
              <a:tailEnd type="none" w="med" len="me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wrap="none" anchor="ctr"/>
            <a:lstStyle/>
            <a:p>
              <a:pPr algn="ctr">
                <a:defRPr/>
              </a:pPr>
              <a:endParaRPr lang="en-US"/>
            </a:p>
          </p:txBody>
        </p:sp>
        <p:sp>
          <p:nvSpPr>
            <p:cNvPr id="27" name="Isosceles Triangle 26"/>
            <p:cNvSpPr/>
            <p:nvPr/>
          </p:nvSpPr>
          <p:spPr bwMode="auto">
            <a:xfrm flipH="1">
              <a:off x="1371600" y="1676400"/>
              <a:ext cx="304800" cy="457200"/>
            </a:xfrm>
            <a:prstGeom prst="triangle">
              <a:avLst/>
            </a:prstGeom>
            <a:solidFill>
              <a:srgbClr val="C00000"/>
            </a:solidFill>
            <a:ln w="9525" cap="flat" cmpd="sng" algn="ctr">
              <a:noFill/>
              <a:prstDash val="solid"/>
              <a:round/>
              <a:headEnd type="none" w="med" len="med"/>
              <a:tailEnd type="none" w="med" len="med"/>
            </a:ln>
            <a:effectLst>
              <a:outerShdw blurRad="127000" dist="38100" dir="2700000" algn="ctr">
                <a:srgbClr val="000000">
                  <a:alpha val="45000"/>
                </a:srgbClr>
              </a:outerShdw>
            </a:effectLst>
            <a:scene3d>
              <a:camera prst="perspectiveContrastingRightFacing"/>
              <a:lightRig rig="soft" dir="t">
                <a:rot lat="0" lon="0" rev="0"/>
              </a:lightRig>
            </a:scene3d>
            <a:sp3d prstMaterial="translucentPowder">
              <a:bevelT w="203200" h="50800" prst="softRound"/>
            </a:sp3d>
          </p:spPr>
          <p:txBody>
            <a:bodyPr wrap="none" anchor="ctr"/>
            <a:lstStyle/>
            <a:p>
              <a:pPr algn="ctr">
                <a:defRPr/>
              </a:pPr>
              <a:endParaRPr lang="en-US"/>
            </a:p>
          </p:txBody>
        </p:sp>
        <p:sp>
          <p:nvSpPr>
            <p:cNvPr id="28" name="Cloud 27"/>
            <p:cNvSpPr/>
            <p:nvPr/>
          </p:nvSpPr>
          <p:spPr bwMode="auto">
            <a:xfrm>
              <a:off x="1271039" y="1837639"/>
              <a:ext cx="1447800" cy="900666"/>
            </a:xfrm>
            <a:prstGeom prst="cloud">
              <a:avLst/>
            </a:prstGeom>
            <a:solidFill>
              <a:srgbClr val="C0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r>
                <a:rPr lang="en-US" sz="2200" b="1" dirty="0" smtClean="0">
                  <a:latin typeface="+mj-lt"/>
                </a:rPr>
                <a:t>Pakistan</a:t>
              </a:r>
            </a:p>
            <a:p>
              <a:pPr algn="ctr">
                <a:defRPr/>
              </a:pPr>
              <a:r>
                <a:rPr lang="en-US" sz="2200" b="1" dirty="0" smtClean="0">
                  <a:latin typeface="+mj-lt"/>
                </a:rPr>
                <a:t>Telecom</a:t>
              </a:r>
              <a:endParaRPr lang="en-US" sz="2200" b="1" dirty="0">
                <a:latin typeface="+mj-lt"/>
              </a:endParaRPr>
            </a:p>
          </p:txBody>
        </p:sp>
      </p:grpSp>
      <p:grpSp>
        <p:nvGrpSpPr>
          <p:cNvPr id="4" name="Group 35"/>
          <p:cNvGrpSpPr/>
          <p:nvPr/>
        </p:nvGrpSpPr>
        <p:grpSpPr>
          <a:xfrm>
            <a:off x="101600" y="1371600"/>
            <a:ext cx="9713576" cy="2687782"/>
            <a:chOff x="76200" y="1371600"/>
            <a:chExt cx="7285182" cy="2687782"/>
          </a:xfrm>
        </p:grpSpPr>
        <p:sp>
          <p:nvSpPr>
            <p:cNvPr id="30" name="Freeform 29"/>
            <p:cNvSpPr/>
            <p:nvPr/>
          </p:nvSpPr>
          <p:spPr bwMode="auto">
            <a:xfrm>
              <a:off x="1343891" y="1524000"/>
              <a:ext cx="6017491" cy="2050473"/>
            </a:xfrm>
            <a:custGeom>
              <a:avLst/>
              <a:gdLst>
                <a:gd name="connsiteX0" fmla="*/ 0 w 6017491"/>
                <a:gd name="connsiteY0" fmla="*/ 0 h 2050473"/>
                <a:gd name="connsiteX1" fmla="*/ 1690254 w 6017491"/>
                <a:gd name="connsiteY1" fmla="*/ 928255 h 2050473"/>
                <a:gd name="connsiteX2" fmla="*/ 4100945 w 6017491"/>
                <a:gd name="connsiteY2" fmla="*/ 886691 h 2050473"/>
                <a:gd name="connsiteX3" fmla="*/ 5708073 w 6017491"/>
                <a:gd name="connsiteY3" fmla="*/ 1524000 h 2050473"/>
                <a:gd name="connsiteX4" fmla="*/ 5957454 w 6017491"/>
                <a:gd name="connsiteY4" fmla="*/ 2050473 h 2050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491" h="2050473">
                  <a:moveTo>
                    <a:pt x="0" y="0"/>
                  </a:moveTo>
                  <a:cubicBezTo>
                    <a:pt x="503381" y="390236"/>
                    <a:pt x="1006763" y="780473"/>
                    <a:pt x="1690254" y="928255"/>
                  </a:cubicBezTo>
                  <a:cubicBezTo>
                    <a:pt x="2373745" y="1076037"/>
                    <a:pt x="3431309" y="787400"/>
                    <a:pt x="4100945" y="886691"/>
                  </a:cubicBezTo>
                  <a:cubicBezTo>
                    <a:pt x="4770581" y="985982"/>
                    <a:pt x="5398655" y="1330036"/>
                    <a:pt x="5708073" y="1524000"/>
                  </a:cubicBezTo>
                  <a:cubicBezTo>
                    <a:pt x="6017491" y="1717964"/>
                    <a:pt x="5987472" y="1884218"/>
                    <a:pt x="5957454" y="2050473"/>
                  </a:cubicBezTo>
                </a:path>
              </a:pathLst>
            </a:custGeom>
            <a:noFill/>
            <a:ln w="127000" cap="flat" cmpd="sng" algn="ctr">
              <a:solidFill>
                <a:srgbClr val="00206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imes New Roman" pitchFamily="18" charset="0"/>
              </a:endParaRPr>
            </a:p>
          </p:txBody>
        </p:sp>
        <p:sp>
          <p:nvSpPr>
            <p:cNvPr id="31" name="Freeform 30"/>
            <p:cNvSpPr/>
            <p:nvPr/>
          </p:nvSpPr>
          <p:spPr bwMode="auto">
            <a:xfrm>
              <a:off x="76200" y="2479964"/>
              <a:ext cx="2964873" cy="653472"/>
            </a:xfrm>
            <a:custGeom>
              <a:avLst/>
              <a:gdLst>
                <a:gd name="connsiteX0" fmla="*/ 0 w 2964873"/>
                <a:gd name="connsiteY0" fmla="*/ 318654 h 653472"/>
                <a:gd name="connsiteX1" fmla="*/ 1177637 w 2964873"/>
                <a:gd name="connsiteY1" fmla="*/ 623454 h 653472"/>
                <a:gd name="connsiteX2" fmla="*/ 2022764 w 2964873"/>
                <a:gd name="connsiteY2" fmla="*/ 498763 h 653472"/>
                <a:gd name="connsiteX3" fmla="*/ 2964873 w 2964873"/>
                <a:gd name="connsiteY3" fmla="*/ 0 h 653472"/>
              </a:gdLst>
              <a:ahLst/>
              <a:cxnLst>
                <a:cxn ang="0">
                  <a:pos x="connsiteX0" y="connsiteY0"/>
                </a:cxn>
                <a:cxn ang="0">
                  <a:pos x="connsiteX1" y="connsiteY1"/>
                </a:cxn>
                <a:cxn ang="0">
                  <a:pos x="connsiteX2" y="connsiteY2"/>
                </a:cxn>
                <a:cxn ang="0">
                  <a:pos x="connsiteX3" y="connsiteY3"/>
                </a:cxn>
              </a:cxnLst>
              <a:rect l="l" t="t" r="r" b="b"/>
              <a:pathLst>
                <a:path w="2964873" h="653472">
                  <a:moveTo>
                    <a:pt x="0" y="318654"/>
                  </a:moveTo>
                  <a:cubicBezTo>
                    <a:pt x="420255" y="456045"/>
                    <a:pt x="840510" y="593436"/>
                    <a:pt x="1177637" y="623454"/>
                  </a:cubicBezTo>
                  <a:cubicBezTo>
                    <a:pt x="1514764" y="653472"/>
                    <a:pt x="1724891" y="602672"/>
                    <a:pt x="2022764" y="498763"/>
                  </a:cubicBezTo>
                  <a:cubicBezTo>
                    <a:pt x="2320637" y="394854"/>
                    <a:pt x="2642755" y="197427"/>
                    <a:pt x="2964873" y="0"/>
                  </a:cubicBezTo>
                </a:path>
              </a:pathLst>
            </a:custGeom>
            <a:noFill/>
            <a:ln w="127000"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imes New Roman" pitchFamily="18" charset="0"/>
              </a:endParaRPr>
            </a:p>
          </p:txBody>
        </p:sp>
        <p:sp>
          <p:nvSpPr>
            <p:cNvPr id="32" name="Freeform 31"/>
            <p:cNvSpPr/>
            <p:nvPr/>
          </p:nvSpPr>
          <p:spPr bwMode="auto">
            <a:xfrm>
              <a:off x="4862945" y="2604655"/>
              <a:ext cx="1233055" cy="1454727"/>
            </a:xfrm>
            <a:custGeom>
              <a:avLst/>
              <a:gdLst>
                <a:gd name="connsiteX0" fmla="*/ 0 w 1233055"/>
                <a:gd name="connsiteY0" fmla="*/ 1454727 h 1454727"/>
                <a:gd name="connsiteX1" fmla="*/ 277091 w 1233055"/>
                <a:gd name="connsiteY1" fmla="*/ 706581 h 1454727"/>
                <a:gd name="connsiteX2" fmla="*/ 692728 w 1233055"/>
                <a:gd name="connsiteY2" fmla="*/ 387927 h 1454727"/>
                <a:gd name="connsiteX3" fmla="*/ 1233055 w 1233055"/>
                <a:gd name="connsiteY3" fmla="*/ 0 h 1454727"/>
              </a:gdLst>
              <a:ahLst/>
              <a:cxnLst>
                <a:cxn ang="0">
                  <a:pos x="connsiteX0" y="connsiteY0"/>
                </a:cxn>
                <a:cxn ang="0">
                  <a:pos x="connsiteX1" y="connsiteY1"/>
                </a:cxn>
                <a:cxn ang="0">
                  <a:pos x="connsiteX2" y="connsiteY2"/>
                </a:cxn>
                <a:cxn ang="0">
                  <a:pos x="connsiteX3" y="connsiteY3"/>
                </a:cxn>
              </a:cxnLst>
              <a:rect l="l" t="t" r="r" b="b"/>
              <a:pathLst>
                <a:path w="1233055" h="1454727">
                  <a:moveTo>
                    <a:pt x="0" y="1454727"/>
                  </a:moveTo>
                  <a:cubicBezTo>
                    <a:pt x="80818" y="1169554"/>
                    <a:pt x="161636" y="884381"/>
                    <a:pt x="277091" y="706581"/>
                  </a:cubicBezTo>
                  <a:cubicBezTo>
                    <a:pt x="392546" y="528781"/>
                    <a:pt x="533401" y="505690"/>
                    <a:pt x="692728" y="387927"/>
                  </a:cubicBezTo>
                  <a:cubicBezTo>
                    <a:pt x="852055" y="270164"/>
                    <a:pt x="1042555" y="135082"/>
                    <a:pt x="1233055" y="0"/>
                  </a:cubicBezTo>
                </a:path>
              </a:pathLst>
            </a:custGeom>
            <a:noFill/>
            <a:ln w="127000"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imes New Roman" pitchFamily="18" charset="0"/>
              </a:endParaRPr>
            </a:p>
          </p:txBody>
        </p:sp>
        <p:sp>
          <p:nvSpPr>
            <p:cNvPr id="35" name="Freeform 34"/>
            <p:cNvSpPr/>
            <p:nvPr/>
          </p:nvSpPr>
          <p:spPr bwMode="auto">
            <a:xfrm>
              <a:off x="3276600" y="1371600"/>
              <a:ext cx="2445327" cy="1066800"/>
            </a:xfrm>
            <a:custGeom>
              <a:avLst/>
              <a:gdLst>
                <a:gd name="connsiteX0" fmla="*/ 0 w 2826327"/>
                <a:gd name="connsiteY0" fmla="*/ 0 h 1371600"/>
                <a:gd name="connsiteX1" fmla="*/ 1108363 w 2826327"/>
                <a:gd name="connsiteY1" fmla="*/ 665018 h 1371600"/>
                <a:gd name="connsiteX2" fmla="*/ 2105891 w 2826327"/>
                <a:gd name="connsiteY2" fmla="*/ 775855 h 1371600"/>
                <a:gd name="connsiteX3" fmla="*/ 2826327 w 2826327"/>
                <a:gd name="connsiteY3" fmla="*/ 1371600 h 1371600"/>
                <a:gd name="connsiteX4" fmla="*/ 2826327 w 2826327"/>
                <a:gd name="connsiteY4" fmla="*/ 137160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1371600">
                  <a:moveTo>
                    <a:pt x="0" y="0"/>
                  </a:moveTo>
                  <a:cubicBezTo>
                    <a:pt x="378690" y="267854"/>
                    <a:pt x="757381" y="535709"/>
                    <a:pt x="1108363" y="665018"/>
                  </a:cubicBezTo>
                  <a:cubicBezTo>
                    <a:pt x="1459345" y="794327"/>
                    <a:pt x="1819564" y="658091"/>
                    <a:pt x="2105891" y="775855"/>
                  </a:cubicBezTo>
                  <a:cubicBezTo>
                    <a:pt x="2392218" y="893619"/>
                    <a:pt x="2826327" y="1371600"/>
                    <a:pt x="2826327" y="1371600"/>
                  </a:cubicBezTo>
                  <a:lnTo>
                    <a:pt x="2826327" y="1371600"/>
                  </a:lnTo>
                </a:path>
              </a:pathLst>
            </a:custGeom>
            <a:noFill/>
            <a:ln w="127000"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imes New Roman" pitchFamily="18" charset="0"/>
              </a:endParaRPr>
            </a:p>
          </p:txBody>
        </p:sp>
      </p:grpSp>
      <p:sp>
        <p:nvSpPr>
          <p:cNvPr id="29" name="AutoShape 149"/>
          <p:cNvSpPr>
            <a:spLocks noChangeArrowheads="1"/>
          </p:cNvSpPr>
          <p:nvPr/>
        </p:nvSpPr>
        <p:spPr bwMode="auto">
          <a:xfrm>
            <a:off x="8229600" y="2133600"/>
            <a:ext cx="3149600" cy="762000"/>
          </a:xfrm>
          <a:prstGeom prst="wedgeRoundRectCallout">
            <a:avLst>
              <a:gd name="adj1" fmla="val 3740"/>
              <a:gd name="adj2" fmla="val 117490"/>
              <a:gd name="adj3" fmla="val 16667"/>
            </a:avLst>
          </a:prstGeom>
          <a:solidFill>
            <a:schemeClr val="bg1">
              <a:lumMod val="95000"/>
            </a:schemeClr>
          </a:solidFill>
          <a:ln>
            <a:solidFill>
              <a:schemeClr val="bg1">
                <a:lumMod val="50000"/>
              </a:schemeClr>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1">
            <a:schemeClr val="accent2"/>
          </a:lnRef>
          <a:fillRef idx="2">
            <a:schemeClr val="accent2"/>
          </a:fillRef>
          <a:effectRef idx="1">
            <a:schemeClr val="accent2"/>
          </a:effectRef>
          <a:fontRef idx="minor">
            <a:schemeClr val="dk1"/>
          </a:fontRef>
        </p:style>
        <p:txBody>
          <a:bodyPr/>
          <a:lstStyle/>
          <a:p>
            <a:pPr algn="ctr">
              <a:defRPr/>
            </a:pPr>
            <a:r>
              <a:rPr lang="en-US" sz="1800" b="1" dirty="0" smtClean="0"/>
              <a:t>No, I’m YouTube!</a:t>
            </a:r>
          </a:p>
          <a:p>
            <a:pPr algn="ctr">
              <a:defRPr/>
            </a:pPr>
            <a:r>
              <a:rPr lang="en-US" sz="1800" b="1" dirty="0" smtClean="0"/>
              <a:t>IP 208.65.153.0 / 24</a:t>
            </a:r>
            <a:endParaRPr lang="en-US" sz="1800" b="1" dirty="0"/>
          </a:p>
        </p:txBody>
      </p:sp>
      <p:sp>
        <p:nvSpPr>
          <p:cNvPr id="37" name="矩形 36"/>
          <p:cNvSpPr/>
          <p:nvPr/>
        </p:nvSpPr>
        <p:spPr>
          <a:xfrm>
            <a:off x="1" y="1073427"/>
            <a:ext cx="12192000" cy="43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Rectangle 250"/>
          <p:cNvSpPr/>
          <p:nvPr/>
        </p:nvSpPr>
        <p:spPr>
          <a:xfrm>
            <a:off x="812800" y="754562"/>
            <a:ext cx="10464800" cy="430887"/>
          </a:xfrm>
          <a:prstGeom prst="rect">
            <a:avLst/>
          </a:prstGeom>
        </p:spPr>
        <p:txBody>
          <a:bodyPr wrap="square">
            <a:spAutoFit/>
          </a:bodyPr>
          <a:lstStyle/>
          <a:p>
            <a:pPr marL="65088" lvl="1" indent="-65088" algn="ctr">
              <a:defRPr/>
            </a:pPr>
            <a:r>
              <a:rPr lang="en-US" sz="2200" b="1" dirty="0" smtClean="0">
                <a:latin typeface="+mj-lt"/>
              </a:rPr>
              <a:t>But here’s what Pakistan ended up doing…</a:t>
            </a:r>
          </a:p>
        </p:txBody>
      </p:sp>
    </p:spTree>
    <p:custDataLst>
      <p:tags r:id="rId1"/>
    </p:custDataLst>
    <p:extLst>
      <p:ext uri="{BB962C8B-B14F-4D97-AF65-F5344CB8AC3E}">
        <p14:creationId xmlns="" xmlns:p14="http://schemas.microsoft.com/office/powerpoint/2010/main" val="4116932843"/>
      </p:ext>
    </p:extLst>
  </p:cSld>
  <p:clrMapOvr>
    <a:masterClrMapping/>
  </p:clrMapOvr>
  <p:transition advTm="324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loud 95"/>
          <p:cNvSpPr/>
          <p:nvPr/>
        </p:nvSpPr>
        <p:spPr bwMode="auto">
          <a:xfrm>
            <a:off x="594392" y="3558918"/>
            <a:ext cx="2965477" cy="1394087"/>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endParaRPr lang="en-US" sz="2200" b="1" dirty="0" smtClean="0">
              <a:latin typeface="+mj-lt"/>
            </a:endParaRPr>
          </a:p>
          <a:p>
            <a:pPr algn="ctr">
              <a:defRPr/>
            </a:pPr>
            <a:r>
              <a:rPr lang="en-US" sz="2200" b="1" dirty="0" smtClean="0">
                <a:latin typeface="+mj-lt"/>
              </a:rPr>
              <a:t>China</a:t>
            </a:r>
          </a:p>
          <a:p>
            <a:pPr algn="ctr">
              <a:defRPr/>
            </a:pPr>
            <a:r>
              <a:rPr lang="en-US" sz="2200" b="1" dirty="0" smtClean="0">
                <a:latin typeface="+mj-lt"/>
              </a:rPr>
              <a:t>Telecom </a:t>
            </a:r>
            <a:endParaRPr lang="en-US" sz="2200" b="1" dirty="0">
              <a:latin typeface="+mj-lt"/>
            </a:endParaRPr>
          </a:p>
        </p:txBody>
      </p:sp>
      <p:sp>
        <p:nvSpPr>
          <p:cNvPr id="48" name="Cloud 47"/>
          <p:cNvSpPr/>
          <p:nvPr/>
        </p:nvSpPr>
        <p:spPr bwMode="auto">
          <a:xfrm>
            <a:off x="3252196" y="2201816"/>
            <a:ext cx="2438400" cy="951131"/>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ISP 1</a:t>
            </a:r>
            <a:endParaRPr lang="en-US" sz="2200" b="1" dirty="0">
              <a:latin typeface="+mj-lt"/>
            </a:endParaRPr>
          </a:p>
        </p:txBody>
      </p:sp>
      <p:sp>
        <p:nvSpPr>
          <p:cNvPr id="57" name="Cloud 56"/>
          <p:cNvSpPr/>
          <p:nvPr/>
        </p:nvSpPr>
        <p:spPr bwMode="auto">
          <a:xfrm>
            <a:off x="9652996" y="3668808"/>
            <a:ext cx="2336800" cy="952499"/>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Verizon</a:t>
            </a:r>
          </a:p>
          <a:p>
            <a:pPr algn="ctr">
              <a:defRPr/>
            </a:pPr>
            <a:r>
              <a:rPr lang="en-US" sz="2200" b="1" dirty="0" smtClean="0">
                <a:latin typeface="+mj-lt"/>
              </a:rPr>
              <a:t>Wireless</a:t>
            </a:r>
            <a:endParaRPr lang="en-US" sz="2200" b="1" dirty="0">
              <a:latin typeface="+mj-lt"/>
            </a:endParaRPr>
          </a:p>
        </p:txBody>
      </p:sp>
      <p:cxnSp>
        <p:nvCxnSpPr>
          <p:cNvPr id="66" name="Straight Connector 160"/>
          <p:cNvCxnSpPr>
            <a:cxnSpLocks noChangeShapeType="1"/>
            <a:endCxn id="48" idx="2"/>
          </p:cNvCxnSpPr>
          <p:nvPr/>
        </p:nvCxnSpPr>
        <p:spPr bwMode="auto">
          <a:xfrm flipV="1">
            <a:off x="2051589" y="2677382"/>
            <a:ext cx="1208175" cy="958203"/>
          </a:xfrm>
          <a:prstGeom prst="line">
            <a:avLst/>
          </a:prstGeom>
          <a:noFill/>
          <a:ln w="57150" algn="ctr">
            <a:solidFill>
              <a:schemeClr val="tx1">
                <a:lumMod val="75000"/>
              </a:schemeClr>
            </a:solidFill>
            <a:round/>
            <a:headEnd type="none" w="med" len="med"/>
            <a:tailEnd type="none" w="med" len="med"/>
          </a:ln>
        </p:spPr>
      </p:cxnSp>
      <p:cxnSp>
        <p:nvCxnSpPr>
          <p:cNvPr id="68" name="Straight Connector 160"/>
          <p:cNvCxnSpPr>
            <a:cxnSpLocks noChangeShapeType="1"/>
            <a:stCxn id="96" idx="0"/>
          </p:cNvCxnSpPr>
          <p:nvPr/>
        </p:nvCxnSpPr>
        <p:spPr bwMode="auto">
          <a:xfrm flipV="1">
            <a:off x="3557396" y="3382232"/>
            <a:ext cx="2946000" cy="873729"/>
          </a:xfrm>
          <a:prstGeom prst="line">
            <a:avLst/>
          </a:prstGeom>
          <a:noFill/>
          <a:ln w="57150" algn="ctr">
            <a:solidFill>
              <a:schemeClr val="tx1">
                <a:lumMod val="75000"/>
              </a:schemeClr>
            </a:solidFill>
            <a:round/>
            <a:headEnd type="none" w="med" len="med"/>
            <a:tailEnd type="triangle" w="med" len="med"/>
          </a:ln>
        </p:spPr>
      </p:cxnSp>
      <p:cxnSp>
        <p:nvCxnSpPr>
          <p:cNvPr id="69" name="Straight Connector 160"/>
          <p:cNvCxnSpPr>
            <a:cxnSpLocks noChangeShapeType="1"/>
            <a:stCxn id="48" idx="0"/>
          </p:cNvCxnSpPr>
          <p:nvPr/>
        </p:nvCxnSpPr>
        <p:spPr bwMode="auto">
          <a:xfrm>
            <a:off x="5688564" y="2677377"/>
            <a:ext cx="1068832" cy="475566"/>
          </a:xfrm>
          <a:prstGeom prst="line">
            <a:avLst/>
          </a:prstGeom>
          <a:noFill/>
          <a:ln w="57150" algn="ctr">
            <a:solidFill>
              <a:schemeClr val="tx1">
                <a:lumMod val="75000"/>
              </a:schemeClr>
            </a:solidFill>
            <a:round/>
            <a:headEnd type="none" w="med" len="med"/>
            <a:tailEnd type="none" w="med" len="med"/>
          </a:ln>
        </p:spPr>
      </p:cxnSp>
      <p:sp>
        <p:nvSpPr>
          <p:cNvPr id="75" name="Cloud 74"/>
          <p:cNvSpPr/>
          <p:nvPr/>
        </p:nvSpPr>
        <p:spPr bwMode="auto">
          <a:xfrm>
            <a:off x="6503396" y="2886244"/>
            <a:ext cx="2438400" cy="991968"/>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Level 3</a:t>
            </a:r>
            <a:endParaRPr lang="en-US" sz="2200" b="1" dirty="0">
              <a:latin typeface="+mj-lt"/>
            </a:endParaRPr>
          </a:p>
        </p:txBody>
      </p:sp>
      <p:cxnSp>
        <p:nvCxnSpPr>
          <p:cNvPr id="77" name="Straight Connector 160"/>
          <p:cNvCxnSpPr>
            <a:cxnSpLocks noChangeShapeType="1"/>
            <a:stCxn id="57" idx="2"/>
          </p:cNvCxnSpPr>
          <p:nvPr/>
        </p:nvCxnSpPr>
        <p:spPr bwMode="auto">
          <a:xfrm flipH="1" flipV="1">
            <a:off x="8636996" y="3668805"/>
            <a:ext cx="1023248" cy="476250"/>
          </a:xfrm>
          <a:prstGeom prst="line">
            <a:avLst/>
          </a:prstGeom>
          <a:noFill/>
          <a:ln w="57150" algn="ctr">
            <a:solidFill>
              <a:schemeClr val="tx1">
                <a:lumMod val="75000"/>
              </a:schemeClr>
            </a:solidFill>
            <a:round/>
            <a:headEnd/>
            <a:tailEnd type="stealth"/>
          </a:ln>
        </p:spPr>
      </p:cxnSp>
      <p:sp>
        <p:nvSpPr>
          <p:cNvPr id="182" name="AutoShape 149"/>
          <p:cNvSpPr>
            <a:spLocks noChangeArrowheads="1"/>
          </p:cNvSpPr>
          <p:nvPr/>
        </p:nvSpPr>
        <p:spPr bwMode="auto">
          <a:xfrm>
            <a:off x="5892803" y="1841678"/>
            <a:ext cx="3454399" cy="720275"/>
          </a:xfrm>
          <a:prstGeom prst="wedgeRoundRectCallout">
            <a:avLst>
              <a:gd name="adj1" fmla="val -33247"/>
              <a:gd name="adj2" fmla="val 145020"/>
              <a:gd name="adj3" fmla="val 16667"/>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sz="2000" b="1" dirty="0" smtClean="0"/>
              <a:t>Level3</a:t>
            </a:r>
            <a:r>
              <a:rPr lang="en-US" sz="2000" b="1" dirty="0"/>
              <a:t>, VZW, </a:t>
            </a:r>
            <a:r>
              <a:rPr lang="en-US" sz="2000" b="1" dirty="0" smtClean="0"/>
              <a:t>22394</a:t>
            </a:r>
            <a:r>
              <a:rPr lang="en-US" sz="1800" b="1" dirty="0" smtClean="0"/>
              <a:t> </a:t>
            </a:r>
            <a:r>
              <a:rPr lang="en-US" sz="1800" dirty="0"/>
              <a:t>66.174.161.0/24 </a:t>
            </a:r>
          </a:p>
        </p:txBody>
      </p:sp>
      <p:sp>
        <p:nvSpPr>
          <p:cNvPr id="183" name="Line 151"/>
          <p:cNvSpPr>
            <a:spLocks noChangeShapeType="1"/>
          </p:cNvSpPr>
          <p:nvPr/>
        </p:nvSpPr>
        <p:spPr bwMode="auto">
          <a:xfrm flipH="1" flipV="1">
            <a:off x="8644249" y="3692867"/>
            <a:ext cx="1015999" cy="488641"/>
          </a:xfrm>
          <a:prstGeom prst="line">
            <a:avLst/>
          </a:prstGeom>
          <a:noFill/>
          <a:ln w="127000">
            <a:solidFill>
              <a:schemeClr val="accent3"/>
            </a:solidFill>
            <a:round/>
            <a:headEnd type="triangle" w="med" len="med"/>
            <a:tailEnd/>
          </a:ln>
        </p:spPr>
        <p:txBody>
          <a:bodyPr/>
          <a:lstStyle/>
          <a:p>
            <a:pPr>
              <a:defRPr/>
            </a:pPr>
            <a:endParaRPr lang="en-US"/>
          </a:p>
        </p:txBody>
      </p:sp>
      <p:sp>
        <p:nvSpPr>
          <p:cNvPr id="184" name="Cloud 183"/>
          <p:cNvSpPr/>
          <p:nvPr/>
        </p:nvSpPr>
        <p:spPr bwMode="auto">
          <a:xfrm>
            <a:off x="9368640" y="4942783"/>
            <a:ext cx="2620160" cy="952499"/>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22394</a:t>
            </a:r>
          </a:p>
        </p:txBody>
      </p:sp>
      <p:cxnSp>
        <p:nvCxnSpPr>
          <p:cNvPr id="185" name="Straight Connector 160"/>
          <p:cNvCxnSpPr>
            <a:cxnSpLocks noChangeShapeType="1"/>
            <a:endCxn id="184" idx="3"/>
          </p:cNvCxnSpPr>
          <p:nvPr/>
        </p:nvCxnSpPr>
        <p:spPr bwMode="auto">
          <a:xfrm flipH="1">
            <a:off x="10678720" y="4620290"/>
            <a:ext cx="142677" cy="376948"/>
          </a:xfrm>
          <a:prstGeom prst="line">
            <a:avLst/>
          </a:prstGeom>
          <a:noFill/>
          <a:ln w="57150" algn="ctr">
            <a:solidFill>
              <a:schemeClr val="tx1">
                <a:lumMod val="75000"/>
              </a:schemeClr>
            </a:solidFill>
            <a:round/>
            <a:headEnd type="none" w="med" len="med"/>
            <a:tailEnd type="none" w="med" len="med"/>
          </a:ln>
        </p:spPr>
      </p:cxnSp>
      <p:sp>
        <p:nvSpPr>
          <p:cNvPr id="186" name="Line 151"/>
          <p:cNvSpPr>
            <a:spLocks noChangeShapeType="1"/>
          </p:cNvSpPr>
          <p:nvPr/>
        </p:nvSpPr>
        <p:spPr bwMode="auto">
          <a:xfrm flipV="1">
            <a:off x="10622560" y="4574722"/>
            <a:ext cx="254997" cy="484097"/>
          </a:xfrm>
          <a:prstGeom prst="line">
            <a:avLst/>
          </a:prstGeom>
          <a:noFill/>
          <a:ln w="127000">
            <a:solidFill>
              <a:schemeClr val="accent3"/>
            </a:solidFill>
            <a:round/>
            <a:headEnd type="triangle" w="med" len="med"/>
            <a:tailEnd/>
          </a:ln>
        </p:spPr>
        <p:txBody>
          <a:bodyPr/>
          <a:lstStyle/>
          <a:p>
            <a:pPr>
              <a:defRPr/>
            </a:pPr>
            <a:endParaRPr lang="en-US"/>
          </a:p>
        </p:txBody>
      </p:sp>
      <p:sp>
        <p:nvSpPr>
          <p:cNvPr id="2" name="Rectangle 1"/>
          <p:cNvSpPr/>
          <p:nvPr/>
        </p:nvSpPr>
        <p:spPr>
          <a:xfrm>
            <a:off x="9368640" y="6096005"/>
            <a:ext cx="2620160" cy="43088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CA" b="1" dirty="0" smtClean="0">
                <a:solidFill>
                  <a:schemeClr val="bg1"/>
                </a:solidFill>
              </a:rPr>
              <a:t>66.174.161.0/24</a:t>
            </a:r>
            <a:endParaRPr lang="en-CA" b="1" dirty="0">
              <a:solidFill>
                <a:schemeClr val="bg1"/>
              </a:solidFill>
            </a:endParaRPr>
          </a:p>
        </p:txBody>
      </p:sp>
      <p:cxnSp>
        <p:nvCxnSpPr>
          <p:cNvPr id="4" name="Straight Connector 3"/>
          <p:cNvCxnSpPr>
            <a:stCxn id="2" idx="0"/>
            <a:endCxn id="184" idx="1"/>
          </p:cNvCxnSpPr>
          <p:nvPr/>
        </p:nvCxnSpPr>
        <p:spPr>
          <a:xfrm flipV="1">
            <a:off x="10678720" y="5894268"/>
            <a:ext cx="0" cy="2017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AutoShape 149"/>
          <p:cNvSpPr>
            <a:spLocks noChangeArrowheads="1"/>
          </p:cNvSpPr>
          <p:nvPr/>
        </p:nvSpPr>
        <p:spPr bwMode="auto">
          <a:xfrm>
            <a:off x="9143284" y="2460994"/>
            <a:ext cx="2844800" cy="720275"/>
          </a:xfrm>
          <a:prstGeom prst="wedgeRoundRectCallout">
            <a:avLst>
              <a:gd name="adj1" fmla="val -30302"/>
              <a:gd name="adj2" fmla="val 145226"/>
              <a:gd name="adj3" fmla="val 16667"/>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sz="2000" b="1" dirty="0" smtClean="0"/>
              <a:t>VZW</a:t>
            </a:r>
            <a:r>
              <a:rPr lang="en-US" sz="2000" b="1" dirty="0"/>
              <a:t>, </a:t>
            </a:r>
            <a:r>
              <a:rPr lang="en-US" sz="2000" b="1" dirty="0" smtClean="0"/>
              <a:t>22394</a:t>
            </a:r>
            <a:r>
              <a:rPr lang="en-US" sz="1800" b="1" dirty="0" smtClean="0"/>
              <a:t> </a:t>
            </a:r>
            <a:r>
              <a:rPr lang="en-US" sz="1800" dirty="0"/>
              <a:t>66.174.161.0/24</a:t>
            </a:r>
            <a:r>
              <a:rPr lang="en-US" sz="1800" b="1" dirty="0"/>
              <a:t> </a:t>
            </a:r>
          </a:p>
        </p:txBody>
      </p:sp>
      <p:sp>
        <p:nvSpPr>
          <p:cNvPr id="82" name="AutoShape 149"/>
          <p:cNvSpPr>
            <a:spLocks noChangeArrowheads="1"/>
          </p:cNvSpPr>
          <p:nvPr/>
        </p:nvSpPr>
        <p:spPr bwMode="auto">
          <a:xfrm>
            <a:off x="6307444" y="4308590"/>
            <a:ext cx="2844800" cy="720275"/>
          </a:xfrm>
          <a:prstGeom prst="wedgeRoundRectCallout">
            <a:avLst>
              <a:gd name="adj1" fmla="val 63532"/>
              <a:gd name="adj2" fmla="val 71728"/>
              <a:gd name="adj3" fmla="val 16667"/>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sz="2000" b="1" dirty="0" smtClean="0"/>
              <a:t>22394</a:t>
            </a:r>
            <a:r>
              <a:rPr lang="en-US" sz="1800" b="1" dirty="0" smtClean="0"/>
              <a:t> </a:t>
            </a:r>
            <a:r>
              <a:rPr lang="en-US" sz="1800" dirty="0"/>
              <a:t>66.174.161.0/24</a:t>
            </a:r>
            <a:r>
              <a:rPr lang="en-US" sz="1800" b="1" dirty="0"/>
              <a:t> </a:t>
            </a:r>
          </a:p>
        </p:txBody>
      </p:sp>
      <p:sp>
        <p:nvSpPr>
          <p:cNvPr id="3" name="TextBox 2"/>
          <p:cNvSpPr txBox="1"/>
          <p:nvPr/>
        </p:nvSpPr>
        <p:spPr>
          <a:xfrm>
            <a:off x="622787" y="5539591"/>
            <a:ext cx="5305107" cy="461665"/>
          </a:xfrm>
          <a:prstGeom prst="rect">
            <a:avLst/>
          </a:prstGeom>
          <a:noFill/>
        </p:spPr>
        <p:txBody>
          <a:bodyPr wrap="none" rtlCol="0">
            <a:spAutoFit/>
          </a:bodyPr>
          <a:lstStyle/>
          <a:p>
            <a:r>
              <a:rPr lang="en-CA" sz="2400" b="1" dirty="0" smtClean="0">
                <a:solidFill>
                  <a:schemeClr val="accent5">
                    <a:lumMod val="75000"/>
                  </a:schemeClr>
                </a:solidFill>
                <a:effectLst>
                  <a:outerShdw blurRad="38100" dist="38100" dir="2700000" algn="tl">
                    <a:srgbClr val="000000">
                      <a:alpha val="43137"/>
                    </a:srgbClr>
                  </a:outerShdw>
                </a:effectLst>
              </a:rPr>
              <a:t>Paths chosen based on cost and length. </a:t>
            </a:r>
            <a:endParaRPr lang="en-CA" sz="2400" b="1" dirty="0">
              <a:solidFill>
                <a:schemeClr val="accent5">
                  <a:lumMod val="75000"/>
                </a:schemeClr>
              </a:solidFill>
              <a:effectLst>
                <a:outerShdw blurRad="38100" dist="38100" dir="2700000" algn="tl">
                  <a:srgbClr val="000000">
                    <a:alpha val="43137"/>
                  </a:srgbClr>
                </a:outerShdw>
              </a:effectLst>
            </a:endParaRPr>
          </a:p>
        </p:txBody>
      </p:sp>
      <p:sp>
        <p:nvSpPr>
          <p:cNvPr id="21" name="矩形 20"/>
          <p:cNvSpPr/>
          <p:nvPr/>
        </p:nvSpPr>
        <p:spPr>
          <a:xfrm>
            <a:off x="1" y="1073427"/>
            <a:ext cx="12192000" cy="43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题 1"/>
          <p:cNvSpPr>
            <a:spLocks noGrp="1"/>
          </p:cNvSpPr>
          <p:nvPr>
            <p:ph type="title"/>
          </p:nvPr>
        </p:nvSpPr>
        <p:spPr>
          <a:xfrm>
            <a:off x="1" y="274583"/>
            <a:ext cx="12192000" cy="1142735"/>
          </a:xfrm>
        </p:spPr>
        <p:txBody>
          <a:bodyPr>
            <a:normAutofit/>
          </a:bodyPr>
          <a:lstStyle/>
          <a:p>
            <a:pPr algn="ctr"/>
            <a:r>
              <a:rPr lang="en-US" altLang="zh-CN" sz="5900" b="1" dirty="0" smtClean="0">
                <a:solidFill>
                  <a:srgbClr val="00B0F0"/>
                </a:solidFill>
                <a:latin typeface="Verdana" pitchFamily="34" charset="0"/>
                <a:ea typeface="Verdana" pitchFamily="34" charset="0"/>
                <a:cs typeface="Verdana" pitchFamily="34" charset="0"/>
              </a:rPr>
              <a:t>Prefix Hijacking: Case 2</a:t>
            </a:r>
            <a:endParaRPr lang="zh-CN" altLang="en-US" sz="5900" b="1" dirty="0">
              <a:solidFill>
                <a:srgbClr val="00B0F0"/>
              </a:solidFill>
              <a:latin typeface="Verdana" pitchFamily="34" charset="0"/>
              <a:cs typeface="Verdana" pitchFamily="34" charset="0"/>
            </a:endParaRPr>
          </a:p>
        </p:txBody>
      </p:sp>
    </p:spTree>
    <p:custDataLst>
      <p:tags r:id="rId1"/>
    </p:custDataLst>
    <p:extLst>
      <p:ext uri="{BB962C8B-B14F-4D97-AF65-F5344CB8AC3E}">
        <p14:creationId xmlns="" xmlns:p14="http://schemas.microsoft.com/office/powerpoint/2010/main" val="2118279639"/>
      </p:ext>
    </p:extLst>
  </p:cSld>
  <p:clrMapOvr>
    <a:masterClrMapping/>
  </p:clrMapOvr>
  <p:transition advTm="7276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1"/>
                                        </p:tgtEl>
                                        <p:attrNameLst>
                                          <p:attrName>style.visibility</p:attrName>
                                        </p:attrNameLst>
                                      </p:cBhvr>
                                      <p:to>
                                        <p:strVal val="visible"/>
                                      </p:to>
                                    </p:set>
                                    <p:anim calcmode="lin" valueType="num">
                                      <p:cBhvr>
                                        <p:cTn id="14" dur="500" fill="hold"/>
                                        <p:tgtEl>
                                          <p:spTgt spid="81"/>
                                        </p:tgtEl>
                                        <p:attrNameLst>
                                          <p:attrName>ppt_w</p:attrName>
                                        </p:attrNameLst>
                                      </p:cBhvr>
                                      <p:tavLst>
                                        <p:tav tm="0">
                                          <p:val>
                                            <p:fltVal val="0"/>
                                          </p:val>
                                        </p:tav>
                                        <p:tav tm="100000">
                                          <p:val>
                                            <p:strVal val="#ppt_w"/>
                                          </p:val>
                                        </p:tav>
                                      </p:tavLst>
                                    </p:anim>
                                    <p:anim calcmode="lin" valueType="num">
                                      <p:cBhvr>
                                        <p:cTn id="15" dur="500" fill="hold"/>
                                        <p:tgtEl>
                                          <p:spTgt spid="81"/>
                                        </p:tgtEl>
                                        <p:attrNameLst>
                                          <p:attrName>ppt_h</p:attrName>
                                        </p:attrNameLst>
                                      </p:cBhvr>
                                      <p:tavLst>
                                        <p:tav tm="0">
                                          <p:val>
                                            <p:fltVal val="0"/>
                                          </p:val>
                                        </p:tav>
                                        <p:tav tm="100000">
                                          <p:val>
                                            <p:strVal val="#ppt_h"/>
                                          </p:val>
                                        </p:tav>
                                      </p:tavLst>
                                    </p:anim>
                                    <p:animEffect transition="in" filter="fade">
                                      <p:cBhvr>
                                        <p:cTn id="16" dur="500"/>
                                        <p:tgtEl>
                                          <p:spTgt spid="81"/>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8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wipe(left)">
                                      <p:cBhvr>
                                        <p:cTn id="27" dur="500"/>
                                        <p:tgtEl>
                                          <p:spTgt spid="183"/>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81"/>
                                        </p:tgtEl>
                                        <p:attrNameLst>
                                          <p:attrName>style.visibility</p:attrName>
                                        </p:attrNameLst>
                                      </p:cBhvr>
                                      <p:to>
                                        <p:strVal val="hidden"/>
                                      </p:to>
                                    </p:set>
                                  </p:childTnLst>
                                </p:cTn>
                              </p:par>
                            </p:childTnLst>
                          </p:cTn>
                        </p:par>
                        <p:par>
                          <p:cTn id="30" fill="hold">
                            <p:stCondLst>
                              <p:cond delay="500"/>
                            </p:stCondLst>
                            <p:childTnLst>
                              <p:par>
                                <p:cTn id="31" presetID="23" presetClass="entr" presetSubtype="16" fill="hold" nodeType="afterEffect">
                                  <p:stCondLst>
                                    <p:cond delay="0"/>
                                  </p:stCondLst>
                                  <p:childTnLst>
                                    <p:set>
                                      <p:cBhvr>
                                        <p:cTn id="32" dur="1" fill="hold">
                                          <p:stCondLst>
                                            <p:cond delay="0"/>
                                          </p:stCondLst>
                                        </p:cTn>
                                        <p:tgtEl>
                                          <p:spTgt spid="182"/>
                                        </p:tgtEl>
                                        <p:attrNameLst>
                                          <p:attrName>style.visibility</p:attrName>
                                        </p:attrNameLst>
                                      </p:cBhvr>
                                      <p:to>
                                        <p:strVal val="visible"/>
                                      </p:to>
                                    </p:set>
                                    <p:anim calcmode="lin" valueType="num">
                                      <p:cBhvr>
                                        <p:cTn id="33" dur="500" fill="hold"/>
                                        <p:tgtEl>
                                          <p:spTgt spid="182"/>
                                        </p:tgtEl>
                                        <p:attrNameLst>
                                          <p:attrName>ppt_w</p:attrName>
                                        </p:attrNameLst>
                                      </p:cBhvr>
                                      <p:tavLst>
                                        <p:tav tm="0">
                                          <p:val>
                                            <p:fltVal val="0"/>
                                          </p:val>
                                        </p:tav>
                                        <p:tav tm="100000">
                                          <p:val>
                                            <p:strVal val="#ppt_w"/>
                                          </p:val>
                                        </p:tav>
                                      </p:tavLst>
                                    </p:anim>
                                    <p:anim calcmode="lin" valueType="num">
                                      <p:cBhvr>
                                        <p:cTn id="34" dur="500" fill="hold"/>
                                        <p:tgtEl>
                                          <p:spTgt spid="1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6" grpId="0" animBg="1"/>
      <p:bldP spid="81" grpId="0" animBg="1"/>
      <p:bldP spid="81" grpId="1" animBg="1"/>
      <p:bldP spid="82" grpId="0" animBg="1"/>
      <p:bldP spid="82" grpId="1" animBg="1"/>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356963" y="1111548"/>
            <a:ext cx="4347612" cy="1323439"/>
          </a:xfrm>
          <a:prstGeom prst="rect">
            <a:avLst/>
          </a:prstGeom>
        </p:spPr>
        <p:txBody>
          <a:bodyPr wrap="square">
            <a:spAutoFit/>
          </a:bodyPr>
          <a:lstStyle/>
          <a:p>
            <a:pPr algn="ctr"/>
            <a:endParaRPr lang="en-US" sz="2000" b="1" dirty="0" smtClean="0">
              <a:solidFill>
                <a:schemeClr val="accent5"/>
              </a:solidFill>
              <a:effectLst>
                <a:outerShdw blurRad="38100" dist="38100" dir="2700000" algn="tl">
                  <a:srgbClr val="000000">
                    <a:alpha val="43137"/>
                  </a:srgbClr>
                </a:outerShdw>
              </a:effectLst>
              <a:latin typeface="Arial" charset="0"/>
            </a:endParaRPr>
          </a:p>
          <a:p>
            <a:pPr algn="ctr"/>
            <a:r>
              <a:rPr lang="en-US" sz="2000" b="1" dirty="0" err="1" smtClean="0">
                <a:solidFill>
                  <a:schemeClr val="accent5"/>
                </a:solidFill>
                <a:effectLst>
                  <a:outerShdw blurRad="38100" dist="38100" dir="2700000" algn="tl">
                    <a:srgbClr val="000000">
                      <a:alpha val="43137"/>
                    </a:srgbClr>
                  </a:outerShdw>
                </a:effectLst>
                <a:latin typeface="Arial" charset="0"/>
              </a:rPr>
              <a:t>ChinaTel</a:t>
            </a:r>
            <a:r>
              <a:rPr lang="en-US" sz="2000" b="1" dirty="0" smtClean="0">
                <a:solidFill>
                  <a:schemeClr val="accent5"/>
                </a:solidFill>
                <a:effectLst>
                  <a:outerShdw blurRad="38100" dist="38100" dir="2700000" algn="tl">
                    <a:srgbClr val="000000">
                      <a:alpha val="43137"/>
                    </a:srgbClr>
                  </a:outerShdw>
                </a:effectLst>
                <a:latin typeface="Arial" charset="0"/>
              </a:rPr>
              <a:t> path is shorter</a:t>
            </a:r>
          </a:p>
          <a:p>
            <a:pPr algn="ctr"/>
            <a:r>
              <a:rPr lang="en-US" sz="4000" b="1" dirty="0" smtClean="0">
                <a:solidFill>
                  <a:schemeClr val="accent5"/>
                </a:solidFill>
                <a:effectLst>
                  <a:outerShdw blurRad="38100" dist="38100" dir="2700000" algn="tl">
                    <a:srgbClr val="000000">
                      <a:alpha val="43137"/>
                    </a:srgbClr>
                  </a:outerShdw>
                </a:effectLst>
                <a:latin typeface="Arial" charset="0"/>
              </a:rPr>
              <a:t>?</a:t>
            </a:r>
            <a:endParaRPr lang="en-US" sz="4000" dirty="0">
              <a:solidFill>
                <a:schemeClr val="accent5"/>
              </a:solidFill>
              <a:effectLst>
                <a:outerShdw blurRad="38100" dist="38100" dir="2700000" algn="tl">
                  <a:srgbClr val="000000">
                    <a:alpha val="43137"/>
                  </a:srgbClr>
                </a:outerShdw>
              </a:effectLst>
            </a:endParaRPr>
          </a:p>
        </p:txBody>
      </p:sp>
      <p:sp>
        <p:nvSpPr>
          <p:cNvPr id="96" name="Cloud 95"/>
          <p:cNvSpPr/>
          <p:nvPr/>
        </p:nvSpPr>
        <p:spPr bwMode="auto">
          <a:xfrm>
            <a:off x="594392" y="3558918"/>
            <a:ext cx="2965477" cy="1394087"/>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endParaRPr lang="en-US" sz="2200" b="1" dirty="0" smtClean="0">
              <a:latin typeface="+mj-lt"/>
            </a:endParaRPr>
          </a:p>
          <a:p>
            <a:pPr algn="ctr">
              <a:defRPr/>
            </a:pPr>
            <a:r>
              <a:rPr lang="en-US" sz="2200" b="1" dirty="0" smtClean="0">
                <a:latin typeface="+mj-lt"/>
              </a:rPr>
              <a:t>China</a:t>
            </a:r>
          </a:p>
          <a:p>
            <a:pPr algn="ctr">
              <a:defRPr/>
            </a:pPr>
            <a:r>
              <a:rPr lang="en-US" sz="2200" b="1" dirty="0" smtClean="0">
                <a:latin typeface="+mj-lt"/>
              </a:rPr>
              <a:t>Telecom </a:t>
            </a:r>
            <a:endParaRPr lang="en-US" sz="2200" b="1" dirty="0">
              <a:latin typeface="+mj-lt"/>
            </a:endParaRPr>
          </a:p>
        </p:txBody>
      </p:sp>
      <p:sp>
        <p:nvSpPr>
          <p:cNvPr id="48" name="Cloud 47"/>
          <p:cNvSpPr/>
          <p:nvPr/>
        </p:nvSpPr>
        <p:spPr bwMode="auto">
          <a:xfrm>
            <a:off x="3252196" y="2201816"/>
            <a:ext cx="2438400" cy="951131"/>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ISP 1</a:t>
            </a:r>
            <a:endParaRPr lang="en-US" sz="2200" b="1" dirty="0">
              <a:latin typeface="+mj-lt"/>
            </a:endParaRPr>
          </a:p>
        </p:txBody>
      </p:sp>
      <p:sp>
        <p:nvSpPr>
          <p:cNvPr id="57" name="Cloud 56"/>
          <p:cNvSpPr/>
          <p:nvPr/>
        </p:nvSpPr>
        <p:spPr bwMode="auto">
          <a:xfrm>
            <a:off x="9652996" y="3668808"/>
            <a:ext cx="2336800" cy="952499"/>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Verizon</a:t>
            </a:r>
          </a:p>
          <a:p>
            <a:pPr algn="ctr">
              <a:defRPr/>
            </a:pPr>
            <a:r>
              <a:rPr lang="en-US" sz="2200" b="1" dirty="0" smtClean="0">
                <a:latin typeface="+mj-lt"/>
              </a:rPr>
              <a:t>Wireless</a:t>
            </a:r>
            <a:endParaRPr lang="en-US" sz="2200" b="1" dirty="0">
              <a:latin typeface="+mj-lt"/>
            </a:endParaRPr>
          </a:p>
        </p:txBody>
      </p:sp>
      <p:cxnSp>
        <p:nvCxnSpPr>
          <p:cNvPr id="66" name="Straight Connector 160"/>
          <p:cNvCxnSpPr>
            <a:cxnSpLocks noChangeShapeType="1"/>
            <a:endCxn id="48" idx="2"/>
          </p:cNvCxnSpPr>
          <p:nvPr/>
        </p:nvCxnSpPr>
        <p:spPr bwMode="auto">
          <a:xfrm flipV="1">
            <a:off x="2051589" y="2677382"/>
            <a:ext cx="1208175" cy="958203"/>
          </a:xfrm>
          <a:prstGeom prst="line">
            <a:avLst/>
          </a:prstGeom>
          <a:noFill/>
          <a:ln w="57150" algn="ctr">
            <a:solidFill>
              <a:schemeClr val="tx1">
                <a:lumMod val="75000"/>
              </a:schemeClr>
            </a:solidFill>
            <a:round/>
            <a:headEnd type="none" w="med" len="med"/>
            <a:tailEnd type="none" w="med" len="med"/>
          </a:ln>
        </p:spPr>
      </p:cxnSp>
      <p:cxnSp>
        <p:nvCxnSpPr>
          <p:cNvPr id="68" name="Straight Connector 160"/>
          <p:cNvCxnSpPr>
            <a:cxnSpLocks noChangeShapeType="1"/>
            <a:stCxn id="96" idx="0"/>
          </p:cNvCxnSpPr>
          <p:nvPr/>
        </p:nvCxnSpPr>
        <p:spPr bwMode="auto">
          <a:xfrm flipV="1">
            <a:off x="3557396" y="3382232"/>
            <a:ext cx="2946000" cy="873729"/>
          </a:xfrm>
          <a:prstGeom prst="line">
            <a:avLst/>
          </a:prstGeom>
          <a:noFill/>
          <a:ln w="57150" algn="ctr">
            <a:solidFill>
              <a:schemeClr val="tx1">
                <a:lumMod val="75000"/>
              </a:schemeClr>
            </a:solidFill>
            <a:round/>
            <a:headEnd type="none" w="med" len="med"/>
            <a:tailEnd type="triangle" w="med" len="med"/>
          </a:ln>
        </p:spPr>
      </p:cxnSp>
      <p:cxnSp>
        <p:nvCxnSpPr>
          <p:cNvPr id="69" name="Straight Connector 160"/>
          <p:cNvCxnSpPr>
            <a:cxnSpLocks noChangeShapeType="1"/>
            <a:stCxn id="48" idx="0"/>
          </p:cNvCxnSpPr>
          <p:nvPr/>
        </p:nvCxnSpPr>
        <p:spPr bwMode="auto">
          <a:xfrm>
            <a:off x="5688564" y="2677377"/>
            <a:ext cx="1068832" cy="475566"/>
          </a:xfrm>
          <a:prstGeom prst="line">
            <a:avLst/>
          </a:prstGeom>
          <a:noFill/>
          <a:ln w="57150" algn="ctr">
            <a:solidFill>
              <a:schemeClr val="tx1">
                <a:lumMod val="75000"/>
              </a:schemeClr>
            </a:solidFill>
            <a:round/>
            <a:headEnd type="none" w="med" len="med"/>
            <a:tailEnd type="none" w="med" len="med"/>
          </a:ln>
        </p:spPr>
      </p:cxnSp>
      <p:sp>
        <p:nvSpPr>
          <p:cNvPr id="75" name="Cloud 74"/>
          <p:cNvSpPr/>
          <p:nvPr/>
        </p:nvSpPr>
        <p:spPr bwMode="auto">
          <a:xfrm>
            <a:off x="6503396" y="2886244"/>
            <a:ext cx="2438400" cy="991968"/>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Level 3</a:t>
            </a:r>
            <a:endParaRPr lang="en-US" sz="2200" b="1" dirty="0">
              <a:latin typeface="+mj-lt"/>
            </a:endParaRPr>
          </a:p>
        </p:txBody>
      </p:sp>
      <p:cxnSp>
        <p:nvCxnSpPr>
          <p:cNvPr id="77" name="Straight Connector 160"/>
          <p:cNvCxnSpPr>
            <a:cxnSpLocks noChangeShapeType="1"/>
            <a:stCxn id="57" idx="2"/>
          </p:cNvCxnSpPr>
          <p:nvPr/>
        </p:nvCxnSpPr>
        <p:spPr bwMode="auto">
          <a:xfrm flipH="1" flipV="1">
            <a:off x="8636996" y="3668805"/>
            <a:ext cx="1023248" cy="476250"/>
          </a:xfrm>
          <a:prstGeom prst="line">
            <a:avLst/>
          </a:prstGeom>
          <a:noFill/>
          <a:ln w="57150" algn="ctr">
            <a:solidFill>
              <a:schemeClr val="tx1">
                <a:lumMod val="75000"/>
              </a:schemeClr>
            </a:solidFill>
            <a:round/>
            <a:headEnd/>
            <a:tailEnd type="stealth"/>
          </a:ln>
        </p:spPr>
      </p:cxnSp>
      <p:sp>
        <p:nvSpPr>
          <p:cNvPr id="80" name="AutoShape 149"/>
          <p:cNvSpPr>
            <a:spLocks noChangeArrowheads="1"/>
          </p:cNvSpPr>
          <p:nvPr/>
        </p:nvSpPr>
        <p:spPr bwMode="auto">
          <a:xfrm>
            <a:off x="390695" y="1870530"/>
            <a:ext cx="2962108" cy="720275"/>
          </a:xfrm>
          <a:prstGeom prst="wedgeRoundRectCallout">
            <a:avLst>
              <a:gd name="adj1" fmla="val -121"/>
              <a:gd name="adj2" fmla="val 187361"/>
              <a:gd name="adj3" fmla="val 16667"/>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sz="2000" b="1" dirty="0" err="1" smtClean="0"/>
              <a:t>ChinaTel</a:t>
            </a:r>
            <a:r>
              <a:rPr lang="en-US" sz="2000" b="1" dirty="0" smtClean="0"/>
              <a:t> </a:t>
            </a:r>
            <a:r>
              <a:rPr lang="en-US" sz="1800" dirty="0" smtClean="0"/>
              <a:t>66.174.161.0/24 </a:t>
            </a:r>
            <a:endParaRPr lang="en-US" sz="1800" dirty="0"/>
          </a:p>
        </p:txBody>
      </p:sp>
      <p:sp>
        <p:nvSpPr>
          <p:cNvPr id="148" name="Line 151"/>
          <p:cNvSpPr>
            <a:spLocks noChangeShapeType="1"/>
          </p:cNvSpPr>
          <p:nvPr/>
        </p:nvSpPr>
        <p:spPr bwMode="auto">
          <a:xfrm flipH="1">
            <a:off x="3682136" y="3343870"/>
            <a:ext cx="2970917" cy="903695"/>
          </a:xfrm>
          <a:prstGeom prst="line">
            <a:avLst/>
          </a:prstGeom>
          <a:noFill/>
          <a:ln w="127000">
            <a:solidFill>
              <a:schemeClr val="accent3"/>
            </a:solidFill>
            <a:round/>
            <a:headEnd type="triangle" w="med" len="med"/>
            <a:tailEnd/>
          </a:ln>
        </p:spPr>
        <p:txBody>
          <a:bodyPr/>
          <a:lstStyle/>
          <a:p>
            <a:pPr>
              <a:defRPr/>
            </a:pPr>
            <a:endParaRPr lang="en-US"/>
          </a:p>
        </p:txBody>
      </p:sp>
      <p:grpSp>
        <p:nvGrpSpPr>
          <p:cNvPr id="3" name="Group 212"/>
          <p:cNvGrpSpPr>
            <a:grpSpLocks/>
          </p:cNvGrpSpPr>
          <p:nvPr/>
        </p:nvGrpSpPr>
        <p:grpSpPr bwMode="auto">
          <a:xfrm>
            <a:off x="1574800" y="3429000"/>
            <a:ext cx="914400" cy="933450"/>
            <a:chOff x="2736" y="1968"/>
            <a:chExt cx="432" cy="588"/>
          </a:xfrm>
        </p:grpSpPr>
        <p:grpSp>
          <p:nvGrpSpPr>
            <p:cNvPr id="5" name="Group 213"/>
            <p:cNvGrpSpPr>
              <a:grpSpLocks/>
            </p:cNvGrpSpPr>
            <p:nvPr/>
          </p:nvGrpSpPr>
          <p:grpSpPr bwMode="auto">
            <a:xfrm>
              <a:off x="2736" y="1968"/>
              <a:ext cx="432" cy="354"/>
              <a:chOff x="4224" y="3216"/>
              <a:chExt cx="432" cy="354"/>
            </a:xfrm>
          </p:grpSpPr>
          <p:sp>
            <p:nvSpPr>
              <p:cNvPr id="153" name="AutoShape 214"/>
              <p:cNvSpPr>
                <a:spLocks noChangeArrowheads="1"/>
              </p:cNvSpPr>
              <p:nvPr/>
            </p:nvSpPr>
            <p:spPr bwMode="auto">
              <a:xfrm>
                <a:off x="4560" y="3216"/>
                <a:ext cx="96" cy="192"/>
              </a:xfrm>
              <a:prstGeom prst="triangle">
                <a:avLst>
                  <a:gd name="adj" fmla="val 50000"/>
                </a:avLst>
              </a:prstGeom>
              <a:solidFill>
                <a:srgbClr val="FF3300"/>
              </a:solidFill>
              <a:ln w="9525">
                <a:solidFill>
                  <a:srgbClr val="FF3300"/>
                </a:solidFill>
                <a:miter lim="800000"/>
                <a:headEnd/>
                <a:tailEnd/>
              </a:ln>
            </p:spPr>
            <p:txBody>
              <a:bodyPr wrap="none" anchor="ctr"/>
              <a:lstStyle/>
              <a:p>
                <a:pPr algn="ctr"/>
                <a:endParaRPr lang="en-US"/>
              </a:p>
            </p:txBody>
          </p:sp>
          <p:sp>
            <p:nvSpPr>
              <p:cNvPr id="154" name="AutoShape 215"/>
              <p:cNvSpPr>
                <a:spLocks noChangeArrowheads="1"/>
              </p:cNvSpPr>
              <p:nvPr/>
            </p:nvSpPr>
            <p:spPr bwMode="auto">
              <a:xfrm>
                <a:off x="4224" y="3216"/>
                <a:ext cx="96" cy="192"/>
              </a:xfrm>
              <a:prstGeom prst="triangle">
                <a:avLst>
                  <a:gd name="adj" fmla="val 50000"/>
                </a:avLst>
              </a:prstGeom>
              <a:solidFill>
                <a:srgbClr val="FF3300"/>
              </a:solidFill>
              <a:ln w="9525">
                <a:solidFill>
                  <a:srgbClr val="FF3300"/>
                </a:solidFill>
                <a:miter lim="800000"/>
                <a:headEnd/>
                <a:tailEnd/>
              </a:ln>
            </p:spPr>
            <p:txBody>
              <a:bodyPr wrap="none" anchor="ctr"/>
              <a:lstStyle/>
              <a:p>
                <a:pPr algn="ctr"/>
                <a:endParaRPr lang="en-US"/>
              </a:p>
            </p:txBody>
          </p:sp>
          <p:sp>
            <p:nvSpPr>
              <p:cNvPr id="155" name="Oval 216"/>
              <p:cNvSpPr>
                <a:spLocks noChangeArrowheads="1"/>
              </p:cNvSpPr>
              <p:nvPr/>
            </p:nvSpPr>
            <p:spPr bwMode="auto">
              <a:xfrm>
                <a:off x="4225" y="3421"/>
                <a:ext cx="429" cy="149"/>
              </a:xfrm>
              <a:prstGeom prst="ellipse">
                <a:avLst/>
              </a:prstGeom>
              <a:solidFill>
                <a:srgbClr val="A50021"/>
              </a:solidFill>
              <a:ln w="12700" cap="sq">
                <a:solidFill>
                  <a:srgbClr val="FFCCFF"/>
                </a:solidFill>
                <a:miter lim="800000"/>
                <a:headEnd/>
                <a:tailEnd/>
              </a:ln>
            </p:spPr>
            <p:txBody>
              <a:bodyPr/>
              <a:lstStyle/>
              <a:p>
                <a:pPr algn="ctr"/>
                <a:endParaRPr lang="en-US"/>
              </a:p>
            </p:txBody>
          </p:sp>
          <p:sp>
            <p:nvSpPr>
              <p:cNvPr id="156" name="Rectangle 217"/>
              <p:cNvSpPr>
                <a:spLocks noChangeArrowheads="1"/>
              </p:cNvSpPr>
              <p:nvPr/>
            </p:nvSpPr>
            <p:spPr bwMode="auto">
              <a:xfrm>
                <a:off x="4224" y="3389"/>
                <a:ext cx="432" cy="109"/>
              </a:xfrm>
              <a:prstGeom prst="rect">
                <a:avLst/>
              </a:prstGeom>
              <a:solidFill>
                <a:srgbClr val="0078AA"/>
              </a:solidFill>
              <a:ln w="9525">
                <a:noFill/>
                <a:miter lim="800000"/>
                <a:headEnd/>
                <a:tailEnd/>
              </a:ln>
            </p:spPr>
            <p:txBody>
              <a:bodyPr/>
              <a:lstStyle/>
              <a:p>
                <a:pPr algn="ctr"/>
                <a:endParaRPr lang="en-US"/>
              </a:p>
            </p:txBody>
          </p:sp>
          <p:sp>
            <p:nvSpPr>
              <p:cNvPr id="157" name="Rectangle 218"/>
              <p:cNvSpPr>
                <a:spLocks noChangeArrowheads="1"/>
              </p:cNvSpPr>
              <p:nvPr/>
            </p:nvSpPr>
            <p:spPr bwMode="auto">
              <a:xfrm>
                <a:off x="4224" y="3389"/>
                <a:ext cx="432" cy="109"/>
              </a:xfrm>
              <a:prstGeom prst="rect">
                <a:avLst/>
              </a:prstGeom>
              <a:solidFill>
                <a:srgbClr val="A50021"/>
              </a:solidFill>
              <a:ln w="9525">
                <a:noFill/>
                <a:miter lim="800000"/>
                <a:headEnd/>
                <a:tailEnd/>
              </a:ln>
            </p:spPr>
            <p:txBody>
              <a:bodyPr/>
              <a:lstStyle/>
              <a:p>
                <a:pPr algn="ctr"/>
                <a:endParaRPr lang="en-US"/>
              </a:p>
            </p:txBody>
          </p:sp>
          <p:sp>
            <p:nvSpPr>
              <p:cNvPr id="158" name="Oval 219"/>
              <p:cNvSpPr>
                <a:spLocks noChangeArrowheads="1"/>
              </p:cNvSpPr>
              <p:nvPr/>
            </p:nvSpPr>
            <p:spPr bwMode="auto">
              <a:xfrm>
                <a:off x="4225" y="3312"/>
                <a:ext cx="429" cy="149"/>
              </a:xfrm>
              <a:prstGeom prst="ellipse">
                <a:avLst/>
              </a:prstGeom>
              <a:solidFill>
                <a:srgbClr val="FF3300"/>
              </a:solidFill>
              <a:ln w="12700" cap="sq">
                <a:solidFill>
                  <a:srgbClr val="FFCCFF"/>
                </a:solidFill>
                <a:miter lim="800000"/>
                <a:headEnd/>
                <a:tailEnd/>
              </a:ln>
            </p:spPr>
            <p:txBody>
              <a:bodyPr/>
              <a:lstStyle/>
              <a:p>
                <a:pPr algn="ctr"/>
                <a:endParaRPr lang="en-US"/>
              </a:p>
            </p:txBody>
          </p:sp>
          <p:sp>
            <p:nvSpPr>
              <p:cNvPr id="159" name="Freeform 220"/>
              <p:cNvSpPr>
                <a:spLocks/>
              </p:cNvSpPr>
              <p:nvPr/>
            </p:nvSpPr>
            <p:spPr bwMode="auto">
              <a:xfrm>
                <a:off x="4445"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3" y="40"/>
                    </a:lnTo>
                    <a:lnTo>
                      <a:pt x="400" y="67"/>
                    </a:lnTo>
                    <a:lnTo>
                      <a:pt x="348" y="0"/>
                    </a:lnTo>
                    <a:lnTo>
                      <a:pt x="96" y="0"/>
                    </a:lnTo>
                    <a:lnTo>
                      <a:pt x="200" y="20"/>
                    </a:lnTo>
                    <a:lnTo>
                      <a:pt x="0" y="93"/>
                    </a:lnTo>
                    <a:close/>
                  </a:path>
                </a:pathLst>
              </a:custGeom>
              <a:solidFill>
                <a:srgbClr val="000000"/>
              </a:solidFill>
              <a:ln w="9525">
                <a:noFill/>
                <a:round/>
                <a:headEnd/>
                <a:tailEnd/>
              </a:ln>
            </p:spPr>
            <p:txBody>
              <a:bodyPr/>
              <a:lstStyle/>
              <a:p>
                <a:pPr algn="ctr"/>
                <a:endParaRPr lang="en-US"/>
              </a:p>
            </p:txBody>
          </p:sp>
          <p:sp>
            <p:nvSpPr>
              <p:cNvPr id="160" name="Freeform 221"/>
              <p:cNvSpPr>
                <a:spLocks/>
              </p:cNvSpPr>
              <p:nvPr/>
            </p:nvSpPr>
            <p:spPr bwMode="auto">
              <a:xfrm>
                <a:off x="4445"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3" y="40"/>
                    </a:lnTo>
                    <a:lnTo>
                      <a:pt x="400" y="67"/>
                    </a:lnTo>
                    <a:lnTo>
                      <a:pt x="348" y="0"/>
                    </a:lnTo>
                    <a:lnTo>
                      <a:pt x="96" y="0"/>
                    </a:lnTo>
                    <a:lnTo>
                      <a:pt x="200" y="20"/>
                    </a:lnTo>
                    <a:lnTo>
                      <a:pt x="0" y="93"/>
                    </a:lnTo>
                    <a:close/>
                  </a:path>
                </a:pathLst>
              </a:custGeom>
              <a:solidFill>
                <a:srgbClr val="000000"/>
              </a:solidFill>
              <a:ln w="9525">
                <a:noFill/>
                <a:round/>
                <a:headEnd/>
                <a:tailEnd/>
              </a:ln>
            </p:spPr>
            <p:txBody>
              <a:bodyPr/>
              <a:lstStyle/>
              <a:p>
                <a:pPr algn="ctr"/>
                <a:endParaRPr lang="en-US"/>
              </a:p>
            </p:txBody>
          </p:sp>
          <p:sp>
            <p:nvSpPr>
              <p:cNvPr id="161" name="Freeform 222"/>
              <p:cNvSpPr>
                <a:spLocks/>
              </p:cNvSpPr>
              <p:nvPr/>
            </p:nvSpPr>
            <p:spPr bwMode="auto">
              <a:xfrm>
                <a:off x="4290" y="3389"/>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7"/>
                    </a:moveTo>
                    <a:lnTo>
                      <a:pt x="311" y="0"/>
                    </a:lnTo>
                    <a:lnTo>
                      <a:pt x="103" y="80"/>
                    </a:lnTo>
                    <a:lnTo>
                      <a:pt x="0" y="53"/>
                    </a:lnTo>
                    <a:lnTo>
                      <a:pt x="52" y="127"/>
                    </a:lnTo>
                    <a:lnTo>
                      <a:pt x="311" y="127"/>
                    </a:lnTo>
                    <a:lnTo>
                      <a:pt x="200" y="100"/>
                    </a:lnTo>
                    <a:lnTo>
                      <a:pt x="400" y="27"/>
                    </a:lnTo>
                    <a:close/>
                  </a:path>
                </a:pathLst>
              </a:custGeom>
              <a:solidFill>
                <a:srgbClr val="000000"/>
              </a:solidFill>
              <a:ln w="9525">
                <a:noFill/>
                <a:round/>
                <a:headEnd/>
                <a:tailEnd/>
              </a:ln>
            </p:spPr>
            <p:txBody>
              <a:bodyPr/>
              <a:lstStyle/>
              <a:p>
                <a:pPr algn="ctr"/>
                <a:endParaRPr lang="en-US"/>
              </a:p>
            </p:txBody>
          </p:sp>
          <p:sp>
            <p:nvSpPr>
              <p:cNvPr id="162" name="Freeform 223"/>
              <p:cNvSpPr>
                <a:spLocks/>
              </p:cNvSpPr>
              <p:nvPr/>
            </p:nvSpPr>
            <p:spPr bwMode="auto">
              <a:xfrm>
                <a:off x="4290" y="3389"/>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7"/>
                    </a:moveTo>
                    <a:lnTo>
                      <a:pt x="311" y="0"/>
                    </a:lnTo>
                    <a:lnTo>
                      <a:pt x="103" y="80"/>
                    </a:lnTo>
                    <a:lnTo>
                      <a:pt x="0" y="53"/>
                    </a:lnTo>
                    <a:lnTo>
                      <a:pt x="52" y="127"/>
                    </a:lnTo>
                    <a:lnTo>
                      <a:pt x="311" y="127"/>
                    </a:lnTo>
                    <a:lnTo>
                      <a:pt x="200" y="100"/>
                    </a:lnTo>
                    <a:lnTo>
                      <a:pt x="400" y="27"/>
                    </a:lnTo>
                    <a:close/>
                  </a:path>
                </a:pathLst>
              </a:custGeom>
              <a:solidFill>
                <a:srgbClr val="000000"/>
              </a:solidFill>
              <a:ln w="9525">
                <a:noFill/>
                <a:round/>
                <a:headEnd/>
                <a:tailEnd/>
              </a:ln>
            </p:spPr>
            <p:txBody>
              <a:bodyPr/>
              <a:lstStyle/>
              <a:p>
                <a:pPr algn="ctr"/>
                <a:endParaRPr lang="en-US"/>
              </a:p>
            </p:txBody>
          </p:sp>
          <p:sp>
            <p:nvSpPr>
              <p:cNvPr id="163" name="Freeform 224"/>
              <p:cNvSpPr>
                <a:spLocks/>
              </p:cNvSpPr>
              <p:nvPr/>
            </p:nvSpPr>
            <p:spPr bwMode="auto">
              <a:xfrm>
                <a:off x="4298" y="3330"/>
                <a:ext cx="142" cy="48"/>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4"/>
                    </a:lnTo>
                    <a:lnTo>
                      <a:pt x="400" y="54"/>
                    </a:lnTo>
                    <a:lnTo>
                      <a:pt x="348" y="120"/>
                    </a:lnTo>
                    <a:lnTo>
                      <a:pt x="96" y="120"/>
                    </a:lnTo>
                    <a:lnTo>
                      <a:pt x="200" y="100"/>
                    </a:lnTo>
                    <a:lnTo>
                      <a:pt x="0" y="27"/>
                    </a:lnTo>
                    <a:close/>
                  </a:path>
                </a:pathLst>
              </a:custGeom>
              <a:solidFill>
                <a:srgbClr val="000000"/>
              </a:solidFill>
              <a:ln w="9525">
                <a:noFill/>
                <a:round/>
                <a:headEnd/>
                <a:tailEnd/>
              </a:ln>
            </p:spPr>
            <p:txBody>
              <a:bodyPr/>
              <a:lstStyle/>
              <a:p>
                <a:pPr algn="ctr"/>
                <a:endParaRPr lang="en-US"/>
              </a:p>
            </p:txBody>
          </p:sp>
          <p:sp>
            <p:nvSpPr>
              <p:cNvPr id="164" name="Freeform 225"/>
              <p:cNvSpPr>
                <a:spLocks/>
              </p:cNvSpPr>
              <p:nvPr/>
            </p:nvSpPr>
            <p:spPr bwMode="auto">
              <a:xfrm>
                <a:off x="4298" y="3330"/>
                <a:ext cx="142" cy="48"/>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4"/>
                    </a:lnTo>
                    <a:lnTo>
                      <a:pt x="400" y="54"/>
                    </a:lnTo>
                    <a:lnTo>
                      <a:pt x="348" y="120"/>
                    </a:lnTo>
                    <a:lnTo>
                      <a:pt x="96" y="120"/>
                    </a:lnTo>
                    <a:lnTo>
                      <a:pt x="200" y="100"/>
                    </a:lnTo>
                    <a:lnTo>
                      <a:pt x="0" y="27"/>
                    </a:lnTo>
                    <a:close/>
                  </a:path>
                </a:pathLst>
              </a:custGeom>
              <a:solidFill>
                <a:srgbClr val="000000"/>
              </a:solidFill>
              <a:ln w="9525">
                <a:noFill/>
                <a:round/>
                <a:headEnd/>
                <a:tailEnd/>
              </a:ln>
            </p:spPr>
            <p:txBody>
              <a:bodyPr/>
              <a:lstStyle/>
              <a:p>
                <a:pPr algn="ctr"/>
                <a:endParaRPr lang="en-US"/>
              </a:p>
            </p:txBody>
          </p:sp>
          <p:sp>
            <p:nvSpPr>
              <p:cNvPr id="165" name="Freeform 226"/>
              <p:cNvSpPr>
                <a:spLocks/>
              </p:cNvSpPr>
              <p:nvPr/>
            </p:nvSpPr>
            <p:spPr bwMode="auto">
              <a:xfrm>
                <a:off x="4440" y="3395"/>
                <a:ext cx="142" cy="49"/>
              </a:xfrm>
              <a:custGeom>
                <a:avLst/>
                <a:gdLst>
                  <a:gd name="T0" fmla="*/ 0 w 400"/>
                  <a:gd name="T1" fmla="*/ 0 h 121"/>
                  <a:gd name="T2" fmla="*/ 0 w 400"/>
                  <a:gd name="T3" fmla="*/ 0 h 121"/>
                  <a:gd name="T4" fmla="*/ 0 w 400"/>
                  <a:gd name="T5" fmla="*/ 0 h 121"/>
                  <a:gd name="T6" fmla="*/ 0 w 400"/>
                  <a:gd name="T7" fmla="*/ 0 h 121"/>
                  <a:gd name="T8" fmla="*/ 0 w 400"/>
                  <a:gd name="T9" fmla="*/ 0 h 121"/>
                  <a:gd name="T10" fmla="*/ 0 w 400"/>
                  <a:gd name="T11" fmla="*/ 0 h 121"/>
                  <a:gd name="T12" fmla="*/ 0 w 400"/>
                  <a:gd name="T13" fmla="*/ 0 h 121"/>
                  <a:gd name="T14" fmla="*/ 0 w 400"/>
                  <a:gd name="T15" fmla="*/ 0 h 121"/>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1"/>
                  <a:gd name="T26" fmla="*/ 400 w 400"/>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1">
                    <a:moveTo>
                      <a:pt x="400" y="94"/>
                    </a:moveTo>
                    <a:lnTo>
                      <a:pt x="311" y="121"/>
                    </a:lnTo>
                    <a:lnTo>
                      <a:pt x="104" y="40"/>
                    </a:lnTo>
                    <a:lnTo>
                      <a:pt x="0" y="67"/>
                    </a:lnTo>
                    <a:lnTo>
                      <a:pt x="52" y="0"/>
                    </a:lnTo>
                    <a:lnTo>
                      <a:pt x="311" y="0"/>
                    </a:lnTo>
                    <a:lnTo>
                      <a:pt x="200" y="20"/>
                    </a:lnTo>
                    <a:lnTo>
                      <a:pt x="400" y="94"/>
                    </a:lnTo>
                    <a:close/>
                  </a:path>
                </a:pathLst>
              </a:custGeom>
              <a:solidFill>
                <a:srgbClr val="000000"/>
              </a:solidFill>
              <a:ln w="9525">
                <a:noFill/>
                <a:round/>
                <a:headEnd/>
                <a:tailEnd/>
              </a:ln>
            </p:spPr>
            <p:txBody>
              <a:bodyPr/>
              <a:lstStyle/>
              <a:p>
                <a:pPr algn="ctr"/>
                <a:endParaRPr lang="en-US"/>
              </a:p>
            </p:txBody>
          </p:sp>
          <p:sp>
            <p:nvSpPr>
              <p:cNvPr id="166" name="Freeform 227"/>
              <p:cNvSpPr>
                <a:spLocks/>
              </p:cNvSpPr>
              <p:nvPr/>
            </p:nvSpPr>
            <p:spPr bwMode="auto">
              <a:xfrm>
                <a:off x="4440" y="3395"/>
                <a:ext cx="142" cy="49"/>
              </a:xfrm>
              <a:custGeom>
                <a:avLst/>
                <a:gdLst>
                  <a:gd name="T0" fmla="*/ 0 w 400"/>
                  <a:gd name="T1" fmla="*/ 0 h 121"/>
                  <a:gd name="T2" fmla="*/ 0 w 400"/>
                  <a:gd name="T3" fmla="*/ 0 h 121"/>
                  <a:gd name="T4" fmla="*/ 0 w 400"/>
                  <a:gd name="T5" fmla="*/ 0 h 121"/>
                  <a:gd name="T6" fmla="*/ 0 w 400"/>
                  <a:gd name="T7" fmla="*/ 0 h 121"/>
                  <a:gd name="T8" fmla="*/ 0 w 400"/>
                  <a:gd name="T9" fmla="*/ 0 h 121"/>
                  <a:gd name="T10" fmla="*/ 0 w 400"/>
                  <a:gd name="T11" fmla="*/ 0 h 121"/>
                  <a:gd name="T12" fmla="*/ 0 w 400"/>
                  <a:gd name="T13" fmla="*/ 0 h 121"/>
                  <a:gd name="T14" fmla="*/ 0 w 400"/>
                  <a:gd name="T15" fmla="*/ 0 h 121"/>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1"/>
                  <a:gd name="T26" fmla="*/ 400 w 400"/>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1">
                    <a:moveTo>
                      <a:pt x="400" y="94"/>
                    </a:moveTo>
                    <a:lnTo>
                      <a:pt x="311" y="121"/>
                    </a:lnTo>
                    <a:lnTo>
                      <a:pt x="104" y="40"/>
                    </a:lnTo>
                    <a:lnTo>
                      <a:pt x="0" y="67"/>
                    </a:lnTo>
                    <a:lnTo>
                      <a:pt x="52" y="0"/>
                    </a:lnTo>
                    <a:lnTo>
                      <a:pt x="311" y="0"/>
                    </a:lnTo>
                    <a:lnTo>
                      <a:pt x="200" y="20"/>
                    </a:lnTo>
                    <a:lnTo>
                      <a:pt x="400" y="94"/>
                    </a:lnTo>
                    <a:close/>
                  </a:path>
                </a:pathLst>
              </a:custGeom>
              <a:solidFill>
                <a:srgbClr val="000000"/>
              </a:solidFill>
              <a:ln w="9525">
                <a:noFill/>
                <a:round/>
                <a:headEnd/>
                <a:tailEnd/>
              </a:ln>
            </p:spPr>
            <p:txBody>
              <a:bodyPr/>
              <a:lstStyle/>
              <a:p>
                <a:pPr algn="ctr"/>
                <a:endParaRPr lang="en-US"/>
              </a:p>
            </p:txBody>
          </p:sp>
          <p:sp>
            <p:nvSpPr>
              <p:cNvPr id="167" name="Freeform 228"/>
              <p:cNvSpPr>
                <a:spLocks/>
              </p:cNvSpPr>
              <p:nvPr/>
            </p:nvSpPr>
            <p:spPr bwMode="auto">
              <a:xfrm>
                <a:off x="4448" y="3335"/>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4" y="40"/>
                    </a:lnTo>
                    <a:lnTo>
                      <a:pt x="400" y="66"/>
                    </a:lnTo>
                    <a:lnTo>
                      <a:pt x="348" y="0"/>
                    </a:lnTo>
                    <a:lnTo>
                      <a:pt x="96" y="0"/>
                    </a:lnTo>
                    <a:lnTo>
                      <a:pt x="200" y="20"/>
                    </a:lnTo>
                    <a:lnTo>
                      <a:pt x="0" y="93"/>
                    </a:lnTo>
                    <a:close/>
                  </a:path>
                </a:pathLst>
              </a:custGeom>
              <a:solidFill>
                <a:srgbClr val="FFFFFF"/>
              </a:solidFill>
              <a:ln w="9525">
                <a:noFill/>
                <a:round/>
                <a:headEnd/>
                <a:tailEnd/>
              </a:ln>
            </p:spPr>
            <p:txBody>
              <a:bodyPr/>
              <a:lstStyle/>
              <a:p>
                <a:pPr algn="ctr"/>
                <a:endParaRPr lang="en-US"/>
              </a:p>
            </p:txBody>
          </p:sp>
          <p:sp>
            <p:nvSpPr>
              <p:cNvPr id="168" name="Freeform 229"/>
              <p:cNvSpPr>
                <a:spLocks/>
              </p:cNvSpPr>
              <p:nvPr/>
            </p:nvSpPr>
            <p:spPr bwMode="auto">
              <a:xfrm>
                <a:off x="4448" y="3335"/>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4" y="40"/>
                    </a:lnTo>
                    <a:lnTo>
                      <a:pt x="400" y="66"/>
                    </a:lnTo>
                    <a:lnTo>
                      <a:pt x="348" y="0"/>
                    </a:lnTo>
                    <a:lnTo>
                      <a:pt x="96" y="0"/>
                    </a:lnTo>
                    <a:lnTo>
                      <a:pt x="200" y="20"/>
                    </a:lnTo>
                    <a:lnTo>
                      <a:pt x="0" y="93"/>
                    </a:lnTo>
                    <a:close/>
                  </a:path>
                </a:pathLst>
              </a:custGeom>
              <a:solidFill>
                <a:srgbClr val="FFFFFF"/>
              </a:solidFill>
              <a:ln w="9525">
                <a:noFill/>
                <a:round/>
                <a:headEnd/>
                <a:tailEnd/>
              </a:ln>
            </p:spPr>
            <p:txBody>
              <a:bodyPr/>
              <a:lstStyle/>
              <a:p>
                <a:pPr algn="ctr"/>
                <a:endParaRPr lang="en-US"/>
              </a:p>
            </p:txBody>
          </p:sp>
          <p:sp>
            <p:nvSpPr>
              <p:cNvPr id="169" name="Freeform 230"/>
              <p:cNvSpPr>
                <a:spLocks/>
              </p:cNvSpPr>
              <p:nvPr/>
            </p:nvSpPr>
            <p:spPr bwMode="auto">
              <a:xfrm>
                <a:off x="4292" y="3392"/>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6"/>
                    </a:moveTo>
                    <a:lnTo>
                      <a:pt x="311" y="0"/>
                    </a:lnTo>
                    <a:lnTo>
                      <a:pt x="104" y="80"/>
                    </a:lnTo>
                    <a:lnTo>
                      <a:pt x="0" y="53"/>
                    </a:lnTo>
                    <a:lnTo>
                      <a:pt x="52" y="127"/>
                    </a:lnTo>
                    <a:lnTo>
                      <a:pt x="311" y="127"/>
                    </a:lnTo>
                    <a:lnTo>
                      <a:pt x="200" y="100"/>
                    </a:lnTo>
                    <a:lnTo>
                      <a:pt x="400" y="26"/>
                    </a:lnTo>
                    <a:close/>
                  </a:path>
                </a:pathLst>
              </a:custGeom>
              <a:solidFill>
                <a:srgbClr val="FFFFFF"/>
              </a:solidFill>
              <a:ln w="9525">
                <a:noFill/>
                <a:round/>
                <a:headEnd/>
                <a:tailEnd/>
              </a:ln>
            </p:spPr>
            <p:txBody>
              <a:bodyPr/>
              <a:lstStyle/>
              <a:p>
                <a:pPr algn="ctr"/>
                <a:endParaRPr lang="en-US"/>
              </a:p>
            </p:txBody>
          </p:sp>
          <p:sp>
            <p:nvSpPr>
              <p:cNvPr id="170" name="Freeform 231"/>
              <p:cNvSpPr>
                <a:spLocks/>
              </p:cNvSpPr>
              <p:nvPr/>
            </p:nvSpPr>
            <p:spPr bwMode="auto">
              <a:xfrm>
                <a:off x="4292" y="3392"/>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6"/>
                    </a:moveTo>
                    <a:lnTo>
                      <a:pt x="311" y="0"/>
                    </a:lnTo>
                    <a:lnTo>
                      <a:pt x="104" y="80"/>
                    </a:lnTo>
                    <a:lnTo>
                      <a:pt x="0" y="53"/>
                    </a:lnTo>
                    <a:lnTo>
                      <a:pt x="52" y="127"/>
                    </a:lnTo>
                    <a:lnTo>
                      <a:pt x="311" y="127"/>
                    </a:lnTo>
                    <a:lnTo>
                      <a:pt x="200" y="100"/>
                    </a:lnTo>
                    <a:lnTo>
                      <a:pt x="400" y="26"/>
                    </a:lnTo>
                    <a:close/>
                  </a:path>
                </a:pathLst>
              </a:custGeom>
              <a:solidFill>
                <a:srgbClr val="FFFFFF"/>
              </a:solidFill>
              <a:ln w="9525">
                <a:noFill/>
                <a:round/>
                <a:headEnd/>
                <a:tailEnd/>
              </a:ln>
            </p:spPr>
            <p:txBody>
              <a:bodyPr/>
              <a:lstStyle/>
              <a:p>
                <a:pPr algn="ctr"/>
                <a:endParaRPr lang="en-US"/>
              </a:p>
            </p:txBody>
          </p:sp>
          <p:sp>
            <p:nvSpPr>
              <p:cNvPr id="171" name="Freeform 232"/>
              <p:cNvSpPr>
                <a:spLocks/>
              </p:cNvSpPr>
              <p:nvPr/>
            </p:nvSpPr>
            <p:spPr bwMode="auto">
              <a:xfrm>
                <a:off x="4300"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3"/>
                    </a:lnTo>
                    <a:lnTo>
                      <a:pt x="400" y="53"/>
                    </a:lnTo>
                    <a:lnTo>
                      <a:pt x="348" y="120"/>
                    </a:lnTo>
                    <a:lnTo>
                      <a:pt x="97" y="120"/>
                    </a:lnTo>
                    <a:lnTo>
                      <a:pt x="200" y="100"/>
                    </a:lnTo>
                    <a:lnTo>
                      <a:pt x="0" y="27"/>
                    </a:lnTo>
                    <a:close/>
                  </a:path>
                </a:pathLst>
              </a:custGeom>
              <a:solidFill>
                <a:srgbClr val="FFFFFF"/>
              </a:solidFill>
              <a:ln w="9525">
                <a:noFill/>
                <a:round/>
                <a:headEnd/>
                <a:tailEnd/>
              </a:ln>
            </p:spPr>
            <p:txBody>
              <a:bodyPr/>
              <a:lstStyle/>
              <a:p>
                <a:pPr algn="ctr"/>
                <a:endParaRPr lang="en-US"/>
              </a:p>
            </p:txBody>
          </p:sp>
          <p:sp>
            <p:nvSpPr>
              <p:cNvPr id="172" name="Freeform 234"/>
              <p:cNvSpPr>
                <a:spLocks/>
              </p:cNvSpPr>
              <p:nvPr/>
            </p:nvSpPr>
            <p:spPr bwMode="auto">
              <a:xfrm>
                <a:off x="4442" y="3398"/>
                <a:ext cx="143"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400" y="94"/>
                    </a:moveTo>
                    <a:lnTo>
                      <a:pt x="311" y="120"/>
                    </a:lnTo>
                    <a:lnTo>
                      <a:pt x="104" y="40"/>
                    </a:lnTo>
                    <a:lnTo>
                      <a:pt x="0" y="67"/>
                    </a:lnTo>
                    <a:lnTo>
                      <a:pt x="52" y="0"/>
                    </a:lnTo>
                    <a:lnTo>
                      <a:pt x="311" y="0"/>
                    </a:lnTo>
                    <a:lnTo>
                      <a:pt x="200" y="20"/>
                    </a:lnTo>
                    <a:lnTo>
                      <a:pt x="400" y="94"/>
                    </a:lnTo>
                    <a:close/>
                  </a:path>
                </a:pathLst>
              </a:custGeom>
              <a:solidFill>
                <a:srgbClr val="FFFFFF"/>
              </a:solidFill>
              <a:ln w="9525">
                <a:noFill/>
                <a:round/>
                <a:headEnd/>
                <a:tailEnd/>
              </a:ln>
            </p:spPr>
            <p:txBody>
              <a:bodyPr/>
              <a:lstStyle/>
              <a:p>
                <a:pPr algn="ctr"/>
                <a:endParaRPr lang="en-US"/>
              </a:p>
            </p:txBody>
          </p:sp>
          <p:sp>
            <p:nvSpPr>
              <p:cNvPr id="173" name="Freeform 235"/>
              <p:cNvSpPr>
                <a:spLocks/>
              </p:cNvSpPr>
              <p:nvPr/>
            </p:nvSpPr>
            <p:spPr bwMode="auto">
              <a:xfrm>
                <a:off x="4442" y="3398"/>
                <a:ext cx="143"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400" y="94"/>
                    </a:moveTo>
                    <a:lnTo>
                      <a:pt x="311" y="120"/>
                    </a:lnTo>
                    <a:lnTo>
                      <a:pt x="104" y="40"/>
                    </a:lnTo>
                    <a:lnTo>
                      <a:pt x="0" y="67"/>
                    </a:lnTo>
                    <a:lnTo>
                      <a:pt x="52" y="0"/>
                    </a:lnTo>
                    <a:lnTo>
                      <a:pt x="311" y="0"/>
                    </a:lnTo>
                    <a:lnTo>
                      <a:pt x="200" y="20"/>
                    </a:lnTo>
                    <a:lnTo>
                      <a:pt x="400" y="94"/>
                    </a:lnTo>
                    <a:close/>
                  </a:path>
                </a:pathLst>
              </a:custGeom>
              <a:solidFill>
                <a:srgbClr val="FFFFFF"/>
              </a:solidFill>
              <a:ln w="9525">
                <a:noFill/>
                <a:round/>
                <a:headEnd/>
                <a:tailEnd/>
              </a:ln>
            </p:spPr>
            <p:txBody>
              <a:bodyPr/>
              <a:lstStyle/>
              <a:p>
                <a:pPr algn="ctr"/>
                <a:endParaRPr lang="en-US"/>
              </a:p>
            </p:txBody>
          </p:sp>
          <p:sp>
            <p:nvSpPr>
              <p:cNvPr id="174" name="Line 236"/>
              <p:cNvSpPr>
                <a:spLocks noChangeShapeType="1"/>
              </p:cNvSpPr>
              <p:nvPr/>
            </p:nvSpPr>
            <p:spPr bwMode="auto">
              <a:xfrm>
                <a:off x="4224" y="3387"/>
                <a:ext cx="0" cy="108"/>
              </a:xfrm>
              <a:prstGeom prst="line">
                <a:avLst/>
              </a:prstGeom>
              <a:noFill/>
              <a:ln w="12700" cap="sq">
                <a:solidFill>
                  <a:srgbClr val="FFCCFF"/>
                </a:solidFill>
                <a:miter lim="800000"/>
                <a:headEnd/>
                <a:tailEnd/>
              </a:ln>
            </p:spPr>
            <p:txBody>
              <a:bodyPr/>
              <a:lstStyle/>
              <a:p>
                <a:endParaRPr lang="en-US"/>
              </a:p>
            </p:txBody>
          </p:sp>
          <p:sp>
            <p:nvSpPr>
              <p:cNvPr id="175" name="Line 237"/>
              <p:cNvSpPr>
                <a:spLocks noChangeShapeType="1"/>
              </p:cNvSpPr>
              <p:nvPr/>
            </p:nvSpPr>
            <p:spPr bwMode="auto">
              <a:xfrm>
                <a:off x="4656" y="3387"/>
                <a:ext cx="0" cy="108"/>
              </a:xfrm>
              <a:prstGeom prst="line">
                <a:avLst/>
              </a:prstGeom>
              <a:noFill/>
              <a:ln w="12700" cap="sq">
                <a:solidFill>
                  <a:srgbClr val="FFCCFF"/>
                </a:solidFill>
                <a:miter lim="800000"/>
                <a:headEnd/>
                <a:tailEnd/>
              </a:ln>
            </p:spPr>
            <p:txBody>
              <a:bodyPr/>
              <a:lstStyle/>
              <a:p>
                <a:endParaRPr lang="en-US"/>
              </a:p>
            </p:txBody>
          </p:sp>
          <p:sp>
            <p:nvSpPr>
              <p:cNvPr id="176" name="Freeform 233"/>
              <p:cNvSpPr>
                <a:spLocks/>
              </p:cNvSpPr>
              <p:nvPr/>
            </p:nvSpPr>
            <p:spPr bwMode="auto">
              <a:xfrm>
                <a:off x="4300"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3"/>
                    </a:lnTo>
                    <a:lnTo>
                      <a:pt x="400" y="53"/>
                    </a:lnTo>
                    <a:lnTo>
                      <a:pt x="348" y="120"/>
                    </a:lnTo>
                    <a:lnTo>
                      <a:pt x="97" y="120"/>
                    </a:lnTo>
                    <a:lnTo>
                      <a:pt x="200" y="100"/>
                    </a:lnTo>
                    <a:lnTo>
                      <a:pt x="0" y="27"/>
                    </a:lnTo>
                    <a:close/>
                  </a:path>
                </a:pathLst>
              </a:custGeom>
              <a:solidFill>
                <a:srgbClr val="FFFFFF"/>
              </a:solidFill>
              <a:ln w="9525">
                <a:noFill/>
                <a:round/>
                <a:headEnd/>
                <a:tailEnd/>
              </a:ln>
            </p:spPr>
            <p:txBody>
              <a:bodyPr/>
              <a:lstStyle/>
              <a:p>
                <a:pPr algn="ctr"/>
                <a:endParaRPr lang="en-US"/>
              </a:p>
            </p:txBody>
          </p:sp>
        </p:grpSp>
        <p:sp>
          <p:nvSpPr>
            <p:cNvPr id="152" name="Rectangle 238"/>
            <p:cNvSpPr>
              <a:spLocks noChangeArrowheads="1"/>
            </p:cNvSpPr>
            <p:nvPr/>
          </p:nvSpPr>
          <p:spPr bwMode="auto">
            <a:xfrm>
              <a:off x="2776" y="2304"/>
              <a:ext cx="87" cy="252"/>
            </a:xfrm>
            <a:prstGeom prst="rect">
              <a:avLst/>
            </a:prstGeom>
            <a:noFill/>
            <a:ln w="9525">
              <a:noFill/>
              <a:miter lim="800000"/>
              <a:headEnd/>
              <a:tailEnd/>
            </a:ln>
          </p:spPr>
          <p:txBody>
            <a:bodyPr wrap="none">
              <a:spAutoFit/>
            </a:bodyPr>
            <a:lstStyle/>
            <a:p>
              <a:pPr algn="ctr"/>
              <a:endParaRPr lang="en-US" sz="2000" b="1" dirty="0">
                <a:solidFill>
                  <a:srgbClr val="A50021"/>
                </a:solidFill>
                <a:latin typeface="Arial" charset="0"/>
              </a:endParaRPr>
            </a:p>
          </p:txBody>
        </p:sp>
      </p:grpSp>
      <p:grpSp>
        <p:nvGrpSpPr>
          <p:cNvPr id="6" name="Group 229"/>
          <p:cNvGrpSpPr>
            <a:grpSpLocks/>
          </p:cNvGrpSpPr>
          <p:nvPr/>
        </p:nvGrpSpPr>
        <p:grpSpPr bwMode="auto">
          <a:xfrm>
            <a:off x="3092619" y="4048126"/>
            <a:ext cx="912716" cy="450466"/>
            <a:chOff x="4115" y="3158"/>
            <a:chExt cx="1215" cy="633"/>
          </a:xfrm>
        </p:grpSpPr>
        <p:sp>
          <p:nvSpPr>
            <p:cNvPr id="126" name="Oval 230"/>
            <p:cNvSpPr>
              <a:spLocks noChangeArrowheads="1"/>
            </p:cNvSpPr>
            <p:nvPr/>
          </p:nvSpPr>
          <p:spPr bwMode="auto">
            <a:xfrm>
              <a:off x="4119" y="3426"/>
              <a:ext cx="1206" cy="365"/>
            </a:xfrm>
            <a:prstGeom prst="ellipse">
              <a:avLst/>
            </a:prstGeom>
            <a:solidFill>
              <a:srgbClr val="0078AA"/>
            </a:solidFill>
            <a:ln w="12700" cap="sq">
              <a:solidFill>
                <a:srgbClr val="AAE6FF"/>
              </a:solidFill>
              <a:miter lim="800000"/>
              <a:headEnd/>
              <a:tailEnd/>
            </a:ln>
          </p:spPr>
          <p:txBody>
            <a:bodyPr/>
            <a:lstStyle/>
            <a:p>
              <a:pPr algn="ctr"/>
              <a:endParaRPr lang="en-US"/>
            </a:p>
          </p:txBody>
        </p:sp>
        <p:sp>
          <p:nvSpPr>
            <p:cNvPr id="127" name="Rectangle 231"/>
            <p:cNvSpPr>
              <a:spLocks noChangeArrowheads="1"/>
            </p:cNvSpPr>
            <p:nvPr/>
          </p:nvSpPr>
          <p:spPr bwMode="auto">
            <a:xfrm>
              <a:off x="4115" y="3348"/>
              <a:ext cx="1214" cy="267"/>
            </a:xfrm>
            <a:prstGeom prst="rect">
              <a:avLst/>
            </a:prstGeom>
            <a:solidFill>
              <a:srgbClr val="0078AA"/>
            </a:solidFill>
            <a:ln w="9525">
              <a:noFill/>
              <a:miter lim="800000"/>
              <a:headEnd/>
              <a:tailEnd/>
            </a:ln>
          </p:spPr>
          <p:txBody>
            <a:bodyPr/>
            <a:lstStyle/>
            <a:p>
              <a:pPr algn="ctr"/>
              <a:endParaRPr lang="en-US"/>
            </a:p>
          </p:txBody>
        </p:sp>
        <p:sp>
          <p:nvSpPr>
            <p:cNvPr id="128" name="Rectangle 232"/>
            <p:cNvSpPr>
              <a:spLocks noChangeArrowheads="1"/>
            </p:cNvSpPr>
            <p:nvPr/>
          </p:nvSpPr>
          <p:spPr bwMode="auto">
            <a:xfrm>
              <a:off x="4115" y="3348"/>
              <a:ext cx="1214" cy="267"/>
            </a:xfrm>
            <a:prstGeom prst="rect">
              <a:avLst/>
            </a:prstGeom>
            <a:solidFill>
              <a:srgbClr val="0078AA"/>
            </a:solidFill>
            <a:ln w="9525">
              <a:noFill/>
              <a:miter lim="800000"/>
              <a:headEnd/>
              <a:tailEnd/>
            </a:ln>
          </p:spPr>
          <p:txBody>
            <a:bodyPr/>
            <a:lstStyle/>
            <a:p>
              <a:pPr algn="ctr"/>
              <a:endParaRPr lang="en-US"/>
            </a:p>
          </p:txBody>
        </p:sp>
        <p:sp>
          <p:nvSpPr>
            <p:cNvPr id="129" name="Oval 233"/>
            <p:cNvSpPr>
              <a:spLocks noChangeArrowheads="1"/>
            </p:cNvSpPr>
            <p:nvPr/>
          </p:nvSpPr>
          <p:spPr bwMode="auto">
            <a:xfrm>
              <a:off x="4119" y="3158"/>
              <a:ext cx="1206" cy="366"/>
            </a:xfrm>
            <a:prstGeom prst="ellipse">
              <a:avLst/>
            </a:prstGeom>
            <a:solidFill>
              <a:srgbClr val="00B4FF"/>
            </a:solidFill>
            <a:ln w="12700" cap="sq">
              <a:solidFill>
                <a:srgbClr val="AAE6FF"/>
              </a:solidFill>
              <a:miter lim="800000"/>
              <a:headEnd/>
              <a:tailEnd/>
            </a:ln>
          </p:spPr>
          <p:txBody>
            <a:bodyPr/>
            <a:lstStyle/>
            <a:p>
              <a:pPr algn="ctr"/>
              <a:endParaRPr lang="en-US"/>
            </a:p>
          </p:txBody>
        </p:sp>
        <p:sp>
          <p:nvSpPr>
            <p:cNvPr id="130" name="Freeform 234"/>
            <p:cNvSpPr>
              <a:spLocks/>
            </p:cNvSpPr>
            <p:nvPr/>
          </p:nvSpPr>
          <p:spPr bwMode="auto">
            <a:xfrm>
              <a:off x="4737" y="3208"/>
              <a:ext cx="400" cy="120"/>
            </a:xfrm>
            <a:custGeom>
              <a:avLst/>
              <a:gdLst>
                <a:gd name="T0" fmla="*/ 0 w 400"/>
                <a:gd name="T1" fmla="*/ 93 h 120"/>
                <a:gd name="T2" fmla="*/ 89 w 400"/>
                <a:gd name="T3" fmla="*/ 120 h 120"/>
                <a:gd name="T4" fmla="*/ 303 w 400"/>
                <a:gd name="T5" fmla="*/ 40 h 120"/>
                <a:gd name="T6" fmla="*/ 400 w 400"/>
                <a:gd name="T7" fmla="*/ 67 h 120"/>
                <a:gd name="T8" fmla="*/ 348 w 400"/>
                <a:gd name="T9" fmla="*/ 0 h 120"/>
                <a:gd name="T10" fmla="*/ 96 w 400"/>
                <a:gd name="T11" fmla="*/ 0 h 120"/>
                <a:gd name="T12" fmla="*/ 200 w 400"/>
                <a:gd name="T13" fmla="*/ 20 h 120"/>
                <a:gd name="T14" fmla="*/ 0 w 400"/>
                <a:gd name="T15" fmla="*/ 93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3" y="40"/>
                  </a:lnTo>
                  <a:lnTo>
                    <a:pt x="400" y="67"/>
                  </a:lnTo>
                  <a:lnTo>
                    <a:pt x="348" y="0"/>
                  </a:lnTo>
                  <a:lnTo>
                    <a:pt x="96" y="0"/>
                  </a:lnTo>
                  <a:lnTo>
                    <a:pt x="200" y="20"/>
                  </a:lnTo>
                  <a:lnTo>
                    <a:pt x="0" y="93"/>
                  </a:lnTo>
                  <a:close/>
                </a:path>
              </a:pathLst>
            </a:custGeom>
            <a:solidFill>
              <a:srgbClr val="000000"/>
            </a:solidFill>
            <a:ln w="9525">
              <a:noFill/>
              <a:round/>
              <a:headEnd/>
              <a:tailEnd/>
            </a:ln>
          </p:spPr>
          <p:txBody>
            <a:bodyPr/>
            <a:lstStyle/>
            <a:p>
              <a:pPr algn="ctr"/>
              <a:endParaRPr lang="en-US"/>
            </a:p>
          </p:txBody>
        </p:sp>
        <p:sp>
          <p:nvSpPr>
            <p:cNvPr id="131" name="Freeform 235"/>
            <p:cNvSpPr>
              <a:spLocks/>
            </p:cNvSpPr>
            <p:nvPr/>
          </p:nvSpPr>
          <p:spPr bwMode="auto">
            <a:xfrm>
              <a:off x="4737" y="3208"/>
              <a:ext cx="400" cy="120"/>
            </a:xfrm>
            <a:custGeom>
              <a:avLst/>
              <a:gdLst>
                <a:gd name="T0" fmla="*/ 0 w 400"/>
                <a:gd name="T1" fmla="*/ 93 h 120"/>
                <a:gd name="T2" fmla="*/ 89 w 400"/>
                <a:gd name="T3" fmla="*/ 120 h 120"/>
                <a:gd name="T4" fmla="*/ 303 w 400"/>
                <a:gd name="T5" fmla="*/ 40 h 120"/>
                <a:gd name="T6" fmla="*/ 400 w 400"/>
                <a:gd name="T7" fmla="*/ 67 h 120"/>
                <a:gd name="T8" fmla="*/ 348 w 400"/>
                <a:gd name="T9" fmla="*/ 0 h 120"/>
                <a:gd name="T10" fmla="*/ 96 w 400"/>
                <a:gd name="T11" fmla="*/ 0 h 120"/>
                <a:gd name="T12" fmla="*/ 200 w 400"/>
                <a:gd name="T13" fmla="*/ 20 h 120"/>
                <a:gd name="T14" fmla="*/ 0 w 400"/>
                <a:gd name="T15" fmla="*/ 93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3" y="40"/>
                  </a:lnTo>
                  <a:lnTo>
                    <a:pt x="400" y="67"/>
                  </a:lnTo>
                  <a:lnTo>
                    <a:pt x="348" y="0"/>
                  </a:lnTo>
                  <a:lnTo>
                    <a:pt x="96" y="0"/>
                  </a:lnTo>
                  <a:lnTo>
                    <a:pt x="200" y="20"/>
                  </a:lnTo>
                  <a:lnTo>
                    <a:pt x="0" y="93"/>
                  </a:lnTo>
                  <a:close/>
                </a:path>
              </a:pathLst>
            </a:custGeom>
            <a:solidFill>
              <a:srgbClr val="000000"/>
            </a:solidFill>
            <a:ln w="9525">
              <a:noFill/>
              <a:round/>
              <a:headEnd/>
              <a:tailEnd/>
            </a:ln>
          </p:spPr>
          <p:txBody>
            <a:bodyPr/>
            <a:lstStyle/>
            <a:p>
              <a:pPr algn="ctr"/>
              <a:endParaRPr lang="en-US"/>
            </a:p>
          </p:txBody>
        </p:sp>
        <p:sp>
          <p:nvSpPr>
            <p:cNvPr id="132" name="Freeform 236"/>
            <p:cNvSpPr>
              <a:spLocks/>
            </p:cNvSpPr>
            <p:nvPr/>
          </p:nvSpPr>
          <p:spPr bwMode="auto">
            <a:xfrm>
              <a:off x="4300" y="3348"/>
              <a:ext cx="400" cy="127"/>
            </a:xfrm>
            <a:custGeom>
              <a:avLst/>
              <a:gdLst>
                <a:gd name="T0" fmla="*/ 400 w 400"/>
                <a:gd name="T1" fmla="*/ 27 h 127"/>
                <a:gd name="T2" fmla="*/ 311 w 400"/>
                <a:gd name="T3" fmla="*/ 0 h 127"/>
                <a:gd name="T4" fmla="*/ 103 w 400"/>
                <a:gd name="T5" fmla="*/ 80 h 127"/>
                <a:gd name="T6" fmla="*/ 0 w 400"/>
                <a:gd name="T7" fmla="*/ 53 h 127"/>
                <a:gd name="T8" fmla="*/ 52 w 400"/>
                <a:gd name="T9" fmla="*/ 127 h 127"/>
                <a:gd name="T10" fmla="*/ 311 w 400"/>
                <a:gd name="T11" fmla="*/ 127 h 127"/>
                <a:gd name="T12" fmla="*/ 200 w 400"/>
                <a:gd name="T13" fmla="*/ 100 h 127"/>
                <a:gd name="T14" fmla="*/ 400 w 400"/>
                <a:gd name="T15" fmla="*/ 27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7"/>
                  </a:moveTo>
                  <a:lnTo>
                    <a:pt x="311" y="0"/>
                  </a:lnTo>
                  <a:lnTo>
                    <a:pt x="103" y="80"/>
                  </a:lnTo>
                  <a:lnTo>
                    <a:pt x="0" y="53"/>
                  </a:lnTo>
                  <a:lnTo>
                    <a:pt x="52" y="127"/>
                  </a:lnTo>
                  <a:lnTo>
                    <a:pt x="311" y="127"/>
                  </a:lnTo>
                  <a:lnTo>
                    <a:pt x="200" y="100"/>
                  </a:lnTo>
                  <a:lnTo>
                    <a:pt x="400" y="27"/>
                  </a:lnTo>
                  <a:close/>
                </a:path>
              </a:pathLst>
            </a:custGeom>
            <a:solidFill>
              <a:srgbClr val="000000"/>
            </a:solidFill>
            <a:ln w="9525">
              <a:noFill/>
              <a:round/>
              <a:headEnd/>
              <a:tailEnd/>
            </a:ln>
          </p:spPr>
          <p:txBody>
            <a:bodyPr/>
            <a:lstStyle/>
            <a:p>
              <a:pPr algn="ctr"/>
              <a:endParaRPr lang="en-US"/>
            </a:p>
          </p:txBody>
        </p:sp>
        <p:sp>
          <p:nvSpPr>
            <p:cNvPr id="133" name="Freeform 237"/>
            <p:cNvSpPr>
              <a:spLocks/>
            </p:cNvSpPr>
            <p:nvPr/>
          </p:nvSpPr>
          <p:spPr bwMode="auto">
            <a:xfrm>
              <a:off x="4300" y="3348"/>
              <a:ext cx="400" cy="127"/>
            </a:xfrm>
            <a:custGeom>
              <a:avLst/>
              <a:gdLst>
                <a:gd name="T0" fmla="*/ 400 w 400"/>
                <a:gd name="T1" fmla="*/ 27 h 127"/>
                <a:gd name="T2" fmla="*/ 311 w 400"/>
                <a:gd name="T3" fmla="*/ 0 h 127"/>
                <a:gd name="T4" fmla="*/ 103 w 400"/>
                <a:gd name="T5" fmla="*/ 80 h 127"/>
                <a:gd name="T6" fmla="*/ 0 w 400"/>
                <a:gd name="T7" fmla="*/ 53 h 127"/>
                <a:gd name="T8" fmla="*/ 52 w 400"/>
                <a:gd name="T9" fmla="*/ 127 h 127"/>
                <a:gd name="T10" fmla="*/ 311 w 400"/>
                <a:gd name="T11" fmla="*/ 127 h 127"/>
                <a:gd name="T12" fmla="*/ 200 w 400"/>
                <a:gd name="T13" fmla="*/ 100 h 127"/>
                <a:gd name="T14" fmla="*/ 400 w 400"/>
                <a:gd name="T15" fmla="*/ 27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7"/>
                  </a:moveTo>
                  <a:lnTo>
                    <a:pt x="311" y="0"/>
                  </a:lnTo>
                  <a:lnTo>
                    <a:pt x="103" y="80"/>
                  </a:lnTo>
                  <a:lnTo>
                    <a:pt x="0" y="53"/>
                  </a:lnTo>
                  <a:lnTo>
                    <a:pt x="52" y="127"/>
                  </a:lnTo>
                  <a:lnTo>
                    <a:pt x="311" y="127"/>
                  </a:lnTo>
                  <a:lnTo>
                    <a:pt x="200" y="100"/>
                  </a:lnTo>
                  <a:lnTo>
                    <a:pt x="400" y="27"/>
                  </a:lnTo>
                  <a:close/>
                </a:path>
              </a:pathLst>
            </a:custGeom>
            <a:solidFill>
              <a:srgbClr val="000000"/>
            </a:solidFill>
            <a:ln w="9525">
              <a:noFill/>
              <a:round/>
              <a:headEnd/>
              <a:tailEnd/>
            </a:ln>
          </p:spPr>
          <p:txBody>
            <a:bodyPr/>
            <a:lstStyle/>
            <a:p>
              <a:pPr algn="ctr"/>
              <a:endParaRPr lang="en-US"/>
            </a:p>
          </p:txBody>
        </p:sp>
        <p:sp>
          <p:nvSpPr>
            <p:cNvPr id="134" name="Freeform 238"/>
            <p:cNvSpPr>
              <a:spLocks/>
            </p:cNvSpPr>
            <p:nvPr/>
          </p:nvSpPr>
          <p:spPr bwMode="auto">
            <a:xfrm>
              <a:off x="4322" y="3201"/>
              <a:ext cx="400" cy="120"/>
            </a:xfrm>
            <a:custGeom>
              <a:avLst/>
              <a:gdLst>
                <a:gd name="T0" fmla="*/ 0 w 400"/>
                <a:gd name="T1" fmla="*/ 27 h 120"/>
                <a:gd name="T2" fmla="*/ 89 w 400"/>
                <a:gd name="T3" fmla="*/ 0 h 120"/>
                <a:gd name="T4" fmla="*/ 304 w 400"/>
                <a:gd name="T5" fmla="*/ 74 h 120"/>
                <a:gd name="T6" fmla="*/ 400 w 400"/>
                <a:gd name="T7" fmla="*/ 54 h 120"/>
                <a:gd name="T8" fmla="*/ 348 w 400"/>
                <a:gd name="T9" fmla="*/ 120 h 120"/>
                <a:gd name="T10" fmla="*/ 96 w 400"/>
                <a:gd name="T11" fmla="*/ 120 h 120"/>
                <a:gd name="T12" fmla="*/ 200 w 400"/>
                <a:gd name="T13" fmla="*/ 100 h 120"/>
                <a:gd name="T14" fmla="*/ 0 w 400"/>
                <a:gd name="T15" fmla="*/ 27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4"/>
                  </a:lnTo>
                  <a:lnTo>
                    <a:pt x="400" y="54"/>
                  </a:lnTo>
                  <a:lnTo>
                    <a:pt x="348" y="120"/>
                  </a:lnTo>
                  <a:lnTo>
                    <a:pt x="96" y="120"/>
                  </a:lnTo>
                  <a:lnTo>
                    <a:pt x="200" y="100"/>
                  </a:lnTo>
                  <a:lnTo>
                    <a:pt x="0" y="27"/>
                  </a:lnTo>
                  <a:close/>
                </a:path>
              </a:pathLst>
            </a:custGeom>
            <a:solidFill>
              <a:srgbClr val="000000"/>
            </a:solidFill>
            <a:ln w="9525">
              <a:noFill/>
              <a:round/>
              <a:headEnd/>
              <a:tailEnd/>
            </a:ln>
          </p:spPr>
          <p:txBody>
            <a:bodyPr/>
            <a:lstStyle/>
            <a:p>
              <a:pPr algn="ctr"/>
              <a:endParaRPr lang="en-US"/>
            </a:p>
          </p:txBody>
        </p:sp>
        <p:sp>
          <p:nvSpPr>
            <p:cNvPr id="135" name="Freeform 239"/>
            <p:cNvSpPr>
              <a:spLocks/>
            </p:cNvSpPr>
            <p:nvPr/>
          </p:nvSpPr>
          <p:spPr bwMode="auto">
            <a:xfrm>
              <a:off x="4322" y="3201"/>
              <a:ext cx="400" cy="120"/>
            </a:xfrm>
            <a:custGeom>
              <a:avLst/>
              <a:gdLst>
                <a:gd name="T0" fmla="*/ 0 w 400"/>
                <a:gd name="T1" fmla="*/ 27 h 120"/>
                <a:gd name="T2" fmla="*/ 89 w 400"/>
                <a:gd name="T3" fmla="*/ 0 h 120"/>
                <a:gd name="T4" fmla="*/ 304 w 400"/>
                <a:gd name="T5" fmla="*/ 74 h 120"/>
                <a:gd name="T6" fmla="*/ 400 w 400"/>
                <a:gd name="T7" fmla="*/ 54 h 120"/>
                <a:gd name="T8" fmla="*/ 348 w 400"/>
                <a:gd name="T9" fmla="*/ 120 h 120"/>
                <a:gd name="T10" fmla="*/ 96 w 400"/>
                <a:gd name="T11" fmla="*/ 120 h 120"/>
                <a:gd name="T12" fmla="*/ 200 w 400"/>
                <a:gd name="T13" fmla="*/ 100 h 120"/>
                <a:gd name="T14" fmla="*/ 0 w 400"/>
                <a:gd name="T15" fmla="*/ 27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4"/>
                  </a:lnTo>
                  <a:lnTo>
                    <a:pt x="400" y="54"/>
                  </a:lnTo>
                  <a:lnTo>
                    <a:pt x="348" y="120"/>
                  </a:lnTo>
                  <a:lnTo>
                    <a:pt x="96" y="120"/>
                  </a:lnTo>
                  <a:lnTo>
                    <a:pt x="200" y="100"/>
                  </a:lnTo>
                  <a:lnTo>
                    <a:pt x="0" y="27"/>
                  </a:lnTo>
                  <a:close/>
                </a:path>
              </a:pathLst>
            </a:custGeom>
            <a:solidFill>
              <a:srgbClr val="000000"/>
            </a:solidFill>
            <a:ln w="9525">
              <a:noFill/>
              <a:round/>
              <a:headEnd/>
              <a:tailEnd/>
            </a:ln>
          </p:spPr>
          <p:txBody>
            <a:bodyPr/>
            <a:lstStyle/>
            <a:p>
              <a:pPr algn="ctr"/>
              <a:endParaRPr lang="en-US"/>
            </a:p>
          </p:txBody>
        </p:sp>
        <p:sp>
          <p:nvSpPr>
            <p:cNvPr id="136" name="Freeform 240"/>
            <p:cNvSpPr>
              <a:spLocks/>
            </p:cNvSpPr>
            <p:nvPr/>
          </p:nvSpPr>
          <p:spPr bwMode="auto">
            <a:xfrm>
              <a:off x="4722" y="3361"/>
              <a:ext cx="400" cy="121"/>
            </a:xfrm>
            <a:custGeom>
              <a:avLst/>
              <a:gdLst>
                <a:gd name="T0" fmla="*/ 400 w 400"/>
                <a:gd name="T1" fmla="*/ 94 h 121"/>
                <a:gd name="T2" fmla="*/ 311 w 400"/>
                <a:gd name="T3" fmla="*/ 121 h 121"/>
                <a:gd name="T4" fmla="*/ 104 w 400"/>
                <a:gd name="T5" fmla="*/ 40 h 121"/>
                <a:gd name="T6" fmla="*/ 0 w 400"/>
                <a:gd name="T7" fmla="*/ 67 h 121"/>
                <a:gd name="T8" fmla="*/ 52 w 400"/>
                <a:gd name="T9" fmla="*/ 0 h 121"/>
                <a:gd name="T10" fmla="*/ 311 w 400"/>
                <a:gd name="T11" fmla="*/ 0 h 121"/>
                <a:gd name="T12" fmla="*/ 200 w 400"/>
                <a:gd name="T13" fmla="*/ 20 h 121"/>
                <a:gd name="T14" fmla="*/ 400 w 400"/>
                <a:gd name="T15" fmla="*/ 94 h 121"/>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1"/>
                <a:gd name="T26" fmla="*/ 400 w 400"/>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1">
                  <a:moveTo>
                    <a:pt x="400" y="94"/>
                  </a:moveTo>
                  <a:lnTo>
                    <a:pt x="311" y="121"/>
                  </a:lnTo>
                  <a:lnTo>
                    <a:pt x="104" y="40"/>
                  </a:lnTo>
                  <a:lnTo>
                    <a:pt x="0" y="67"/>
                  </a:lnTo>
                  <a:lnTo>
                    <a:pt x="52" y="0"/>
                  </a:lnTo>
                  <a:lnTo>
                    <a:pt x="311" y="0"/>
                  </a:lnTo>
                  <a:lnTo>
                    <a:pt x="200" y="20"/>
                  </a:lnTo>
                  <a:lnTo>
                    <a:pt x="400" y="94"/>
                  </a:lnTo>
                  <a:close/>
                </a:path>
              </a:pathLst>
            </a:custGeom>
            <a:solidFill>
              <a:srgbClr val="000000"/>
            </a:solidFill>
            <a:ln w="9525">
              <a:noFill/>
              <a:round/>
              <a:headEnd/>
              <a:tailEnd/>
            </a:ln>
          </p:spPr>
          <p:txBody>
            <a:bodyPr/>
            <a:lstStyle/>
            <a:p>
              <a:pPr algn="ctr"/>
              <a:endParaRPr lang="en-US"/>
            </a:p>
          </p:txBody>
        </p:sp>
        <p:sp>
          <p:nvSpPr>
            <p:cNvPr id="137" name="Freeform 241"/>
            <p:cNvSpPr>
              <a:spLocks/>
            </p:cNvSpPr>
            <p:nvPr/>
          </p:nvSpPr>
          <p:spPr bwMode="auto">
            <a:xfrm>
              <a:off x="4722" y="3361"/>
              <a:ext cx="400" cy="121"/>
            </a:xfrm>
            <a:custGeom>
              <a:avLst/>
              <a:gdLst>
                <a:gd name="T0" fmla="*/ 400 w 400"/>
                <a:gd name="T1" fmla="*/ 94 h 121"/>
                <a:gd name="T2" fmla="*/ 311 w 400"/>
                <a:gd name="T3" fmla="*/ 121 h 121"/>
                <a:gd name="T4" fmla="*/ 104 w 400"/>
                <a:gd name="T5" fmla="*/ 40 h 121"/>
                <a:gd name="T6" fmla="*/ 0 w 400"/>
                <a:gd name="T7" fmla="*/ 67 h 121"/>
                <a:gd name="T8" fmla="*/ 52 w 400"/>
                <a:gd name="T9" fmla="*/ 0 h 121"/>
                <a:gd name="T10" fmla="*/ 311 w 400"/>
                <a:gd name="T11" fmla="*/ 0 h 121"/>
                <a:gd name="T12" fmla="*/ 200 w 400"/>
                <a:gd name="T13" fmla="*/ 20 h 121"/>
                <a:gd name="T14" fmla="*/ 400 w 400"/>
                <a:gd name="T15" fmla="*/ 94 h 121"/>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1"/>
                <a:gd name="T26" fmla="*/ 400 w 400"/>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1">
                  <a:moveTo>
                    <a:pt x="400" y="94"/>
                  </a:moveTo>
                  <a:lnTo>
                    <a:pt x="311" y="121"/>
                  </a:lnTo>
                  <a:lnTo>
                    <a:pt x="104" y="40"/>
                  </a:lnTo>
                  <a:lnTo>
                    <a:pt x="0" y="67"/>
                  </a:lnTo>
                  <a:lnTo>
                    <a:pt x="52" y="0"/>
                  </a:lnTo>
                  <a:lnTo>
                    <a:pt x="311" y="0"/>
                  </a:lnTo>
                  <a:lnTo>
                    <a:pt x="200" y="20"/>
                  </a:lnTo>
                  <a:lnTo>
                    <a:pt x="400" y="94"/>
                  </a:lnTo>
                  <a:close/>
                </a:path>
              </a:pathLst>
            </a:custGeom>
            <a:solidFill>
              <a:srgbClr val="000000"/>
            </a:solidFill>
            <a:ln w="9525">
              <a:noFill/>
              <a:round/>
              <a:headEnd/>
              <a:tailEnd/>
            </a:ln>
          </p:spPr>
          <p:txBody>
            <a:bodyPr/>
            <a:lstStyle/>
            <a:p>
              <a:pPr algn="ctr"/>
              <a:endParaRPr lang="en-US"/>
            </a:p>
          </p:txBody>
        </p:sp>
        <p:sp>
          <p:nvSpPr>
            <p:cNvPr id="138" name="Freeform 242"/>
            <p:cNvSpPr>
              <a:spLocks/>
            </p:cNvSpPr>
            <p:nvPr/>
          </p:nvSpPr>
          <p:spPr bwMode="auto">
            <a:xfrm>
              <a:off x="4744" y="3215"/>
              <a:ext cx="400" cy="120"/>
            </a:xfrm>
            <a:custGeom>
              <a:avLst/>
              <a:gdLst>
                <a:gd name="T0" fmla="*/ 0 w 400"/>
                <a:gd name="T1" fmla="*/ 93 h 120"/>
                <a:gd name="T2" fmla="*/ 89 w 400"/>
                <a:gd name="T3" fmla="*/ 120 h 120"/>
                <a:gd name="T4" fmla="*/ 304 w 400"/>
                <a:gd name="T5" fmla="*/ 40 h 120"/>
                <a:gd name="T6" fmla="*/ 400 w 400"/>
                <a:gd name="T7" fmla="*/ 66 h 120"/>
                <a:gd name="T8" fmla="*/ 348 w 400"/>
                <a:gd name="T9" fmla="*/ 0 h 120"/>
                <a:gd name="T10" fmla="*/ 96 w 400"/>
                <a:gd name="T11" fmla="*/ 0 h 120"/>
                <a:gd name="T12" fmla="*/ 200 w 400"/>
                <a:gd name="T13" fmla="*/ 20 h 120"/>
                <a:gd name="T14" fmla="*/ 0 w 400"/>
                <a:gd name="T15" fmla="*/ 93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4" y="40"/>
                  </a:lnTo>
                  <a:lnTo>
                    <a:pt x="400" y="66"/>
                  </a:lnTo>
                  <a:lnTo>
                    <a:pt x="348" y="0"/>
                  </a:lnTo>
                  <a:lnTo>
                    <a:pt x="96" y="0"/>
                  </a:lnTo>
                  <a:lnTo>
                    <a:pt x="200" y="20"/>
                  </a:lnTo>
                  <a:lnTo>
                    <a:pt x="0" y="93"/>
                  </a:lnTo>
                  <a:close/>
                </a:path>
              </a:pathLst>
            </a:custGeom>
            <a:solidFill>
              <a:srgbClr val="FFFFFF"/>
            </a:solidFill>
            <a:ln w="9525">
              <a:noFill/>
              <a:round/>
              <a:headEnd/>
              <a:tailEnd/>
            </a:ln>
          </p:spPr>
          <p:txBody>
            <a:bodyPr/>
            <a:lstStyle/>
            <a:p>
              <a:pPr algn="ctr"/>
              <a:endParaRPr lang="en-US"/>
            </a:p>
          </p:txBody>
        </p:sp>
        <p:sp>
          <p:nvSpPr>
            <p:cNvPr id="139" name="Freeform 243"/>
            <p:cNvSpPr>
              <a:spLocks/>
            </p:cNvSpPr>
            <p:nvPr/>
          </p:nvSpPr>
          <p:spPr bwMode="auto">
            <a:xfrm>
              <a:off x="4744" y="3215"/>
              <a:ext cx="400" cy="120"/>
            </a:xfrm>
            <a:custGeom>
              <a:avLst/>
              <a:gdLst>
                <a:gd name="T0" fmla="*/ 0 w 400"/>
                <a:gd name="T1" fmla="*/ 93 h 120"/>
                <a:gd name="T2" fmla="*/ 89 w 400"/>
                <a:gd name="T3" fmla="*/ 120 h 120"/>
                <a:gd name="T4" fmla="*/ 304 w 400"/>
                <a:gd name="T5" fmla="*/ 40 h 120"/>
                <a:gd name="T6" fmla="*/ 400 w 400"/>
                <a:gd name="T7" fmla="*/ 66 h 120"/>
                <a:gd name="T8" fmla="*/ 348 w 400"/>
                <a:gd name="T9" fmla="*/ 0 h 120"/>
                <a:gd name="T10" fmla="*/ 96 w 400"/>
                <a:gd name="T11" fmla="*/ 0 h 120"/>
                <a:gd name="T12" fmla="*/ 200 w 400"/>
                <a:gd name="T13" fmla="*/ 20 h 120"/>
                <a:gd name="T14" fmla="*/ 0 w 400"/>
                <a:gd name="T15" fmla="*/ 93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4" y="40"/>
                  </a:lnTo>
                  <a:lnTo>
                    <a:pt x="400" y="66"/>
                  </a:lnTo>
                  <a:lnTo>
                    <a:pt x="348" y="0"/>
                  </a:lnTo>
                  <a:lnTo>
                    <a:pt x="96" y="0"/>
                  </a:lnTo>
                  <a:lnTo>
                    <a:pt x="200" y="20"/>
                  </a:lnTo>
                  <a:lnTo>
                    <a:pt x="0" y="93"/>
                  </a:lnTo>
                  <a:close/>
                </a:path>
              </a:pathLst>
            </a:custGeom>
            <a:solidFill>
              <a:srgbClr val="FFFFFF"/>
            </a:solidFill>
            <a:ln w="9525">
              <a:noFill/>
              <a:round/>
              <a:headEnd/>
              <a:tailEnd/>
            </a:ln>
          </p:spPr>
          <p:txBody>
            <a:bodyPr/>
            <a:lstStyle/>
            <a:p>
              <a:pPr algn="ctr"/>
              <a:endParaRPr lang="en-US"/>
            </a:p>
          </p:txBody>
        </p:sp>
        <p:sp>
          <p:nvSpPr>
            <p:cNvPr id="140" name="Freeform 244"/>
            <p:cNvSpPr>
              <a:spLocks/>
            </p:cNvSpPr>
            <p:nvPr/>
          </p:nvSpPr>
          <p:spPr bwMode="auto">
            <a:xfrm>
              <a:off x="4307" y="3355"/>
              <a:ext cx="400" cy="127"/>
            </a:xfrm>
            <a:custGeom>
              <a:avLst/>
              <a:gdLst>
                <a:gd name="T0" fmla="*/ 400 w 400"/>
                <a:gd name="T1" fmla="*/ 26 h 127"/>
                <a:gd name="T2" fmla="*/ 311 w 400"/>
                <a:gd name="T3" fmla="*/ 0 h 127"/>
                <a:gd name="T4" fmla="*/ 104 w 400"/>
                <a:gd name="T5" fmla="*/ 80 h 127"/>
                <a:gd name="T6" fmla="*/ 0 w 400"/>
                <a:gd name="T7" fmla="*/ 53 h 127"/>
                <a:gd name="T8" fmla="*/ 52 w 400"/>
                <a:gd name="T9" fmla="*/ 127 h 127"/>
                <a:gd name="T10" fmla="*/ 311 w 400"/>
                <a:gd name="T11" fmla="*/ 127 h 127"/>
                <a:gd name="T12" fmla="*/ 200 w 400"/>
                <a:gd name="T13" fmla="*/ 100 h 127"/>
                <a:gd name="T14" fmla="*/ 400 w 400"/>
                <a:gd name="T15" fmla="*/ 26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6"/>
                  </a:moveTo>
                  <a:lnTo>
                    <a:pt x="311" y="0"/>
                  </a:lnTo>
                  <a:lnTo>
                    <a:pt x="104" y="80"/>
                  </a:lnTo>
                  <a:lnTo>
                    <a:pt x="0" y="53"/>
                  </a:lnTo>
                  <a:lnTo>
                    <a:pt x="52" y="127"/>
                  </a:lnTo>
                  <a:lnTo>
                    <a:pt x="311" y="127"/>
                  </a:lnTo>
                  <a:lnTo>
                    <a:pt x="200" y="100"/>
                  </a:lnTo>
                  <a:lnTo>
                    <a:pt x="400" y="26"/>
                  </a:lnTo>
                  <a:close/>
                </a:path>
              </a:pathLst>
            </a:custGeom>
            <a:solidFill>
              <a:srgbClr val="FFFFFF"/>
            </a:solidFill>
            <a:ln w="9525">
              <a:noFill/>
              <a:round/>
              <a:headEnd/>
              <a:tailEnd/>
            </a:ln>
          </p:spPr>
          <p:txBody>
            <a:bodyPr/>
            <a:lstStyle/>
            <a:p>
              <a:pPr algn="ctr"/>
              <a:endParaRPr lang="en-US"/>
            </a:p>
          </p:txBody>
        </p:sp>
        <p:sp>
          <p:nvSpPr>
            <p:cNvPr id="141" name="Freeform 245"/>
            <p:cNvSpPr>
              <a:spLocks/>
            </p:cNvSpPr>
            <p:nvPr/>
          </p:nvSpPr>
          <p:spPr bwMode="auto">
            <a:xfrm>
              <a:off x="4307" y="3355"/>
              <a:ext cx="400" cy="127"/>
            </a:xfrm>
            <a:custGeom>
              <a:avLst/>
              <a:gdLst>
                <a:gd name="T0" fmla="*/ 400 w 400"/>
                <a:gd name="T1" fmla="*/ 26 h 127"/>
                <a:gd name="T2" fmla="*/ 311 w 400"/>
                <a:gd name="T3" fmla="*/ 0 h 127"/>
                <a:gd name="T4" fmla="*/ 104 w 400"/>
                <a:gd name="T5" fmla="*/ 80 h 127"/>
                <a:gd name="T6" fmla="*/ 0 w 400"/>
                <a:gd name="T7" fmla="*/ 53 h 127"/>
                <a:gd name="T8" fmla="*/ 52 w 400"/>
                <a:gd name="T9" fmla="*/ 127 h 127"/>
                <a:gd name="T10" fmla="*/ 311 w 400"/>
                <a:gd name="T11" fmla="*/ 127 h 127"/>
                <a:gd name="T12" fmla="*/ 200 w 400"/>
                <a:gd name="T13" fmla="*/ 100 h 127"/>
                <a:gd name="T14" fmla="*/ 400 w 400"/>
                <a:gd name="T15" fmla="*/ 26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6"/>
                  </a:moveTo>
                  <a:lnTo>
                    <a:pt x="311" y="0"/>
                  </a:lnTo>
                  <a:lnTo>
                    <a:pt x="104" y="80"/>
                  </a:lnTo>
                  <a:lnTo>
                    <a:pt x="0" y="53"/>
                  </a:lnTo>
                  <a:lnTo>
                    <a:pt x="52" y="127"/>
                  </a:lnTo>
                  <a:lnTo>
                    <a:pt x="311" y="127"/>
                  </a:lnTo>
                  <a:lnTo>
                    <a:pt x="200" y="100"/>
                  </a:lnTo>
                  <a:lnTo>
                    <a:pt x="400" y="26"/>
                  </a:lnTo>
                  <a:close/>
                </a:path>
              </a:pathLst>
            </a:custGeom>
            <a:solidFill>
              <a:srgbClr val="FFFFFF"/>
            </a:solidFill>
            <a:ln w="9525">
              <a:noFill/>
              <a:round/>
              <a:headEnd/>
              <a:tailEnd/>
            </a:ln>
          </p:spPr>
          <p:txBody>
            <a:bodyPr/>
            <a:lstStyle/>
            <a:p>
              <a:pPr algn="ctr"/>
              <a:endParaRPr lang="en-US"/>
            </a:p>
          </p:txBody>
        </p:sp>
        <p:sp>
          <p:nvSpPr>
            <p:cNvPr id="142" name="Freeform 246"/>
            <p:cNvSpPr>
              <a:spLocks/>
            </p:cNvSpPr>
            <p:nvPr/>
          </p:nvSpPr>
          <p:spPr bwMode="auto">
            <a:xfrm>
              <a:off x="4329" y="3208"/>
              <a:ext cx="400" cy="120"/>
            </a:xfrm>
            <a:custGeom>
              <a:avLst/>
              <a:gdLst>
                <a:gd name="T0" fmla="*/ 0 w 400"/>
                <a:gd name="T1" fmla="*/ 27 h 120"/>
                <a:gd name="T2" fmla="*/ 89 w 400"/>
                <a:gd name="T3" fmla="*/ 0 h 120"/>
                <a:gd name="T4" fmla="*/ 304 w 400"/>
                <a:gd name="T5" fmla="*/ 73 h 120"/>
                <a:gd name="T6" fmla="*/ 400 w 400"/>
                <a:gd name="T7" fmla="*/ 53 h 120"/>
                <a:gd name="T8" fmla="*/ 348 w 400"/>
                <a:gd name="T9" fmla="*/ 120 h 120"/>
                <a:gd name="T10" fmla="*/ 97 w 400"/>
                <a:gd name="T11" fmla="*/ 120 h 120"/>
                <a:gd name="T12" fmla="*/ 200 w 400"/>
                <a:gd name="T13" fmla="*/ 100 h 120"/>
                <a:gd name="T14" fmla="*/ 0 w 400"/>
                <a:gd name="T15" fmla="*/ 27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3"/>
                  </a:lnTo>
                  <a:lnTo>
                    <a:pt x="400" y="53"/>
                  </a:lnTo>
                  <a:lnTo>
                    <a:pt x="348" y="120"/>
                  </a:lnTo>
                  <a:lnTo>
                    <a:pt x="97" y="120"/>
                  </a:lnTo>
                  <a:lnTo>
                    <a:pt x="200" y="100"/>
                  </a:lnTo>
                  <a:lnTo>
                    <a:pt x="0" y="27"/>
                  </a:lnTo>
                  <a:close/>
                </a:path>
              </a:pathLst>
            </a:custGeom>
            <a:solidFill>
              <a:srgbClr val="FFFFFF"/>
            </a:solidFill>
            <a:ln w="9525">
              <a:noFill/>
              <a:round/>
              <a:headEnd/>
              <a:tailEnd/>
            </a:ln>
          </p:spPr>
          <p:txBody>
            <a:bodyPr/>
            <a:lstStyle/>
            <a:p>
              <a:pPr algn="ctr"/>
              <a:endParaRPr lang="en-US"/>
            </a:p>
          </p:txBody>
        </p:sp>
        <p:sp>
          <p:nvSpPr>
            <p:cNvPr id="143" name="Freeform 247"/>
            <p:cNvSpPr>
              <a:spLocks/>
            </p:cNvSpPr>
            <p:nvPr/>
          </p:nvSpPr>
          <p:spPr bwMode="auto">
            <a:xfrm>
              <a:off x="4329" y="3208"/>
              <a:ext cx="400" cy="120"/>
            </a:xfrm>
            <a:custGeom>
              <a:avLst/>
              <a:gdLst>
                <a:gd name="T0" fmla="*/ 0 w 400"/>
                <a:gd name="T1" fmla="*/ 27 h 120"/>
                <a:gd name="T2" fmla="*/ 89 w 400"/>
                <a:gd name="T3" fmla="*/ 0 h 120"/>
                <a:gd name="T4" fmla="*/ 304 w 400"/>
                <a:gd name="T5" fmla="*/ 73 h 120"/>
                <a:gd name="T6" fmla="*/ 400 w 400"/>
                <a:gd name="T7" fmla="*/ 53 h 120"/>
                <a:gd name="T8" fmla="*/ 348 w 400"/>
                <a:gd name="T9" fmla="*/ 120 h 120"/>
                <a:gd name="T10" fmla="*/ 97 w 400"/>
                <a:gd name="T11" fmla="*/ 120 h 120"/>
                <a:gd name="T12" fmla="*/ 200 w 400"/>
                <a:gd name="T13" fmla="*/ 100 h 120"/>
                <a:gd name="T14" fmla="*/ 0 w 400"/>
                <a:gd name="T15" fmla="*/ 27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3"/>
                  </a:lnTo>
                  <a:lnTo>
                    <a:pt x="400" y="53"/>
                  </a:lnTo>
                  <a:lnTo>
                    <a:pt x="348" y="120"/>
                  </a:lnTo>
                  <a:lnTo>
                    <a:pt x="97" y="120"/>
                  </a:lnTo>
                  <a:lnTo>
                    <a:pt x="200" y="100"/>
                  </a:lnTo>
                  <a:lnTo>
                    <a:pt x="0" y="27"/>
                  </a:lnTo>
                  <a:close/>
                </a:path>
              </a:pathLst>
            </a:custGeom>
            <a:solidFill>
              <a:srgbClr val="FFFFFF"/>
            </a:solidFill>
            <a:ln w="9525">
              <a:noFill/>
              <a:round/>
              <a:headEnd/>
              <a:tailEnd/>
            </a:ln>
          </p:spPr>
          <p:txBody>
            <a:bodyPr/>
            <a:lstStyle/>
            <a:p>
              <a:pPr algn="ctr"/>
              <a:endParaRPr lang="en-US"/>
            </a:p>
          </p:txBody>
        </p:sp>
        <p:sp>
          <p:nvSpPr>
            <p:cNvPr id="144" name="Freeform 248"/>
            <p:cNvSpPr>
              <a:spLocks/>
            </p:cNvSpPr>
            <p:nvPr/>
          </p:nvSpPr>
          <p:spPr bwMode="auto">
            <a:xfrm>
              <a:off x="4729" y="3368"/>
              <a:ext cx="400" cy="120"/>
            </a:xfrm>
            <a:custGeom>
              <a:avLst/>
              <a:gdLst>
                <a:gd name="T0" fmla="*/ 400 w 400"/>
                <a:gd name="T1" fmla="*/ 94 h 120"/>
                <a:gd name="T2" fmla="*/ 311 w 400"/>
                <a:gd name="T3" fmla="*/ 120 h 120"/>
                <a:gd name="T4" fmla="*/ 104 w 400"/>
                <a:gd name="T5" fmla="*/ 40 h 120"/>
                <a:gd name="T6" fmla="*/ 0 w 400"/>
                <a:gd name="T7" fmla="*/ 67 h 120"/>
                <a:gd name="T8" fmla="*/ 52 w 400"/>
                <a:gd name="T9" fmla="*/ 0 h 120"/>
                <a:gd name="T10" fmla="*/ 311 w 400"/>
                <a:gd name="T11" fmla="*/ 0 h 120"/>
                <a:gd name="T12" fmla="*/ 200 w 400"/>
                <a:gd name="T13" fmla="*/ 20 h 120"/>
                <a:gd name="T14" fmla="*/ 400 w 400"/>
                <a:gd name="T15" fmla="*/ 94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400" y="94"/>
                  </a:moveTo>
                  <a:lnTo>
                    <a:pt x="311" y="120"/>
                  </a:lnTo>
                  <a:lnTo>
                    <a:pt x="104" y="40"/>
                  </a:lnTo>
                  <a:lnTo>
                    <a:pt x="0" y="67"/>
                  </a:lnTo>
                  <a:lnTo>
                    <a:pt x="52" y="0"/>
                  </a:lnTo>
                  <a:lnTo>
                    <a:pt x="311" y="0"/>
                  </a:lnTo>
                  <a:lnTo>
                    <a:pt x="200" y="20"/>
                  </a:lnTo>
                  <a:lnTo>
                    <a:pt x="400" y="94"/>
                  </a:lnTo>
                  <a:close/>
                </a:path>
              </a:pathLst>
            </a:custGeom>
            <a:solidFill>
              <a:srgbClr val="FFFFFF"/>
            </a:solidFill>
            <a:ln w="9525">
              <a:noFill/>
              <a:round/>
              <a:headEnd/>
              <a:tailEnd/>
            </a:ln>
          </p:spPr>
          <p:txBody>
            <a:bodyPr/>
            <a:lstStyle/>
            <a:p>
              <a:pPr algn="ctr"/>
              <a:endParaRPr lang="en-US"/>
            </a:p>
          </p:txBody>
        </p:sp>
        <p:sp>
          <p:nvSpPr>
            <p:cNvPr id="145" name="Freeform 249"/>
            <p:cNvSpPr>
              <a:spLocks/>
            </p:cNvSpPr>
            <p:nvPr/>
          </p:nvSpPr>
          <p:spPr bwMode="auto">
            <a:xfrm>
              <a:off x="4729" y="3368"/>
              <a:ext cx="400" cy="120"/>
            </a:xfrm>
            <a:custGeom>
              <a:avLst/>
              <a:gdLst>
                <a:gd name="T0" fmla="*/ 400 w 400"/>
                <a:gd name="T1" fmla="*/ 94 h 120"/>
                <a:gd name="T2" fmla="*/ 311 w 400"/>
                <a:gd name="T3" fmla="*/ 120 h 120"/>
                <a:gd name="T4" fmla="*/ 104 w 400"/>
                <a:gd name="T5" fmla="*/ 40 h 120"/>
                <a:gd name="T6" fmla="*/ 0 w 400"/>
                <a:gd name="T7" fmla="*/ 67 h 120"/>
                <a:gd name="T8" fmla="*/ 52 w 400"/>
                <a:gd name="T9" fmla="*/ 0 h 120"/>
                <a:gd name="T10" fmla="*/ 311 w 400"/>
                <a:gd name="T11" fmla="*/ 0 h 120"/>
                <a:gd name="T12" fmla="*/ 200 w 400"/>
                <a:gd name="T13" fmla="*/ 20 h 120"/>
                <a:gd name="T14" fmla="*/ 400 w 400"/>
                <a:gd name="T15" fmla="*/ 94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400" y="94"/>
                  </a:moveTo>
                  <a:lnTo>
                    <a:pt x="311" y="120"/>
                  </a:lnTo>
                  <a:lnTo>
                    <a:pt x="104" y="40"/>
                  </a:lnTo>
                  <a:lnTo>
                    <a:pt x="0" y="67"/>
                  </a:lnTo>
                  <a:lnTo>
                    <a:pt x="52" y="0"/>
                  </a:lnTo>
                  <a:lnTo>
                    <a:pt x="311" y="0"/>
                  </a:lnTo>
                  <a:lnTo>
                    <a:pt x="200" y="20"/>
                  </a:lnTo>
                  <a:lnTo>
                    <a:pt x="400" y="94"/>
                  </a:lnTo>
                  <a:close/>
                </a:path>
              </a:pathLst>
            </a:custGeom>
            <a:solidFill>
              <a:srgbClr val="FFFFFF"/>
            </a:solidFill>
            <a:ln w="9525">
              <a:noFill/>
              <a:round/>
              <a:headEnd/>
              <a:tailEnd/>
            </a:ln>
          </p:spPr>
          <p:txBody>
            <a:bodyPr/>
            <a:lstStyle/>
            <a:p>
              <a:pPr algn="ctr"/>
              <a:endParaRPr lang="en-US"/>
            </a:p>
          </p:txBody>
        </p:sp>
        <p:sp>
          <p:nvSpPr>
            <p:cNvPr id="146" name="Line 250"/>
            <p:cNvSpPr>
              <a:spLocks noChangeShapeType="1"/>
            </p:cNvSpPr>
            <p:nvPr/>
          </p:nvSpPr>
          <p:spPr bwMode="auto">
            <a:xfrm>
              <a:off x="4115" y="3341"/>
              <a:ext cx="1" cy="267"/>
            </a:xfrm>
            <a:prstGeom prst="line">
              <a:avLst/>
            </a:prstGeom>
            <a:noFill/>
            <a:ln w="12700" cap="sq">
              <a:solidFill>
                <a:srgbClr val="AAE6FF"/>
              </a:solidFill>
              <a:miter lim="800000"/>
              <a:headEnd/>
              <a:tailEnd/>
            </a:ln>
          </p:spPr>
          <p:txBody>
            <a:bodyPr/>
            <a:lstStyle/>
            <a:p>
              <a:endParaRPr lang="en-US"/>
            </a:p>
          </p:txBody>
        </p:sp>
        <p:sp>
          <p:nvSpPr>
            <p:cNvPr id="147" name="Line 251"/>
            <p:cNvSpPr>
              <a:spLocks noChangeShapeType="1"/>
            </p:cNvSpPr>
            <p:nvPr/>
          </p:nvSpPr>
          <p:spPr bwMode="auto">
            <a:xfrm>
              <a:off x="5329" y="3341"/>
              <a:ext cx="1" cy="267"/>
            </a:xfrm>
            <a:prstGeom prst="line">
              <a:avLst/>
            </a:prstGeom>
            <a:noFill/>
            <a:ln w="12700" cap="sq">
              <a:solidFill>
                <a:srgbClr val="AAE6FF"/>
              </a:solidFill>
              <a:miter lim="800000"/>
              <a:headEnd/>
              <a:tailEnd/>
            </a:ln>
          </p:spPr>
          <p:txBody>
            <a:bodyPr/>
            <a:lstStyle/>
            <a:p>
              <a:endParaRPr lang="en-US"/>
            </a:p>
          </p:txBody>
        </p:sp>
      </p:grpSp>
      <p:sp>
        <p:nvSpPr>
          <p:cNvPr id="177" name="Line 151"/>
          <p:cNvSpPr>
            <a:spLocks noChangeShapeType="1"/>
          </p:cNvSpPr>
          <p:nvPr/>
        </p:nvSpPr>
        <p:spPr bwMode="auto">
          <a:xfrm flipH="1" flipV="1">
            <a:off x="2192869" y="3962400"/>
            <a:ext cx="902755" cy="277868"/>
          </a:xfrm>
          <a:prstGeom prst="line">
            <a:avLst/>
          </a:prstGeom>
          <a:noFill/>
          <a:ln w="127000">
            <a:solidFill>
              <a:schemeClr val="accent3"/>
            </a:solidFill>
            <a:prstDash val="sysDash"/>
            <a:round/>
            <a:headEnd type="triangle" w="med" len="med"/>
            <a:tailEnd/>
          </a:ln>
        </p:spPr>
        <p:txBody>
          <a:bodyPr/>
          <a:lstStyle/>
          <a:p>
            <a:pPr>
              <a:defRPr/>
            </a:pPr>
            <a:endParaRPr lang="en-US"/>
          </a:p>
        </p:txBody>
      </p:sp>
      <p:sp>
        <p:nvSpPr>
          <p:cNvPr id="182" name="AutoShape 149"/>
          <p:cNvSpPr>
            <a:spLocks noChangeArrowheads="1"/>
          </p:cNvSpPr>
          <p:nvPr/>
        </p:nvSpPr>
        <p:spPr bwMode="auto">
          <a:xfrm>
            <a:off x="5892803" y="1841678"/>
            <a:ext cx="3454399" cy="720275"/>
          </a:xfrm>
          <a:prstGeom prst="wedgeRoundRectCallout">
            <a:avLst>
              <a:gd name="adj1" fmla="val -33247"/>
              <a:gd name="adj2" fmla="val 145020"/>
              <a:gd name="adj3" fmla="val 16667"/>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sz="2000" b="1" dirty="0" smtClean="0"/>
              <a:t>Level3</a:t>
            </a:r>
            <a:r>
              <a:rPr lang="en-US" sz="2000" b="1" dirty="0"/>
              <a:t>, VZW, </a:t>
            </a:r>
            <a:r>
              <a:rPr lang="en-US" sz="2000" b="1" dirty="0" smtClean="0"/>
              <a:t>22394</a:t>
            </a:r>
            <a:r>
              <a:rPr lang="en-US" sz="1800" b="1" dirty="0" smtClean="0"/>
              <a:t> </a:t>
            </a:r>
            <a:r>
              <a:rPr lang="en-US" sz="1800" dirty="0"/>
              <a:t>66.174.161.0/24 </a:t>
            </a:r>
          </a:p>
        </p:txBody>
      </p:sp>
      <p:sp>
        <p:nvSpPr>
          <p:cNvPr id="183" name="Line 151"/>
          <p:cNvSpPr>
            <a:spLocks noChangeShapeType="1"/>
          </p:cNvSpPr>
          <p:nvPr/>
        </p:nvSpPr>
        <p:spPr bwMode="auto">
          <a:xfrm flipH="1" flipV="1">
            <a:off x="8644249" y="3692867"/>
            <a:ext cx="1015999" cy="488641"/>
          </a:xfrm>
          <a:prstGeom prst="line">
            <a:avLst/>
          </a:prstGeom>
          <a:noFill/>
          <a:ln w="127000">
            <a:solidFill>
              <a:schemeClr val="accent3"/>
            </a:solidFill>
            <a:round/>
            <a:headEnd type="triangle" w="med" len="med"/>
            <a:tailEnd/>
          </a:ln>
        </p:spPr>
        <p:txBody>
          <a:bodyPr/>
          <a:lstStyle/>
          <a:p>
            <a:pPr>
              <a:defRPr/>
            </a:pPr>
            <a:endParaRPr lang="en-US"/>
          </a:p>
        </p:txBody>
      </p:sp>
      <p:sp>
        <p:nvSpPr>
          <p:cNvPr id="184" name="Cloud 183"/>
          <p:cNvSpPr/>
          <p:nvPr/>
        </p:nvSpPr>
        <p:spPr bwMode="auto">
          <a:xfrm>
            <a:off x="9368640" y="4942783"/>
            <a:ext cx="2620160" cy="952499"/>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22394</a:t>
            </a:r>
          </a:p>
        </p:txBody>
      </p:sp>
      <p:cxnSp>
        <p:nvCxnSpPr>
          <p:cNvPr id="185" name="Straight Connector 160"/>
          <p:cNvCxnSpPr>
            <a:cxnSpLocks noChangeShapeType="1"/>
            <a:endCxn id="184" idx="3"/>
          </p:cNvCxnSpPr>
          <p:nvPr/>
        </p:nvCxnSpPr>
        <p:spPr bwMode="auto">
          <a:xfrm flipH="1">
            <a:off x="10678720" y="4620290"/>
            <a:ext cx="142677" cy="376948"/>
          </a:xfrm>
          <a:prstGeom prst="line">
            <a:avLst/>
          </a:prstGeom>
          <a:noFill/>
          <a:ln w="57150" algn="ctr">
            <a:solidFill>
              <a:schemeClr val="tx1">
                <a:lumMod val="75000"/>
              </a:schemeClr>
            </a:solidFill>
            <a:round/>
            <a:headEnd type="none" w="med" len="med"/>
            <a:tailEnd type="none" w="med" len="med"/>
          </a:ln>
        </p:spPr>
      </p:cxnSp>
      <p:sp>
        <p:nvSpPr>
          <p:cNvPr id="186" name="Line 151"/>
          <p:cNvSpPr>
            <a:spLocks noChangeShapeType="1"/>
          </p:cNvSpPr>
          <p:nvPr/>
        </p:nvSpPr>
        <p:spPr bwMode="auto">
          <a:xfrm flipV="1">
            <a:off x="10622560" y="4574722"/>
            <a:ext cx="254997" cy="484097"/>
          </a:xfrm>
          <a:prstGeom prst="line">
            <a:avLst/>
          </a:prstGeom>
          <a:noFill/>
          <a:ln w="127000">
            <a:solidFill>
              <a:schemeClr val="accent3"/>
            </a:solidFill>
            <a:round/>
            <a:headEnd type="triangle" w="med" len="med"/>
            <a:tailEnd/>
          </a:ln>
        </p:spPr>
        <p:txBody>
          <a:bodyPr/>
          <a:lstStyle/>
          <a:p>
            <a:pPr>
              <a:defRPr/>
            </a:pPr>
            <a:endParaRPr lang="en-US"/>
          </a:p>
        </p:txBody>
      </p:sp>
      <p:sp>
        <p:nvSpPr>
          <p:cNvPr id="187" name="Rectangle 186"/>
          <p:cNvSpPr/>
          <p:nvPr/>
        </p:nvSpPr>
        <p:spPr>
          <a:xfrm>
            <a:off x="653144" y="5174164"/>
            <a:ext cx="7459080" cy="430887"/>
          </a:xfrm>
          <a:prstGeom prst="rect">
            <a:avLst/>
          </a:prstGeom>
        </p:spPr>
        <p:txBody>
          <a:bodyPr wrap="square">
            <a:spAutoFit/>
          </a:bodyPr>
          <a:lstStyle/>
          <a:p>
            <a:pPr marL="0" lvl="1" algn="ctr">
              <a:defRPr/>
            </a:pPr>
            <a:r>
              <a:rPr lang="en-US" sz="2200" b="1" dirty="0" smtClean="0"/>
              <a:t>This prefix and 50K others were announced by China Telecom</a:t>
            </a:r>
            <a:endParaRPr lang="en-US" sz="2200" dirty="0"/>
          </a:p>
        </p:txBody>
      </p:sp>
      <p:sp>
        <p:nvSpPr>
          <p:cNvPr id="188" name="Rectangle 187"/>
          <p:cNvSpPr/>
          <p:nvPr/>
        </p:nvSpPr>
        <p:spPr>
          <a:xfrm>
            <a:off x="-228600" y="6096005"/>
            <a:ext cx="10185400" cy="430887"/>
          </a:xfrm>
          <a:prstGeom prst="rect">
            <a:avLst/>
          </a:prstGeom>
        </p:spPr>
        <p:txBody>
          <a:bodyPr wrap="square">
            <a:spAutoFit/>
          </a:bodyPr>
          <a:lstStyle/>
          <a:p>
            <a:pPr marL="0" lvl="1" algn="ctr">
              <a:defRPr/>
            </a:pPr>
            <a:r>
              <a:rPr lang="en-US" sz="2200" b="1" dirty="0" smtClean="0"/>
              <a:t>Traffic for some prefixes was possibly </a:t>
            </a:r>
            <a:r>
              <a:rPr lang="en-US" sz="2200" b="1" dirty="0" smtClean="0">
                <a:solidFill>
                  <a:schemeClr val="accent4"/>
                </a:solidFill>
              </a:rPr>
              <a:t>intercepted</a:t>
            </a:r>
            <a:endParaRPr lang="en-US" sz="2200" dirty="0">
              <a:solidFill>
                <a:schemeClr val="accent4"/>
              </a:solidFill>
            </a:endParaRPr>
          </a:p>
        </p:txBody>
      </p:sp>
      <p:sp>
        <p:nvSpPr>
          <p:cNvPr id="192" name="Smiley Face 191"/>
          <p:cNvSpPr/>
          <p:nvPr/>
        </p:nvSpPr>
        <p:spPr bwMode="auto">
          <a:xfrm>
            <a:off x="4641097" y="2845411"/>
            <a:ext cx="841515" cy="544286"/>
          </a:xfrm>
          <a:prstGeom prst="smileyFace">
            <a:avLst>
              <a:gd name="adj" fmla="val -4653"/>
            </a:avLst>
          </a:prstGeom>
          <a:solidFill>
            <a:schemeClr val="bg1"/>
          </a:solidFill>
          <a:ln w="571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rgbClr val="008000"/>
              </a:solidFill>
              <a:effectLst/>
              <a:latin typeface="Times New Roman" pitchFamily="18" charset="0"/>
            </a:endParaRPr>
          </a:p>
        </p:txBody>
      </p:sp>
      <p:sp>
        <p:nvSpPr>
          <p:cNvPr id="90" name="Line 151"/>
          <p:cNvSpPr>
            <a:spLocks noChangeShapeType="1"/>
          </p:cNvSpPr>
          <p:nvPr/>
        </p:nvSpPr>
        <p:spPr bwMode="auto">
          <a:xfrm flipV="1">
            <a:off x="2084623" y="2637949"/>
            <a:ext cx="1220196" cy="991429"/>
          </a:xfrm>
          <a:prstGeom prst="line">
            <a:avLst/>
          </a:prstGeom>
          <a:noFill/>
          <a:ln w="127000">
            <a:solidFill>
              <a:schemeClr val="accent3"/>
            </a:solidFill>
            <a:round/>
            <a:headEnd type="triangle" w="med" len="med"/>
            <a:tailEnd/>
          </a:ln>
        </p:spPr>
        <p:txBody>
          <a:bodyPr/>
          <a:lstStyle/>
          <a:p>
            <a:pPr>
              <a:defRPr/>
            </a:pPr>
            <a:endParaRPr lang="en-US"/>
          </a:p>
        </p:txBody>
      </p:sp>
      <p:sp>
        <p:nvSpPr>
          <p:cNvPr id="2" name="Rectangle 1"/>
          <p:cNvSpPr/>
          <p:nvPr/>
        </p:nvSpPr>
        <p:spPr>
          <a:xfrm>
            <a:off x="9368640" y="6096005"/>
            <a:ext cx="2620160" cy="43088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CA" b="1" dirty="0" smtClean="0">
                <a:solidFill>
                  <a:schemeClr val="bg1"/>
                </a:solidFill>
              </a:rPr>
              <a:t>66.174.161.0/24</a:t>
            </a:r>
            <a:endParaRPr lang="en-CA" b="1" dirty="0">
              <a:solidFill>
                <a:schemeClr val="bg1"/>
              </a:solidFill>
            </a:endParaRPr>
          </a:p>
        </p:txBody>
      </p:sp>
      <p:cxnSp>
        <p:nvCxnSpPr>
          <p:cNvPr id="4" name="Straight Connector 3"/>
          <p:cNvCxnSpPr>
            <a:stCxn id="2" idx="0"/>
            <a:endCxn id="184" idx="1"/>
          </p:cNvCxnSpPr>
          <p:nvPr/>
        </p:nvCxnSpPr>
        <p:spPr>
          <a:xfrm flipV="1">
            <a:off x="10678720" y="5894268"/>
            <a:ext cx="0" cy="2017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1" y="1073427"/>
            <a:ext cx="12192000" cy="43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Rectangle 6"/>
          <p:cNvSpPr>
            <a:spLocks noChangeArrowheads="1"/>
          </p:cNvSpPr>
          <p:nvPr/>
        </p:nvSpPr>
        <p:spPr bwMode="auto">
          <a:xfrm>
            <a:off x="0" y="762003"/>
            <a:ext cx="12192000" cy="430887"/>
          </a:xfrm>
          <a:prstGeom prst="rect">
            <a:avLst/>
          </a:prstGeom>
          <a:noFill/>
          <a:ln w="9525">
            <a:noFill/>
            <a:miter lim="800000"/>
            <a:headEnd/>
            <a:tailEnd/>
          </a:ln>
        </p:spPr>
        <p:txBody>
          <a:bodyPr wrap="square">
            <a:spAutoFit/>
          </a:bodyPr>
          <a:lstStyle/>
          <a:p>
            <a:pPr marL="65088" lvl="1" indent="-65088" algn="ctr">
              <a:defRPr/>
            </a:pPr>
            <a:r>
              <a:rPr lang="en-US" sz="2200" b="1" dirty="0"/>
              <a:t>April 2010 : China Telecom intercepts traffic</a:t>
            </a:r>
            <a:endParaRPr lang="en-US" sz="2200" b="1" dirty="0">
              <a:solidFill>
                <a:srgbClr val="C00000"/>
              </a:solidFill>
            </a:endParaRPr>
          </a:p>
        </p:txBody>
      </p:sp>
    </p:spTree>
    <p:custDataLst>
      <p:tags r:id="rId1"/>
    </p:custDataLst>
    <p:extLst>
      <p:ext uri="{BB962C8B-B14F-4D97-AF65-F5344CB8AC3E}">
        <p14:creationId xmlns="" xmlns:p14="http://schemas.microsoft.com/office/powerpoint/2010/main" val="3860533512"/>
      </p:ext>
    </p:extLst>
  </p:cSld>
  <p:clrMapOvr>
    <a:masterClrMapping/>
  </p:clrMapOvr>
  <p:transition advTm="1050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par>
                                <p:cTn id="7" presetID="23" presetClass="entr" presetSubtype="16" fill="hold" nodeType="withEffect">
                                  <p:stCondLst>
                                    <p:cond delay="0"/>
                                  </p:stCondLst>
                                  <p:childTnLst>
                                    <p:set>
                                      <p:cBhvr>
                                        <p:cTn id="8" dur="1" fill="hold">
                                          <p:stCondLst>
                                            <p:cond delay="0"/>
                                          </p:stCondLst>
                                        </p:cTn>
                                        <p:tgtEl>
                                          <p:spTgt spid="80"/>
                                        </p:tgtEl>
                                        <p:attrNameLst>
                                          <p:attrName>style.visibility</p:attrName>
                                        </p:attrNameLst>
                                      </p:cBhvr>
                                      <p:to>
                                        <p:strVal val="visible"/>
                                      </p:to>
                                    </p:set>
                                    <p:anim calcmode="lin" valueType="num">
                                      <p:cBhvr>
                                        <p:cTn id="9" dur="500" fill="hold"/>
                                        <p:tgtEl>
                                          <p:spTgt spid="80"/>
                                        </p:tgtEl>
                                        <p:attrNameLst>
                                          <p:attrName>ppt_w</p:attrName>
                                        </p:attrNameLst>
                                      </p:cBhvr>
                                      <p:tavLst>
                                        <p:tav tm="0">
                                          <p:val>
                                            <p:fltVal val="0"/>
                                          </p:val>
                                        </p:tav>
                                        <p:tav tm="100000">
                                          <p:val>
                                            <p:strVal val="#ppt_w"/>
                                          </p:val>
                                        </p:tav>
                                      </p:tavLst>
                                    </p:anim>
                                    <p:anim calcmode="lin" valueType="num">
                                      <p:cBhvr>
                                        <p:cTn id="10" dur="500" fill="hold"/>
                                        <p:tgtEl>
                                          <p:spTgt spid="80"/>
                                        </p:tgtEl>
                                        <p:attrNameLst>
                                          <p:attrName>ppt_h</p:attrName>
                                        </p:attrNameLst>
                                      </p:cBhvr>
                                      <p:tavLst>
                                        <p:tav tm="0">
                                          <p:val>
                                            <p:fltVal val="0"/>
                                          </p:val>
                                        </p:tav>
                                        <p:tav tm="100000">
                                          <p:val>
                                            <p:strVal val="#ppt_h"/>
                                          </p:val>
                                        </p:tav>
                                      </p:tavLst>
                                    </p:anim>
                                  </p:childTnLst>
                                </p:cTn>
                              </p:par>
                              <p:par>
                                <p:cTn id="11" presetID="1" presetClass="entr" presetSubtype="0" fill="hold" grpId="0" nodeType="withEffect">
                                  <p:stCondLst>
                                    <p:cond delay="0"/>
                                  </p:stCondLst>
                                  <p:childTnLst>
                                    <p:set>
                                      <p:cBhvr>
                                        <p:cTn id="12" dur="1" fill="hold">
                                          <p:stCondLst>
                                            <p:cond delay="0"/>
                                          </p:stCondLst>
                                        </p:cTn>
                                        <p:tgtEl>
                                          <p:spTgt spid="18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wipe(up)">
                                      <p:cBhvr>
                                        <p:cTn id="25" dur="500"/>
                                        <p:tgtEl>
                                          <p:spTgt spid="90"/>
                                        </p:tgtEl>
                                      </p:cBhvr>
                                    </p:animEffect>
                                  </p:childTnLst>
                                </p:cTn>
                              </p:par>
                            </p:childTnLst>
                          </p:cTn>
                        </p:par>
                        <p:par>
                          <p:cTn id="26" fill="hold">
                            <p:stCondLst>
                              <p:cond delay="500"/>
                            </p:stCondLst>
                            <p:childTnLst>
                              <p:par>
                                <p:cTn id="27" presetID="1" presetClass="exit" presetSubtype="0" fill="hold" grpId="1" nodeType="afterEffect">
                                  <p:stCondLst>
                                    <p:cond delay="0"/>
                                  </p:stCondLst>
                                  <p:childTnLst>
                                    <p:set>
                                      <p:cBhvr>
                                        <p:cTn id="28" dur="1" fill="hold">
                                          <p:stCondLst>
                                            <p:cond delay="0"/>
                                          </p:stCondLst>
                                        </p:cTn>
                                        <p:tgtEl>
                                          <p:spTgt spid="78">
                                            <p:txEl>
                                              <p:pRg st="1" end="1"/>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8">
                                            <p:txEl>
                                              <p:pRg st="2" end="2"/>
                                            </p:tx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par>
                          <p:cTn id="40" fill="hold">
                            <p:stCondLst>
                              <p:cond delay="0"/>
                            </p:stCondLst>
                            <p:childTnLst>
                              <p:par>
                                <p:cTn id="41" presetID="22" presetClass="entr" presetSubtype="8" fill="hold" grpId="0" nodeType="afterEffect">
                                  <p:stCondLst>
                                    <p:cond delay="0"/>
                                  </p:stCondLst>
                                  <p:childTnLst>
                                    <p:set>
                                      <p:cBhvr>
                                        <p:cTn id="42" dur="1" fill="hold">
                                          <p:stCondLst>
                                            <p:cond delay="0"/>
                                          </p:stCondLst>
                                        </p:cTn>
                                        <p:tgtEl>
                                          <p:spTgt spid="148"/>
                                        </p:tgtEl>
                                        <p:attrNameLst>
                                          <p:attrName>style.visibility</p:attrName>
                                        </p:attrNameLst>
                                      </p:cBhvr>
                                      <p:to>
                                        <p:strVal val="visible"/>
                                      </p:to>
                                    </p:set>
                                    <p:animEffect transition="in" filter="wipe(left)">
                                      <p:cBhvr>
                                        <p:cTn id="43" dur="500"/>
                                        <p:tgtEl>
                                          <p:spTgt spid="148"/>
                                        </p:tgtEl>
                                      </p:cBhvr>
                                    </p:animEffect>
                                  </p:childTnLst>
                                </p:cTn>
                              </p:par>
                            </p:childTnLst>
                          </p:cTn>
                        </p:par>
                        <p:par>
                          <p:cTn id="44" fill="hold">
                            <p:stCondLst>
                              <p:cond delay="500"/>
                            </p:stCondLst>
                            <p:childTnLst>
                              <p:par>
                                <p:cTn id="45" presetID="1" presetClass="entr" presetSubtype="0" fill="hold" grpId="0" nodeType="afterEffect">
                                  <p:stCondLst>
                                    <p:cond delay="1000"/>
                                  </p:stCondLst>
                                  <p:childTnLst>
                                    <p:set>
                                      <p:cBhvr>
                                        <p:cTn id="4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uild="p"/>
      <p:bldP spid="78" grpId="1" build="p"/>
      <p:bldP spid="148" grpId="0" animBg="1"/>
      <p:bldP spid="177" grpId="0" animBg="1"/>
      <p:bldP spid="187" grpId="0"/>
      <p:bldP spid="188" grpId="0"/>
      <p:bldP spid="192" grpId="0" animBg="1"/>
      <p:bldP spid="9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Path Tampering</a:t>
            </a:r>
            <a:endParaRPr lang="zh-CN" altLang="en-US" dirty="0">
              <a:solidFill>
                <a:srgbClr val="00B0F0"/>
              </a:solidFill>
            </a:endParaRPr>
          </a:p>
        </p:txBody>
      </p:sp>
      <p:sp>
        <p:nvSpPr>
          <p:cNvPr id="3" name="内容占位符 2"/>
          <p:cNvSpPr>
            <a:spLocks noGrp="1"/>
          </p:cNvSpPr>
          <p:nvPr>
            <p:ph idx="1"/>
          </p:nvPr>
        </p:nvSpPr>
        <p:spPr>
          <a:xfrm>
            <a:off x="609680" y="1599830"/>
            <a:ext cx="11988720" cy="5258170"/>
          </a:xfrm>
        </p:spPr>
        <p:txBody>
          <a:bodyPr/>
          <a:lstStyle/>
          <a:p>
            <a:r>
              <a:rPr lang="en-US" altLang="zh-CN" dirty="0" smtClean="0"/>
              <a:t>Remove </a:t>
            </a:r>
            <a:r>
              <a:rPr lang="en-US" altLang="zh-CN" dirty="0" err="1" smtClean="0"/>
              <a:t>ASes</a:t>
            </a:r>
            <a:r>
              <a:rPr lang="en-US" altLang="zh-CN" dirty="0" smtClean="0"/>
              <a:t> from the AS path</a:t>
            </a:r>
          </a:p>
          <a:p>
            <a:pPr>
              <a:buNone/>
            </a:pPr>
            <a:endParaRPr lang="en-US" altLang="zh-CN" dirty="0" smtClean="0"/>
          </a:p>
          <a:p>
            <a:endParaRPr lang="en-US" altLang="zh-CN" dirty="0" smtClean="0"/>
          </a:p>
          <a:p>
            <a:r>
              <a:rPr lang="en-US" altLang="zh-CN" dirty="0" smtClean="0"/>
              <a:t>Add </a:t>
            </a:r>
            <a:r>
              <a:rPr lang="en-US" altLang="zh-CN" dirty="0" err="1" smtClean="0"/>
              <a:t>ASes</a:t>
            </a:r>
            <a:r>
              <a:rPr lang="en-US" altLang="zh-CN" dirty="0" smtClean="0"/>
              <a:t> to the AS path</a:t>
            </a:r>
          </a:p>
          <a:p>
            <a:pPr>
              <a:buNone/>
            </a:pPr>
            <a:r>
              <a:rPr lang="en-US" altLang="zh-CN" dirty="0" smtClean="0"/>
              <a:t>	</a:t>
            </a:r>
          </a:p>
        </p:txBody>
      </p:sp>
      <p:graphicFrame>
        <p:nvGraphicFramePr>
          <p:cNvPr id="16" name="Object 4"/>
          <p:cNvGraphicFramePr>
            <a:graphicFrameLocks noChangeAspect="1"/>
          </p:cNvGraphicFramePr>
          <p:nvPr>
            <p:extLst>
              <p:ext uri="{D42A27DB-BD31-4B8C-83A1-F6EECF244321}">
                <p14:modId xmlns="" xmlns:p14="http://schemas.microsoft.com/office/powerpoint/2010/main" val="2504921409"/>
              </p:ext>
            </p:extLst>
          </p:nvPr>
        </p:nvGraphicFramePr>
        <p:xfrm>
          <a:off x="1233556" y="2463767"/>
          <a:ext cx="1905000" cy="1390650"/>
        </p:xfrm>
        <a:graphic>
          <a:graphicData uri="http://schemas.openxmlformats.org/presentationml/2006/ole">
            <p:oleObj spid="_x0000_s183301" name="Photo Editor Photo" r:id="rId4" imgW="1905266" imgH="1390844" progId="">
              <p:embed/>
            </p:oleObj>
          </a:graphicData>
        </a:graphic>
      </p:graphicFrame>
      <p:graphicFrame>
        <p:nvGraphicFramePr>
          <p:cNvPr id="17" name="Object 5"/>
          <p:cNvGraphicFramePr>
            <a:graphicFrameLocks noChangeAspect="1"/>
          </p:cNvGraphicFramePr>
          <p:nvPr>
            <p:extLst>
              <p:ext uri="{D42A27DB-BD31-4B8C-83A1-F6EECF244321}">
                <p14:modId xmlns="" xmlns:p14="http://schemas.microsoft.com/office/powerpoint/2010/main" val="250559006"/>
              </p:ext>
            </p:extLst>
          </p:nvPr>
        </p:nvGraphicFramePr>
        <p:xfrm>
          <a:off x="5996058" y="2841592"/>
          <a:ext cx="1114425" cy="812800"/>
        </p:xfrm>
        <a:graphic>
          <a:graphicData uri="http://schemas.openxmlformats.org/presentationml/2006/ole">
            <p:oleObj spid="_x0000_s183302" name="Photo Editor Photo" r:id="rId5" imgW="1905266" imgH="1390844" progId="">
              <p:embed/>
            </p:oleObj>
          </a:graphicData>
        </a:graphic>
      </p:graphicFrame>
      <p:sp>
        <p:nvSpPr>
          <p:cNvPr id="18" name="Line 6"/>
          <p:cNvSpPr>
            <a:spLocks noChangeShapeType="1"/>
          </p:cNvSpPr>
          <p:nvPr/>
        </p:nvSpPr>
        <p:spPr bwMode="auto">
          <a:xfrm flipV="1">
            <a:off x="5113405" y="3232117"/>
            <a:ext cx="998539" cy="0"/>
          </a:xfrm>
          <a:prstGeom prst="line">
            <a:avLst/>
          </a:prstGeom>
          <a:noFill/>
          <a:ln w="38100">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Text Box 7"/>
          <p:cNvSpPr txBox="1">
            <a:spLocks noChangeArrowheads="1"/>
          </p:cNvSpPr>
          <p:nvPr/>
        </p:nvSpPr>
        <p:spPr bwMode="auto">
          <a:xfrm>
            <a:off x="1886021" y="2925731"/>
            <a:ext cx="62709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701</a:t>
            </a:r>
          </a:p>
        </p:txBody>
      </p:sp>
      <p:sp>
        <p:nvSpPr>
          <p:cNvPr id="20" name="Text Box 8"/>
          <p:cNvSpPr txBox="1">
            <a:spLocks noChangeArrowheads="1"/>
          </p:cNvSpPr>
          <p:nvPr/>
        </p:nvSpPr>
        <p:spPr bwMode="auto">
          <a:xfrm>
            <a:off x="6375469" y="3033681"/>
            <a:ext cx="47961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88</a:t>
            </a:r>
          </a:p>
        </p:txBody>
      </p:sp>
      <p:graphicFrame>
        <p:nvGraphicFramePr>
          <p:cNvPr id="21" name="Object 9"/>
          <p:cNvGraphicFramePr>
            <a:graphicFrameLocks noChangeAspect="1"/>
          </p:cNvGraphicFramePr>
          <p:nvPr>
            <p:extLst>
              <p:ext uri="{D42A27DB-BD31-4B8C-83A1-F6EECF244321}">
                <p14:modId xmlns="" xmlns:p14="http://schemas.microsoft.com/office/powerpoint/2010/main" val="1108447433"/>
              </p:ext>
            </p:extLst>
          </p:nvPr>
        </p:nvGraphicFramePr>
        <p:xfrm>
          <a:off x="3844995" y="2657442"/>
          <a:ext cx="1420812" cy="1036638"/>
        </p:xfrm>
        <a:graphic>
          <a:graphicData uri="http://schemas.openxmlformats.org/presentationml/2006/ole">
            <p:oleObj spid="_x0000_s183303" name="Photo Editor Photo" r:id="rId6" imgW="1905266" imgH="1390844" progId="">
              <p:embed/>
            </p:oleObj>
          </a:graphicData>
        </a:graphic>
      </p:graphicFrame>
      <p:sp>
        <p:nvSpPr>
          <p:cNvPr id="22" name="Text Box 10"/>
          <p:cNvSpPr txBox="1">
            <a:spLocks noChangeArrowheads="1"/>
          </p:cNvSpPr>
          <p:nvPr/>
        </p:nvSpPr>
        <p:spPr bwMode="auto">
          <a:xfrm>
            <a:off x="4229172" y="2959068"/>
            <a:ext cx="77457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3715</a:t>
            </a:r>
          </a:p>
        </p:txBody>
      </p:sp>
      <p:sp>
        <p:nvSpPr>
          <p:cNvPr id="23" name="Line 11"/>
          <p:cNvSpPr>
            <a:spLocks noChangeShapeType="1"/>
          </p:cNvSpPr>
          <p:nvPr/>
        </p:nvSpPr>
        <p:spPr bwMode="auto">
          <a:xfrm flipV="1">
            <a:off x="3000446" y="3194017"/>
            <a:ext cx="998537" cy="0"/>
          </a:xfrm>
          <a:prstGeom prst="line">
            <a:avLst/>
          </a:prstGeom>
          <a:noFill/>
          <a:ln w="38100">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12"/>
          <p:cNvSpPr>
            <a:spLocks/>
          </p:cNvSpPr>
          <p:nvPr/>
        </p:nvSpPr>
        <p:spPr bwMode="auto">
          <a:xfrm>
            <a:off x="2694059" y="3540092"/>
            <a:ext cx="3686175" cy="352425"/>
          </a:xfrm>
          <a:custGeom>
            <a:avLst/>
            <a:gdLst>
              <a:gd name="T0" fmla="*/ 0 w 2322"/>
              <a:gd name="T1" fmla="*/ 24 h 222"/>
              <a:gd name="T2" fmla="*/ 1258 w 2322"/>
              <a:gd name="T3" fmla="*/ 218 h 222"/>
              <a:gd name="T4" fmla="*/ 2322 w 2322"/>
              <a:gd name="T5" fmla="*/ 0 h 222"/>
            </a:gdLst>
            <a:ahLst/>
            <a:cxnLst>
              <a:cxn ang="0">
                <a:pos x="T0" y="T1"/>
              </a:cxn>
              <a:cxn ang="0">
                <a:pos x="T2" y="T3"/>
              </a:cxn>
              <a:cxn ang="0">
                <a:pos x="T4" y="T5"/>
              </a:cxn>
            </a:cxnLst>
            <a:rect l="0" t="0" r="r" b="b"/>
            <a:pathLst>
              <a:path w="2322" h="222">
                <a:moveTo>
                  <a:pt x="0" y="24"/>
                </a:moveTo>
                <a:cubicBezTo>
                  <a:pt x="435" y="123"/>
                  <a:pt x="871" y="222"/>
                  <a:pt x="1258" y="218"/>
                </a:cubicBezTo>
                <a:cubicBezTo>
                  <a:pt x="1645" y="214"/>
                  <a:pt x="1983" y="107"/>
                  <a:pt x="2322" y="0"/>
                </a:cubicBezTo>
              </a:path>
            </a:pathLst>
          </a:custGeom>
          <a:noFill/>
          <a:ln w="38100" cap="flat" cmpd="sng">
            <a:solidFill>
              <a:srgbClr val="FF3300"/>
            </a:solidFill>
            <a:prstDash val="dashDot"/>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Text Box 13"/>
          <p:cNvSpPr txBox="1">
            <a:spLocks noChangeArrowheads="1"/>
          </p:cNvSpPr>
          <p:nvPr/>
        </p:nvSpPr>
        <p:spPr bwMode="auto">
          <a:xfrm>
            <a:off x="5189607" y="3386106"/>
            <a:ext cx="31130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CC0000"/>
                </a:solidFill>
                <a:effectLst/>
                <a:uLnTx/>
                <a:uFillTx/>
              </a:rPr>
              <a:t>?</a:t>
            </a:r>
          </a:p>
        </p:txBody>
      </p:sp>
      <p:sp>
        <p:nvSpPr>
          <p:cNvPr id="26" name="TextBox 25"/>
          <p:cNvSpPr txBox="1"/>
          <p:nvPr/>
        </p:nvSpPr>
        <p:spPr>
          <a:xfrm>
            <a:off x="7156177" y="2435093"/>
            <a:ext cx="4906617" cy="584775"/>
          </a:xfrm>
          <a:prstGeom prst="rect">
            <a:avLst/>
          </a:prstGeom>
          <a:noFill/>
        </p:spPr>
        <p:txBody>
          <a:bodyPr wrap="square" rtlCol="0">
            <a:spAutoFit/>
          </a:bodyPr>
          <a:lstStyle/>
          <a:p>
            <a:r>
              <a:rPr lang="en-US" altLang="zh-CN" sz="3200" dirty="0" smtClean="0">
                <a:solidFill>
                  <a:srgbClr val="00B0F0"/>
                </a:solidFill>
              </a:rPr>
              <a:t>701 3715 88</a:t>
            </a:r>
            <a:endParaRPr lang="zh-CN" altLang="en-US" sz="3200" dirty="0">
              <a:solidFill>
                <a:srgbClr val="00B0F0"/>
              </a:solidFill>
            </a:endParaRPr>
          </a:p>
        </p:txBody>
      </p:sp>
      <p:cxnSp>
        <p:nvCxnSpPr>
          <p:cNvPr id="28" name="直接连接符 27"/>
          <p:cNvCxnSpPr/>
          <p:nvPr/>
        </p:nvCxnSpPr>
        <p:spPr>
          <a:xfrm>
            <a:off x="8150088" y="2723322"/>
            <a:ext cx="1033669"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34" name="Object 4"/>
          <p:cNvGraphicFramePr>
            <a:graphicFrameLocks noGrp="1" noChangeAspect="1"/>
          </p:cNvGraphicFramePr>
          <p:nvPr/>
        </p:nvGraphicFramePr>
        <p:xfrm>
          <a:off x="8177420" y="4072904"/>
          <a:ext cx="1905000" cy="1390650"/>
        </p:xfrm>
        <a:graphic>
          <a:graphicData uri="http://schemas.openxmlformats.org/presentationml/2006/ole">
            <p:oleObj spid="_x0000_s183306" name="Photo Editor Photo" r:id="rId7" imgW="1905266" imgH="1390844" progId="">
              <p:embed/>
            </p:oleObj>
          </a:graphicData>
        </a:graphic>
      </p:graphicFrame>
      <p:graphicFrame>
        <p:nvGraphicFramePr>
          <p:cNvPr id="35" name="Object 5"/>
          <p:cNvGraphicFramePr>
            <a:graphicFrameLocks noGrp="1" noChangeAspect="1"/>
          </p:cNvGraphicFramePr>
          <p:nvPr/>
        </p:nvGraphicFramePr>
        <p:xfrm>
          <a:off x="8867986" y="5915991"/>
          <a:ext cx="1114425" cy="812800"/>
        </p:xfrm>
        <a:graphic>
          <a:graphicData uri="http://schemas.openxmlformats.org/presentationml/2006/ole">
            <p:oleObj spid="_x0000_s183307" name="Photo Editor Photo" r:id="rId8" imgW="1905266" imgH="1390844" progId="">
              <p:embed/>
            </p:oleObj>
          </a:graphicData>
        </a:graphic>
      </p:graphicFrame>
      <p:sp>
        <p:nvSpPr>
          <p:cNvPr id="36" name="Line 6"/>
          <p:cNvSpPr>
            <a:spLocks noChangeShapeType="1"/>
          </p:cNvSpPr>
          <p:nvPr/>
        </p:nvSpPr>
        <p:spPr bwMode="auto">
          <a:xfrm>
            <a:off x="9214061" y="5379420"/>
            <a:ext cx="231775" cy="612775"/>
          </a:xfrm>
          <a:prstGeom prst="line">
            <a:avLst/>
          </a:prstGeom>
          <a:noFill/>
          <a:ln w="38100">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Text Box 7"/>
          <p:cNvSpPr txBox="1">
            <a:spLocks noChangeArrowheads="1"/>
          </p:cNvSpPr>
          <p:nvPr/>
        </p:nvSpPr>
        <p:spPr bwMode="auto">
          <a:xfrm>
            <a:off x="8753685" y="4609480"/>
            <a:ext cx="62709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701</a:t>
            </a:r>
          </a:p>
        </p:txBody>
      </p:sp>
      <p:sp>
        <p:nvSpPr>
          <p:cNvPr id="38" name="Text Box 8"/>
          <p:cNvSpPr txBox="1">
            <a:spLocks noChangeArrowheads="1"/>
          </p:cNvSpPr>
          <p:nvPr/>
        </p:nvSpPr>
        <p:spPr bwMode="auto">
          <a:xfrm>
            <a:off x="9247396" y="6108080"/>
            <a:ext cx="47961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88</a:t>
            </a:r>
          </a:p>
        </p:txBody>
      </p:sp>
      <p:sp>
        <p:nvSpPr>
          <p:cNvPr id="39" name="TextBox 38"/>
          <p:cNvSpPr txBox="1"/>
          <p:nvPr/>
        </p:nvSpPr>
        <p:spPr>
          <a:xfrm>
            <a:off x="5290934" y="4764159"/>
            <a:ext cx="4906617" cy="1077218"/>
          </a:xfrm>
          <a:prstGeom prst="rect">
            <a:avLst/>
          </a:prstGeom>
          <a:noFill/>
          <a:ln>
            <a:noFill/>
          </a:ln>
        </p:spPr>
        <p:txBody>
          <a:bodyPr wrap="square" rtlCol="0">
            <a:spAutoFit/>
          </a:bodyPr>
          <a:lstStyle/>
          <a:p>
            <a:r>
              <a:rPr lang="en-US" altLang="zh-CN" sz="3200" dirty="0" smtClean="0">
                <a:solidFill>
                  <a:srgbClr val="00B0F0"/>
                </a:solidFill>
              </a:rPr>
              <a:t>701 88 </a:t>
            </a:r>
            <a:r>
              <a:rPr lang="en-US" altLang="zh-CN" sz="3200" dirty="0" smtClean="0">
                <a:solidFill>
                  <a:srgbClr val="00B0F0"/>
                </a:solidFill>
                <a:sym typeface="Wingdings" pitchFamily="2" charset="2"/>
              </a:rPr>
              <a:t></a:t>
            </a:r>
            <a:endParaRPr lang="en-US" altLang="zh-CN" sz="3200" dirty="0" smtClean="0">
              <a:solidFill>
                <a:srgbClr val="00B0F0"/>
              </a:solidFill>
            </a:endParaRPr>
          </a:p>
          <a:p>
            <a:r>
              <a:rPr lang="en-US" altLang="zh-CN" sz="3200" dirty="0" smtClean="0">
                <a:solidFill>
                  <a:srgbClr val="00B0F0"/>
                </a:solidFill>
              </a:rPr>
              <a:t>701 </a:t>
            </a:r>
            <a:r>
              <a:rPr lang="en-US" altLang="zh-CN" sz="3200" dirty="0" smtClean="0">
                <a:solidFill>
                  <a:srgbClr val="FFC000"/>
                </a:solidFill>
              </a:rPr>
              <a:t>3715</a:t>
            </a:r>
            <a:r>
              <a:rPr lang="en-US" altLang="zh-CN" sz="3200" dirty="0" smtClean="0">
                <a:solidFill>
                  <a:srgbClr val="00B0F0"/>
                </a:solidFill>
              </a:rPr>
              <a:t> 88</a:t>
            </a:r>
            <a:endParaRPr lang="zh-CN" altLang="en-US" sz="3200" dirty="0">
              <a:solidFill>
                <a:srgbClr val="00B0F0"/>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2590208"/>
            <a:ext cx="12547600" cy="1144323"/>
          </a:xfrm>
          <a:prstGeom prst="rect">
            <a:avLst/>
          </a:prstGeom>
          <a:noFill/>
          <a:ln w="9525">
            <a:noFill/>
            <a:miter lim="800000"/>
            <a:headEnd/>
            <a:tailEnd/>
          </a:ln>
        </p:spPr>
        <p:txBody>
          <a:bodyPr lIns="121917" tIns="60958" rIns="121917" bIns="60958" anchor="ctr"/>
          <a:lstStyle/>
          <a:p>
            <a:r>
              <a:rPr lang="en-US" altLang="zh-CN" sz="5900" b="1" dirty="0" smtClean="0">
                <a:solidFill>
                  <a:schemeClr val="tx2"/>
                </a:solidFill>
                <a:latin typeface="Verdana" pitchFamily="34" charset="0"/>
              </a:rPr>
              <a:t>how to secure routing?</a:t>
            </a:r>
            <a:endParaRPr lang="en-US" altLang="zh-CN" sz="5900" b="1" dirty="0">
              <a:solidFill>
                <a:schemeClr val="tx2"/>
              </a:solidFill>
              <a:latin typeface="Verdana"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loud 78"/>
          <p:cNvSpPr/>
          <p:nvPr/>
        </p:nvSpPr>
        <p:spPr bwMode="auto">
          <a:xfrm>
            <a:off x="594391" y="3558916"/>
            <a:ext cx="2965477" cy="1394087"/>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endParaRPr lang="en-US" sz="2200" b="1" dirty="0" smtClean="0">
              <a:latin typeface="+mj-lt"/>
            </a:endParaRPr>
          </a:p>
          <a:p>
            <a:pPr algn="ctr">
              <a:defRPr/>
            </a:pPr>
            <a:r>
              <a:rPr lang="en-US" sz="2200" b="1" dirty="0" smtClean="0">
                <a:latin typeface="+mj-lt"/>
              </a:rPr>
              <a:t>China</a:t>
            </a:r>
          </a:p>
          <a:p>
            <a:pPr algn="ctr">
              <a:defRPr/>
            </a:pPr>
            <a:r>
              <a:rPr lang="en-US" sz="2200" b="1" dirty="0" smtClean="0">
                <a:latin typeface="+mj-lt"/>
              </a:rPr>
              <a:t>Telecom </a:t>
            </a:r>
            <a:endParaRPr lang="en-US" sz="2200" b="1" dirty="0">
              <a:latin typeface="+mj-lt"/>
            </a:endParaRPr>
          </a:p>
        </p:txBody>
      </p:sp>
      <p:sp>
        <p:nvSpPr>
          <p:cNvPr id="80" name="Cloud 79"/>
          <p:cNvSpPr/>
          <p:nvPr/>
        </p:nvSpPr>
        <p:spPr bwMode="auto">
          <a:xfrm>
            <a:off x="3252196" y="2201814"/>
            <a:ext cx="2438400" cy="951131"/>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ISP 1</a:t>
            </a:r>
            <a:endParaRPr lang="en-US" sz="2200" b="1" dirty="0">
              <a:latin typeface="+mj-lt"/>
            </a:endParaRPr>
          </a:p>
        </p:txBody>
      </p:sp>
      <p:sp>
        <p:nvSpPr>
          <p:cNvPr id="81" name="Cloud 80"/>
          <p:cNvSpPr/>
          <p:nvPr/>
        </p:nvSpPr>
        <p:spPr bwMode="auto">
          <a:xfrm>
            <a:off x="9652996" y="3668808"/>
            <a:ext cx="2336800" cy="952499"/>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Verizon</a:t>
            </a:r>
          </a:p>
          <a:p>
            <a:pPr algn="ctr">
              <a:defRPr/>
            </a:pPr>
            <a:r>
              <a:rPr lang="en-US" sz="2200" b="1" dirty="0" smtClean="0">
                <a:latin typeface="+mj-lt"/>
              </a:rPr>
              <a:t>Wireless</a:t>
            </a:r>
            <a:endParaRPr lang="en-US" sz="2200" b="1" dirty="0">
              <a:latin typeface="+mj-lt"/>
            </a:endParaRPr>
          </a:p>
        </p:txBody>
      </p:sp>
      <p:cxnSp>
        <p:nvCxnSpPr>
          <p:cNvPr id="82" name="Straight Connector 160"/>
          <p:cNvCxnSpPr>
            <a:cxnSpLocks noChangeShapeType="1"/>
            <a:endCxn id="80" idx="2"/>
          </p:cNvCxnSpPr>
          <p:nvPr/>
        </p:nvCxnSpPr>
        <p:spPr bwMode="auto">
          <a:xfrm flipV="1">
            <a:off x="2051587" y="2677380"/>
            <a:ext cx="1208175" cy="958203"/>
          </a:xfrm>
          <a:prstGeom prst="line">
            <a:avLst/>
          </a:prstGeom>
          <a:noFill/>
          <a:ln w="57150" algn="ctr">
            <a:solidFill>
              <a:schemeClr val="tx1">
                <a:lumMod val="75000"/>
              </a:schemeClr>
            </a:solidFill>
            <a:round/>
            <a:headEnd type="none" w="med" len="med"/>
            <a:tailEnd type="none" w="med" len="med"/>
          </a:ln>
        </p:spPr>
      </p:cxnSp>
      <p:cxnSp>
        <p:nvCxnSpPr>
          <p:cNvPr id="83" name="Straight Connector 160"/>
          <p:cNvCxnSpPr>
            <a:cxnSpLocks noChangeShapeType="1"/>
            <a:stCxn id="79" idx="0"/>
          </p:cNvCxnSpPr>
          <p:nvPr/>
        </p:nvCxnSpPr>
        <p:spPr bwMode="auto">
          <a:xfrm flipV="1">
            <a:off x="3557396" y="3382231"/>
            <a:ext cx="2946000" cy="873729"/>
          </a:xfrm>
          <a:prstGeom prst="line">
            <a:avLst/>
          </a:prstGeom>
          <a:noFill/>
          <a:ln w="57150" algn="ctr">
            <a:solidFill>
              <a:schemeClr val="tx1">
                <a:lumMod val="75000"/>
              </a:schemeClr>
            </a:solidFill>
            <a:round/>
            <a:headEnd type="none" w="med" len="med"/>
            <a:tailEnd type="triangle" w="med" len="med"/>
          </a:ln>
        </p:spPr>
      </p:cxnSp>
      <p:cxnSp>
        <p:nvCxnSpPr>
          <p:cNvPr id="84" name="Straight Connector 160"/>
          <p:cNvCxnSpPr>
            <a:cxnSpLocks noChangeShapeType="1"/>
            <a:stCxn id="80" idx="0"/>
          </p:cNvCxnSpPr>
          <p:nvPr/>
        </p:nvCxnSpPr>
        <p:spPr bwMode="auto">
          <a:xfrm>
            <a:off x="5688564" y="2677377"/>
            <a:ext cx="1068832" cy="475566"/>
          </a:xfrm>
          <a:prstGeom prst="line">
            <a:avLst/>
          </a:prstGeom>
          <a:noFill/>
          <a:ln w="57150" algn="ctr">
            <a:solidFill>
              <a:schemeClr val="tx1">
                <a:lumMod val="75000"/>
              </a:schemeClr>
            </a:solidFill>
            <a:round/>
            <a:headEnd type="none" w="med" len="med"/>
            <a:tailEnd type="none" w="med" len="med"/>
          </a:ln>
        </p:spPr>
      </p:cxnSp>
      <p:sp>
        <p:nvSpPr>
          <p:cNvPr id="85" name="Cloud 84"/>
          <p:cNvSpPr/>
          <p:nvPr/>
        </p:nvSpPr>
        <p:spPr bwMode="auto">
          <a:xfrm>
            <a:off x="6503396" y="2886244"/>
            <a:ext cx="2438400" cy="991968"/>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Level 3</a:t>
            </a:r>
            <a:endParaRPr lang="en-US" sz="2200" b="1" dirty="0">
              <a:latin typeface="+mj-lt"/>
            </a:endParaRPr>
          </a:p>
        </p:txBody>
      </p:sp>
      <p:cxnSp>
        <p:nvCxnSpPr>
          <p:cNvPr id="86" name="Straight Connector 160"/>
          <p:cNvCxnSpPr>
            <a:cxnSpLocks noChangeShapeType="1"/>
            <a:stCxn id="81" idx="2"/>
          </p:cNvCxnSpPr>
          <p:nvPr/>
        </p:nvCxnSpPr>
        <p:spPr bwMode="auto">
          <a:xfrm flipH="1" flipV="1">
            <a:off x="8636996" y="3668805"/>
            <a:ext cx="1023248" cy="476250"/>
          </a:xfrm>
          <a:prstGeom prst="line">
            <a:avLst/>
          </a:prstGeom>
          <a:noFill/>
          <a:ln w="57150" algn="ctr">
            <a:solidFill>
              <a:schemeClr val="tx1">
                <a:lumMod val="75000"/>
              </a:schemeClr>
            </a:solidFill>
            <a:round/>
            <a:headEnd/>
            <a:tailEnd type="stealth"/>
          </a:ln>
        </p:spPr>
      </p:cxnSp>
      <p:sp>
        <p:nvSpPr>
          <p:cNvPr id="87" name="AutoShape 149"/>
          <p:cNvSpPr>
            <a:spLocks noChangeArrowheads="1"/>
          </p:cNvSpPr>
          <p:nvPr/>
        </p:nvSpPr>
        <p:spPr bwMode="auto">
          <a:xfrm>
            <a:off x="390694" y="1870528"/>
            <a:ext cx="2962108" cy="720275"/>
          </a:xfrm>
          <a:prstGeom prst="wedgeRoundRectCallout">
            <a:avLst>
              <a:gd name="adj1" fmla="val -121"/>
              <a:gd name="adj2" fmla="val 187361"/>
              <a:gd name="adj3" fmla="val 16667"/>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sz="2000" b="1" dirty="0" err="1" smtClean="0"/>
              <a:t>ChinaTel</a:t>
            </a:r>
            <a:r>
              <a:rPr lang="en-US" sz="2000" b="1" dirty="0" smtClean="0"/>
              <a:t> </a:t>
            </a:r>
            <a:r>
              <a:rPr lang="en-US" sz="1800" dirty="0" smtClean="0"/>
              <a:t>66.174.161.0/24 </a:t>
            </a:r>
            <a:endParaRPr lang="en-US" sz="1800" dirty="0"/>
          </a:p>
        </p:txBody>
      </p:sp>
      <p:sp>
        <p:nvSpPr>
          <p:cNvPr id="89" name="Rectangle 88"/>
          <p:cNvSpPr/>
          <p:nvPr/>
        </p:nvSpPr>
        <p:spPr>
          <a:xfrm>
            <a:off x="4139895" y="1525674"/>
            <a:ext cx="497252" cy="707886"/>
          </a:xfrm>
          <a:prstGeom prst="rect">
            <a:avLst/>
          </a:prstGeom>
        </p:spPr>
        <p:txBody>
          <a:bodyPr wrap="none">
            <a:spAutoFit/>
          </a:bodyPr>
          <a:lstStyle/>
          <a:p>
            <a:r>
              <a:rPr lang="en-US" sz="4000" b="1" dirty="0" smtClean="0">
                <a:solidFill>
                  <a:schemeClr val="accent5"/>
                </a:solidFill>
                <a:effectLst>
                  <a:outerShdw blurRad="38100" dist="38100" dir="2700000" algn="tl">
                    <a:srgbClr val="000000">
                      <a:alpha val="43137"/>
                    </a:srgbClr>
                  </a:outerShdw>
                </a:effectLst>
                <a:latin typeface="Arial" charset="0"/>
              </a:rPr>
              <a:t>?</a:t>
            </a:r>
            <a:endParaRPr lang="en-US" sz="4000" dirty="0">
              <a:solidFill>
                <a:schemeClr val="accent5"/>
              </a:solidFill>
              <a:effectLst>
                <a:outerShdw blurRad="38100" dist="38100" dir="2700000" algn="tl">
                  <a:srgbClr val="000000">
                    <a:alpha val="43137"/>
                  </a:srgbClr>
                </a:outerShdw>
              </a:effectLst>
            </a:endParaRPr>
          </a:p>
        </p:txBody>
      </p:sp>
      <p:grpSp>
        <p:nvGrpSpPr>
          <p:cNvPr id="9" name="Group 212"/>
          <p:cNvGrpSpPr>
            <a:grpSpLocks/>
          </p:cNvGrpSpPr>
          <p:nvPr/>
        </p:nvGrpSpPr>
        <p:grpSpPr bwMode="auto">
          <a:xfrm>
            <a:off x="1574800" y="3429000"/>
            <a:ext cx="914400" cy="933450"/>
            <a:chOff x="2736" y="1968"/>
            <a:chExt cx="432" cy="588"/>
          </a:xfrm>
        </p:grpSpPr>
        <p:grpSp>
          <p:nvGrpSpPr>
            <p:cNvPr id="10" name="Group 213"/>
            <p:cNvGrpSpPr>
              <a:grpSpLocks/>
            </p:cNvGrpSpPr>
            <p:nvPr/>
          </p:nvGrpSpPr>
          <p:grpSpPr bwMode="auto">
            <a:xfrm>
              <a:off x="2736" y="1968"/>
              <a:ext cx="432" cy="354"/>
              <a:chOff x="4224" y="3216"/>
              <a:chExt cx="432" cy="354"/>
            </a:xfrm>
          </p:grpSpPr>
          <p:sp>
            <p:nvSpPr>
              <p:cNvPr id="94" name="AutoShape 214"/>
              <p:cNvSpPr>
                <a:spLocks noChangeArrowheads="1"/>
              </p:cNvSpPr>
              <p:nvPr/>
            </p:nvSpPr>
            <p:spPr bwMode="auto">
              <a:xfrm>
                <a:off x="4560" y="3216"/>
                <a:ext cx="96" cy="192"/>
              </a:xfrm>
              <a:prstGeom prst="triangle">
                <a:avLst>
                  <a:gd name="adj" fmla="val 50000"/>
                </a:avLst>
              </a:prstGeom>
              <a:solidFill>
                <a:srgbClr val="FF3300"/>
              </a:solidFill>
              <a:ln w="9525">
                <a:solidFill>
                  <a:srgbClr val="FF3300"/>
                </a:solidFill>
                <a:miter lim="800000"/>
                <a:headEnd/>
                <a:tailEnd/>
              </a:ln>
            </p:spPr>
            <p:txBody>
              <a:bodyPr wrap="none" anchor="ctr"/>
              <a:lstStyle/>
              <a:p>
                <a:pPr algn="ctr"/>
                <a:endParaRPr lang="en-US"/>
              </a:p>
            </p:txBody>
          </p:sp>
          <p:sp>
            <p:nvSpPr>
              <p:cNvPr id="95" name="AutoShape 215"/>
              <p:cNvSpPr>
                <a:spLocks noChangeArrowheads="1"/>
              </p:cNvSpPr>
              <p:nvPr/>
            </p:nvSpPr>
            <p:spPr bwMode="auto">
              <a:xfrm>
                <a:off x="4224" y="3216"/>
                <a:ext cx="96" cy="192"/>
              </a:xfrm>
              <a:prstGeom prst="triangle">
                <a:avLst>
                  <a:gd name="adj" fmla="val 50000"/>
                </a:avLst>
              </a:prstGeom>
              <a:solidFill>
                <a:srgbClr val="FF3300"/>
              </a:solidFill>
              <a:ln w="9525">
                <a:solidFill>
                  <a:srgbClr val="FF3300"/>
                </a:solidFill>
                <a:miter lim="800000"/>
                <a:headEnd/>
                <a:tailEnd/>
              </a:ln>
            </p:spPr>
            <p:txBody>
              <a:bodyPr wrap="none" anchor="ctr"/>
              <a:lstStyle/>
              <a:p>
                <a:pPr algn="ctr"/>
                <a:endParaRPr lang="en-US"/>
              </a:p>
            </p:txBody>
          </p:sp>
          <p:sp>
            <p:nvSpPr>
              <p:cNvPr id="96" name="Oval 216"/>
              <p:cNvSpPr>
                <a:spLocks noChangeArrowheads="1"/>
              </p:cNvSpPr>
              <p:nvPr/>
            </p:nvSpPr>
            <p:spPr bwMode="auto">
              <a:xfrm>
                <a:off x="4225" y="3421"/>
                <a:ext cx="429" cy="149"/>
              </a:xfrm>
              <a:prstGeom prst="ellipse">
                <a:avLst/>
              </a:prstGeom>
              <a:solidFill>
                <a:srgbClr val="A50021"/>
              </a:solidFill>
              <a:ln w="12700" cap="sq">
                <a:solidFill>
                  <a:srgbClr val="FFCCFF"/>
                </a:solidFill>
                <a:miter lim="800000"/>
                <a:headEnd/>
                <a:tailEnd/>
              </a:ln>
            </p:spPr>
            <p:txBody>
              <a:bodyPr/>
              <a:lstStyle/>
              <a:p>
                <a:pPr algn="ctr"/>
                <a:endParaRPr lang="en-US"/>
              </a:p>
            </p:txBody>
          </p:sp>
          <p:sp>
            <p:nvSpPr>
              <p:cNvPr id="97" name="Rectangle 217"/>
              <p:cNvSpPr>
                <a:spLocks noChangeArrowheads="1"/>
              </p:cNvSpPr>
              <p:nvPr/>
            </p:nvSpPr>
            <p:spPr bwMode="auto">
              <a:xfrm>
                <a:off x="4224" y="3389"/>
                <a:ext cx="432" cy="109"/>
              </a:xfrm>
              <a:prstGeom prst="rect">
                <a:avLst/>
              </a:prstGeom>
              <a:solidFill>
                <a:srgbClr val="0078AA"/>
              </a:solidFill>
              <a:ln w="9525">
                <a:noFill/>
                <a:miter lim="800000"/>
                <a:headEnd/>
                <a:tailEnd/>
              </a:ln>
            </p:spPr>
            <p:txBody>
              <a:bodyPr/>
              <a:lstStyle/>
              <a:p>
                <a:pPr algn="ctr"/>
                <a:endParaRPr lang="en-US"/>
              </a:p>
            </p:txBody>
          </p:sp>
          <p:sp>
            <p:nvSpPr>
              <p:cNvPr id="98" name="Rectangle 218"/>
              <p:cNvSpPr>
                <a:spLocks noChangeArrowheads="1"/>
              </p:cNvSpPr>
              <p:nvPr/>
            </p:nvSpPr>
            <p:spPr bwMode="auto">
              <a:xfrm>
                <a:off x="4224" y="3389"/>
                <a:ext cx="432" cy="109"/>
              </a:xfrm>
              <a:prstGeom prst="rect">
                <a:avLst/>
              </a:prstGeom>
              <a:solidFill>
                <a:srgbClr val="A50021"/>
              </a:solidFill>
              <a:ln w="9525">
                <a:noFill/>
                <a:miter lim="800000"/>
                <a:headEnd/>
                <a:tailEnd/>
              </a:ln>
            </p:spPr>
            <p:txBody>
              <a:bodyPr/>
              <a:lstStyle/>
              <a:p>
                <a:pPr algn="ctr"/>
                <a:endParaRPr lang="en-US"/>
              </a:p>
            </p:txBody>
          </p:sp>
          <p:sp>
            <p:nvSpPr>
              <p:cNvPr id="99" name="Oval 219"/>
              <p:cNvSpPr>
                <a:spLocks noChangeArrowheads="1"/>
              </p:cNvSpPr>
              <p:nvPr/>
            </p:nvSpPr>
            <p:spPr bwMode="auto">
              <a:xfrm>
                <a:off x="4225" y="3312"/>
                <a:ext cx="429" cy="149"/>
              </a:xfrm>
              <a:prstGeom prst="ellipse">
                <a:avLst/>
              </a:prstGeom>
              <a:solidFill>
                <a:srgbClr val="FF3300"/>
              </a:solidFill>
              <a:ln w="12700" cap="sq">
                <a:solidFill>
                  <a:srgbClr val="FFCCFF"/>
                </a:solidFill>
                <a:miter lim="800000"/>
                <a:headEnd/>
                <a:tailEnd/>
              </a:ln>
            </p:spPr>
            <p:txBody>
              <a:bodyPr/>
              <a:lstStyle/>
              <a:p>
                <a:pPr algn="ctr"/>
                <a:endParaRPr lang="en-US"/>
              </a:p>
            </p:txBody>
          </p:sp>
          <p:sp>
            <p:nvSpPr>
              <p:cNvPr id="100" name="Freeform 220"/>
              <p:cNvSpPr>
                <a:spLocks/>
              </p:cNvSpPr>
              <p:nvPr/>
            </p:nvSpPr>
            <p:spPr bwMode="auto">
              <a:xfrm>
                <a:off x="4445"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3" y="40"/>
                    </a:lnTo>
                    <a:lnTo>
                      <a:pt x="400" y="67"/>
                    </a:lnTo>
                    <a:lnTo>
                      <a:pt x="348" y="0"/>
                    </a:lnTo>
                    <a:lnTo>
                      <a:pt x="96" y="0"/>
                    </a:lnTo>
                    <a:lnTo>
                      <a:pt x="200" y="20"/>
                    </a:lnTo>
                    <a:lnTo>
                      <a:pt x="0" y="93"/>
                    </a:lnTo>
                    <a:close/>
                  </a:path>
                </a:pathLst>
              </a:custGeom>
              <a:solidFill>
                <a:srgbClr val="000000"/>
              </a:solidFill>
              <a:ln w="9525">
                <a:noFill/>
                <a:round/>
                <a:headEnd/>
                <a:tailEnd/>
              </a:ln>
            </p:spPr>
            <p:txBody>
              <a:bodyPr/>
              <a:lstStyle/>
              <a:p>
                <a:pPr algn="ctr"/>
                <a:endParaRPr lang="en-US"/>
              </a:p>
            </p:txBody>
          </p:sp>
          <p:sp>
            <p:nvSpPr>
              <p:cNvPr id="101" name="Freeform 221"/>
              <p:cNvSpPr>
                <a:spLocks/>
              </p:cNvSpPr>
              <p:nvPr/>
            </p:nvSpPr>
            <p:spPr bwMode="auto">
              <a:xfrm>
                <a:off x="4445"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3" y="40"/>
                    </a:lnTo>
                    <a:lnTo>
                      <a:pt x="400" y="67"/>
                    </a:lnTo>
                    <a:lnTo>
                      <a:pt x="348" y="0"/>
                    </a:lnTo>
                    <a:lnTo>
                      <a:pt x="96" y="0"/>
                    </a:lnTo>
                    <a:lnTo>
                      <a:pt x="200" y="20"/>
                    </a:lnTo>
                    <a:lnTo>
                      <a:pt x="0" y="93"/>
                    </a:lnTo>
                    <a:close/>
                  </a:path>
                </a:pathLst>
              </a:custGeom>
              <a:solidFill>
                <a:srgbClr val="000000"/>
              </a:solidFill>
              <a:ln w="9525">
                <a:noFill/>
                <a:round/>
                <a:headEnd/>
                <a:tailEnd/>
              </a:ln>
            </p:spPr>
            <p:txBody>
              <a:bodyPr/>
              <a:lstStyle/>
              <a:p>
                <a:pPr algn="ctr"/>
                <a:endParaRPr lang="en-US"/>
              </a:p>
            </p:txBody>
          </p:sp>
          <p:sp>
            <p:nvSpPr>
              <p:cNvPr id="102" name="Freeform 222"/>
              <p:cNvSpPr>
                <a:spLocks/>
              </p:cNvSpPr>
              <p:nvPr/>
            </p:nvSpPr>
            <p:spPr bwMode="auto">
              <a:xfrm>
                <a:off x="4290" y="3389"/>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7"/>
                    </a:moveTo>
                    <a:lnTo>
                      <a:pt x="311" y="0"/>
                    </a:lnTo>
                    <a:lnTo>
                      <a:pt x="103" y="80"/>
                    </a:lnTo>
                    <a:lnTo>
                      <a:pt x="0" y="53"/>
                    </a:lnTo>
                    <a:lnTo>
                      <a:pt x="52" y="127"/>
                    </a:lnTo>
                    <a:lnTo>
                      <a:pt x="311" y="127"/>
                    </a:lnTo>
                    <a:lnTo>
                      <a:pt x="200" y="100"/>
                    </a:lnTo>
                    <a:lnTo>
                      <a:pt x="400" y="27"/>
                    </a:lnTo>
                    <a:close/>
                  </a:path>
                </a:pathLst>
              </a:custGeom>
              <a:solidFill>
                <a:srgbClr val="000000"/>
              </a:solidFill>
              <a:ln w="9525">
                <a:noFill/>
                <a:round/>
                <a:headEnd/>
                <a:tailEnd/>
              </a:ln>
            </p:spPr>
            <p:txBody>
              <a:bodyPr/>
              <a:lstStyle/>
              <a:p>
                <a:pPr algn="ctr"/>
                <a:endParaRPr lang="en-US"/>
              </a:p>
            </p:txBody>
          </p:sp>
          <p:sp>
            <p:nvSpPr>
              <p:cNvPr id="103" name="Freeform 223"/>
              <p:cNvSpPr>
                <a:spLocks/>
              </p:cNvSpPr>
              <p:nvPr/>
            </p:nvSpPr>
            <p:spPr bwMode="auto">
              <a:xfrm>
                <a:off x="4290" y="3389"/>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7"/>
                    </a:moveTo>
                    <a:lnTo>
                      <a:pt x="311" y="0"/>
                    </a:lnTo>
                    <a:lnTo>
                      <a:pt x="103" y="80"/>
                    </a:lnTo>
                    <a:lnTo>
                      <a:pt x="0" y="53"/>
                    </a:lnTo>
                    <a:lnTo>
                      <a:pt x="52" y="127"/>
                    </a:lnTo>
                    <a:lnTo>
                      <a:pt x="311" y="127"/>
                    </a:lnTo>
                    <a:lnTo>
                      <a:pt x="200" y="100"/>
                    </a:lnTo>
                    <a:lnTo>
                      <a:pt x="400" y="27"/>
                    </a:lnTo>
                    <a:close/>
                  </a:path>
                </a:pathLst>
              </a:custGeom>
              <a:solidFill>
                <a:srgbClr val="000000"/>
              </a:solidFill>
              <a:ln w="9525">
                <a:noFill/>
                <a:round/>
                <a:headEnd/>
                <a:tailEnd/>
              </a:ln>
            </p:spPr>
            <p:txBody>
              <a:bodyPr/>
              <a:lstStyle/>
              <a:p>
                <a:pPr algn="ctr"/>
                <a:endParaRPr lang="en-US"/>
              </a:p>
            </p:txBody>
          </p:sp>
          <p:sp>
            <p:nvSpPr>
              <p:cNvPr id="104" name="Freeform 224"/>
              <p:cNvSpPr>
                <a:spLocks/>
              </p:cNvSpPr>
              <p:nvPr/>
            </p:nvSpPr>
            <p:spPr bwMode="auto">
              <a:xfrm>
                <a:off x="4298" y="3330"/>
                <a:ext cx="142" cy="48"/>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4"/>
                    </a:lnTo>
                    <a:lnTo>
                      <a:pt x="400" y="54"/>
                    </a:lnTo>
                    <a:lnTo>
                      <a:pt x="348" y="120"/>
                    </a:lnTo>
                    <a:lnTo>
                      <a:pt x="96" y="120"/>
                    </a:lnTo>
                    <a:lnTo>
                      <a:pt x="200" y="100"/>
                    </a:lnTo>
                    <a:lnTo>
                      <a:pt x="0" y="27"/>
                    </a:lnTo>
                    <a:close/>
                  </a:path>
                </a:pathLst>
              </a:custGeom>
              <a:solidFill>
                <a:srgbClr val="000000"/>
              </a:solidFill>
              <a:ln w="9525">
                <a:noFill/>
                <a:round/>
                <a:headEnd/>
                <a:tailEnd/>
              </a:ln>
            </p:spPr>
            <p:txBody>
              <a:bodyPr/>
              <a:lstStyle/>
              <a:p>
                <a:pPr algn="ctr"/>
                <a:endParaRPr lang="en-US"/>
              </a:p>
            </p:txBody>
          </p:sp>
          <p:sp>
            <p:nvSpPr>
              <p:cNvPr id="105" name="Freeform 225"/>
              <p:cNvSpPr>
                <a:spLocks/>
              </p:cNvSpPr>
              <p:nvPr/>
            </p:nvSpPr>
            <p:spPr bwMode="auto">
              <a:xfrm>
                <a:off x="4298" y="3330"/>
                <a:ext cx="142" cy="48"/>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4"/>
                    </a:lnTo>
                    <a:lnTo>
                      <a:pt x="400" y="54"/>
                    </a:lnTo>
                    <a:lnTo>
                      <a:pt x="348" y="120"/>
                    </a:lnTo>
                    <a:lnTo>
                      <a:pt x="96" y="120"/>
                    </a:lnTo>
                    <a:lnTo>
                      <a:pt x="200" y="100"/>
                    </a:lnTo>
                    <a:lnTo>
                      <a:pt x="0" y="27"/>
                    </a:lnTo>
                    <a:close/>
                  </a:path>
                </a:pathLst>
              </a:custGeom>
              <a:solidFill>
                <a:srgbClr val="000000"/>
              </a:solidFill>
              <a:ln w="9525">
                <a:noFill/>
                <a:round/>
                <a:headEnd/>
                <a:tailEnd/>
              </a:ln>
            </p:spPr>
            <p:txBody>
              <a:bodyPr/>
              <a:lstStyle/>
              <a:p>
                <a:pPr algn="ctr"/>
                <a:endParaRPr lang="en-US"/>
              </a:p>
            </p:txBody>
          </p:sp>
          <p:sp>
            <p:nvSpPr>
              <p:cNvPr id="106" name="Freeform 226"/>
              <p:cNvSpPr>
                <a:spLocks/>
              </p:cNvSpPr>
              <p:nvPr/>
            </p:nvSpPr>
            <p:spPr bwMode="auto">
              <a:xfrm>
                <a:off x="4440" y="3395"/>
                <a:ext cx="142" cy="49"/>
              </a:xfrm>
              <a:custGeom>
                <a:avLst/>
                <a:gdLst>
                  <a:gd name="T0" fmla="*/ 0 w 400"/>
                  <a:gd name="T1" fmla="*/ 0 h 121"/>
                  <a:gd name="T2" fmla="*/ 0 w 400"/>
                  <a:gd name="T3" fmla="*/ 0 h 121"/>
                  <a:gd name="T4" fmla="*/ 0 w 400"/>
                  <a:gd name="T5" fmla="*/ 0 h 121"/>
                  <a:gd name="T6" fmla="*/ 0 w 400"/>
                  <a:gd name="T7" fmla="*/ 0 h 121"/>
                  <a:gd name="T8" fmla="*/ 0 w 400"/>
                  <a:gd name="T9" fmla="*/ 0 h 121"/>
                  <a:gd name="T10" fmla="*/ 0 w 400"/>
                  <a:gd name="T11" fmla="*/ 0 h 121"/>
                  <a:gd name="T12" fmla="*/ 0 w 400"/>
                  <a:gd name="T13" fmla="*/ 0 h 121"/>
                  <a:gd name="T14" fmla="*/ 0 w 400"/>
                  <a:gd name="T15" fmla="*/ 0 h 121"/>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1"/>
                  <a:gd name="T26" fmla="*/ 400 w 400"/>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1">
                    <a:moveTo>
                      <a:pt x="400" y="94"/>
                    </a:moveTo>
                    <a:lnTo>
                      <a:pt x="311" y="121"/>
                    </a:lnTo>
                    <a:lnTo>
                      <a:pt x="104" y="40"/>
                    </a:lnTo>
                    <a:lnTo>
                      <a:pt x="0" y="67"/>
                    </a:lnTo>
                    <a:lnTo>
                      <a:pt x="52" y="0"/>
                    </a:lnTo>
                    <a:lnTo>
                      <a:pt x="311" y="0"/>
                    </a:lnTo>
                    <a:lnTo>
                      <a:pt x="200" y="20"/>
                    </a:lnTo>
                    <a:lnTo>
                      <a:pt x="400" y="94"/>
                    </a:lnTo>
                    <a:close/>
                  </a:path>
                </a:pathLst>
              </a:custGeom>
              <a:solidFill>
                <a:srgbClr val="000000"/>
              </a:solidFill>
              <a:ln w="9525">
                <a:noFill/>
                <a:round/>
                <a:headEnd/>
                <a:tailEnd/>
              </a:ln>
            </p:spPr>
            <p:txBody>
              <a:bodyPr/>
              <a:lstStyle/>
              <a:p>
                <a:pPr algn="ctr"/>
                <a:endParaRPr lang="en-US"/>
              </a:p>
            </p:txBody>
          </p:sp>
          <p:sp>
            <p:nvSpPr>
              <p:cNvPr id="107" name="Freeform 227"/>
              <p:cNvSpPr>
                <a:spLocks/>
              </p:cNvSpPr>
              <p:nvPr/>
            </p:nvSpPr>
            <p:spPr bwMode="auto">
              <a:xfrm>
                <a:off x="4440" y="3395"/>
                <a:ext cx="142" cy="49"/>
              </a:xfrm>
              <a:custGeom>
                <a:avLst/>
                <a:gdLst>
                  <a:gd name="T0" fmla="*/ 0 w 400"/>
                  <a:gd name="T1" fmla="*/ 0 h 121"/>
                  <a:gd name="T2" fmla="*/ 0 w 400"/>
                  <a:gd name="T3" fmla="*/ 0 h 121"/>
                  <a:gd name="T4" fmla="*/ 0 w 400"/>
                  <a:gd name="T5" fmla="*/ 0 h 121"/>
                  <a:gd name="T6" fmla="*/ 0 w 400"/>
                  <a:gd name="T7" fmla="*/ 0 h 121"/>
                  <a:gd name="T8" fmla="*/ 0 w 400"/>
                  <a:gd name="T9" fmla="*/ 0 h 121"/>
                  <a:gd name="T10" fmla="*/ 0 w 400"/>
                  <a:gd name="T11" fmla="*/ 0 h 121"/>
                  <a:gd name="T12" fmla="*/ 0 w 400"/>
                  <a:gd name="T13" fmla="*/ 0 h 121"/>
                  <a:gd name="T14" fmla="*/ 0 w 400"/>
                  <a:gd name="T15" fmla="*/ 0 h 121"/>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1"/>
                  <a:gd name="T26" fmla="*/ 400 w 400"/>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1">
                    <a:moveTo>
                      <a:pt x="400" y="94"/>
                    </a:moveTo>
                    <a:lnTo>
                      <a:pt x="311" y="121"/>
                    </a:lnTo>
                    <a:lnTo>
                      <a:pt x="104" y="40"/>
                    </a:lnTo>
                    <a:lnTo>
                      <a:pt x="0" y="67"/>
                    </a:lnTo>
                    <a:lnTo>
                      <a:pt x="52" y="0"/>
                    </a:lnTo>
                    <a:lnTo>
                      <a:pt x="311" y="0"/>
                    </a:lnTo>
                    <a:lnTo>
                      <a:pt x="200" y="20"/>
                    </a:lnTo>
                    <a:lnTo>
                      <a:pt x="400" y="94"/>
                    </a:lnTo>
                    <a:close/>
                  </a:path>
                </a:pathLst>
              </a:custGeom>
              <a:solidFill>
                <a:srgbClr val="000000"/>
              </a:solidFill>
              <a:ln w="9525">
                <a:noFill/>
                <a:round/>
                <a:headEnd/>
                <a:tailEnd/>
              </a:ln>
            </p:spPr>
            <p:txBody>
              <a:bodyPr/>
              <a:lstStyle/>
              <a:p>
                <a:pPr algn="ctr"/>
                <a:endParaRPr lang="en-US"/>
              </a:p>
            </p:txBody>
          </p:sp>
          <p:sp>
            <p:nvSpPr>
              <p:cNvPr id="108" name="Freeform 228"/>
              <p:cNvSpPr>
                <a:spLocks/>
              </p:cNvSpPr>
              <p:nvPr/>
            </p:nvSpPr>
            <p:spPr bwMode="auto">
              <a:xfrm>
                <a:off x="4448" y="3335"/>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4" y="40"/>
                    </a:lnTo>
                    <a:lnTo>
                      <a:pt x="400" y="66"/>
                    </a:lnTo>
                    <a:lnTo>
                      <a:pt x="348" y="0"/>
                    </a:lnTo>
                    <a:lnTo>
                      <a:pt x="96" y="0"/>
                    </a:lnTo>
                    <a:lnTo>
                      <a:pt x="200" y="20"/>
                    </a:lnTo>
                    <a:lnTo>
                      <a:pt x="0" y="93"/>
                    </a:lnTo>
                    <a:close/>
                  </a:path>
                </a:pathLst>
              </a:custGeom>
              <a:solidFill>
                <a:srgbClr val="FFFFFF"/>
              </a:solidFill>
              <a:ln w="9525">
                <a:noFill/>
                <a:round/>
                <a:headEnd/>
                <a:tailEnd/>
              </a:ln>
            </p:spPr>
            <p:txBody>
              <a:bodyPr/>
              <a:lstStyle/>
              <a:p>
                <a:pPr algn="ctr"/>
                <a:endParaRPr lang="en-US"/>
              </a:p>
            </p:txBody>
          </p:sp>
          <p:sp>
            <p:nvSpPr>
              <p:cNvPr id="127" name="Freeform 229"/>
              <p:cNvSpPr>
                <a:spLocks/>
              </p:cNvSpPr>
              <p:nvPr/>
            </p:nvSpPr>
            <p:spPr bwMode="auto">
              <a:xfrm>
                <a:off x="4448" y="3335"/>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4" y="40"/>
                    </a:lnTo>
                    <a:lnTo>
                      <a:pt x="400" y="66"/>
                    </a:lnTo>
                    <a:lnTo>
                      <a:pt x="348" y="0"/>
                    </a:lnTo>
                    <a:lnTo>
                      <a:pt x="96" y="0"/>
                    </a:lnTo>
                    <a:lnTo>
                      <a:pt x="200" y="20"/>
                    </a:lnTo>
                    <a:lnTo>
                      <a:pt x="0" y="93"/>
                    </a:lnTo>
                    <a:close/>
                  </a:path>
                </a:pathLst>
              </a:custGeom>
              <a:solidFill>
                <a:srgbClr val="FFFFFF"/>
              </a:solidFill>
              <a:ln w="9525">
                <a:noFill/>
                <a:round/>
                <a:headEnd/>
                <a:tailEnd/>
              </a:ln>
            </p:spPr>
            <p:txBody>
              <a:bodyPr/>
              <a:lstStyle/>
              <a:p>
                <a:pPr algn="ctr"/>
                <a:endParaRPr lang="en-US"/>
              </a:p>
            </p:txBody>
          </p:sp>
          <p:sp>
            <p:nvSpPr>
              <p:cNvPr id="142" name="Freeform 230"/>
              <p:cNvSpPr>
                <a:spLocks/>
              </p:cNvSpPr>
              <p:nvPr/>
            </p:nvSpPr>
            <p:spPr bwMode="auto">
              <a:xfrm>
                <a:off x="4292" y="3392"/>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6"/>
                    </a:moveTo>
                    <a:lnTo>
                      <a:pt x="311" y="0"/>
                    </a:lnTo>
                    <a:lnTo>
                      <a:pt x="104" y="80"/>
                    </a:lnTo>
                    <a:lnTo>
                      <a:pt x="0" y="53"/>
                    </a:lnTo>
                    <a:lnTo>
                      <a:pt x="52" y="127"/>
                    </a:lnTo>
                    <a:lnTo>
                      <a:pt x="311" y="127"/>
                    </a:lnTo>
                    <a:lnTo>
                      <a:pt x="200" y="100"/>
                    </a:lnTo>
                    <a:lnTo>
                      <a:pt x="400" y="26"/>
                    </a:lnTo>
                    <a:close/>
                  </a:path>
                </a:pathLst>
              </a:custGeom>
              <a:solidFill>
                <a:srgbClr val="FFFFFF"/>
              </a:solidFill>
              <a:ln w="9525">
                <a:noFill/>
                <a:round/>
                <a:headEnd/>
                <a:tailEnd/>
              </a:ln>
            </p:spPr>
            <p:txBody>
              <a:bodyPr/>
              <a:lstStyle/>
              <a:p>
                <a:pPr algn="ctr"/>
                <a:endParaRPr lang="en-US"/>
              </a:p>
            </p:txBody>
          </p:sp>
          <p:sp>
            <p:nvSpPr>
              <p:cNvPr id="147" name="Freeform 231"/>
              <p:cNvSpPr>
                <a:spLocks/>
              </p:cNvSpPr>
              <p:nvPr/>
            </p:nvSpPr>
            <p:spPr bwMode="auto">
              <a:xfrm>
                <a:off x="4292" y="3392"/>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6"/>
                    </a:moveTo>
                    <a:lnTo>
                      <a:pt x="311" y="0"/>
                    </a:lnTo>
                    <a:lnTo>
                      <a:pt x="104" y="80"/>
                    </a:lnTo>
                    <a:lnTo>
                      <a:pt x="0" y="53"/>
                    </a:lnTo>
                    <a:lnTo>
                      <a:pt x="52" y="127"/>
                    </a:lnTo>
                    <a:lnTo>
                      <a:pt x="311" y="127"/>
                    </a:lnTo>
                    <a:lnTo>
                      <a:pt x="200" y="100"/>
                    </a:lnTo>
                    <a:lnTo>
                      <a:pt x="400" y="26"/>
                    </a:lnTo>
                    <a:close/>
                  </a:path>
                </a:pathLst>
              </a:custGeom>
              <a:solidFill>
                <a:srgbClr val="FFFFFF"/>
              </a:solidFill>
              <a:ln w="9525">
                <a:noFill/>
                <a:round/>
                <a:headEnd/>
                <a:tailEnd/>
              </a:ln>
            </p:spPr>
            <p:txBody>
              <a:bodyPr/>
              <a:lstStyle/>
              <a:p>
                <a:pPr algn="ctr"/>
                <a:endParaRPr lang="en-US"/>
              </a:p>
            </p:txBody>
          </p:sp>
          <p:sp>
            <p:nvSpPr>
              <p:cNvPr id="148" name="Freeform 232"/>
              <p:cNvSpPr>
                <a:spLocks/>
              </p:cNvSpPr>
              <p:nvPr/>
            </p:nvSpPr>
            <p:spPr bwMode="auto">
              <a:xfrm>
                <a:off x="4300"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3"/>
                    </a:lnTo>
                    <a:lnTo>
                      <a:pt x="400" y="53"/>
                    </a:lnTo>
                    <a:lnTo>
                      <a:pt x="348" y="120"/>
                    </a:lnTo>
                    <a:lnTo>
                      <a:pt x="97" y="120"/>
                    </a:lnTo>
                    <a:lnTo>
                      <a:pt x="200" y="100"/>
                    </a:lnTo>
                    <a:lnTo>
                      <a:pt x="0" y="27"/>
                    </a:lnTo>
                    <a:close/>
                  </a:path>
                </a:pathLst>
              </a:custGeom>
              <a:solidFill>
                <a:srgbClr val="FFFFFF"/>
              </a:solidFill>
              <a:ln w="9525">
                <a:noFill/>
                <a:round/>
                <a:headEnd/>
                <a:tailEnd/>
              </a:ln>
            </p:spPr>
            <p:txBody>
              <a:bodyPr/>
              <a:lstStyle/>
              <a:p>
                <a:pPr algn="ctr"/>
                <a:endParaRPr lang="en-US"/>
              </a:p>
            </p:txBody>
          </p:sp>
          <p:sp>
            <p:nvSpPr>
              <p:cNvPr id="151" name="Freeform 234"/>
              <p:cNvSpPr>
                <a:spLocks/>
              </p:cNvSpPr>
              <p:nvPr/>
            </p:nvSpPr>
            <p:spPr bwMode="auto">
              <a:xfrm>
                <a:off x="4442" y="3398"/>
                <a:ext cx="143"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400" y="94"/>
                    </a:moveTo>
                    <a:lnTo>
                      <a:pt x="311" y="120"/>
                    </a:lnTo>
                    <a:lnTo>
                      <a:pt x="104" y="40"/>
                    </a:lnTo>
                    <a:lnTo>
                      <a:pt x="0" y="67"/>
                    </a:lnTo>
                    <a:lnTo>
                      <a:pt x="52" y="0"/>
                    </a:lnTo>
                    <a:lnTo>
                      <a:pt x="311" y="0"/>
                    </a:lnTo>
                    <a:lnTo>
                      <a:pt x="200" y="20"/>
                    </a:lnTo>
                    <a:lnTo>
                      <a:pt x="400" y="94"/>
                    </a:lnTo>
                    <a:close/>
                  </a:path>
                </a:pathLst>
              </a:custGeom>
              <a:solidFill>
                <a:srgbClr val="FFFFFF"/>
              </a:solidFill>
              <a:ln w="9525">
                <a:noFill/>
                <a:round/>
                <a:headEnd/>
                <a:tailEnd/>
              </a:ln>
            </p:spPr>
            <p:txBody>
              <a:bodyPr/>
              <a:lstStyle/>
              <a:p>
                <a:pPr algn="ctr"/>
                <a:endParaRPr lang="en-US"/>
              </a:p>
            </p:txBody>
          </p:sp>
          <p:sp>
            <p:nvSpPr>
              <p:cNvPr id="152" name="Freeform 235"/>
              <p:cNvSpPr>
                <a:spLocks/>
              </p:cNvSpPr>
              <p:nvPr/>
            </p:nvSpPr>
            <p:spPr bwMode="auto">
              <a:xfrm>
                <a:off x="4442" y="3398"/>
                <a:ext cx="143"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400" y="94"/>
                    </a:moveTo>
                    <a:lnTo>
                      <a:pt x="311" y="120"/>
                    </a:lnTo>
                    <a:lnTo>
                      <a:pt x="104" y="40"/>
                    </a:lnTo>
                    <a:lnTo>
                      <a:pt x="0" y="67"/>
                    </a:lnTo>
                    <a:lnTo>
                      <a:pt x="52" y="0"/>
                    </a:lnTo>
                    <a:lnTo>
                      <a:pt x="311" y="0"/>
                    </a:lnTo>
                    <a:lnTo>
                      <a:pt x="200" y="20"/>
                    </a:lnTo>
                    <a:lnTo>
                      <a:pt x="400" y="94"/>
                    </a:lnTo>
                    <a:close/>
                  </a:path>
                </a:pathLst>
              </a:custGeom>
              <a:solidFill>
                <a:srgbClr val="FFFFFF"/>
              </a:solidFill>
              <a:ln w="9525">
                <a:noFill/>
                <a:round/>
                <a:headEnd/>
                <a:tailEnd/>
              </a:ln>
            </p:spPr>
            <p:txBody>
              <a:bodyPr/>
              <a:lstStyle/>
              <a:p>
                <a:pPr algn="ctr"/>
                <a:endParaRPr lang="en-US"/>
              </a:p>
            </p:txBody>
          </p:sp>
          <p:sp>
            <p:nvSpPr>
              <p:cNvPr id="153" name="Line 236"/>
              <p:cNvSpPr>
                <a:spLocks noChangeShapeType="1"/>
              </p:cNvSpPr>
              <p:nvPr/>
            </p:nvSpPr>
            <p:spPr bwMode="auto">
              <a:xfrm>
                <a:off x="4224" y="3387"/>
                <a:ext cx="0" cy="108"/>
              </a:xfrm>
              <a:prstGeom prst="line">
                <a:avLst/>
              </a:prstGeom>
              <a:noFill/>
              <a:ln w="12700" cap="sq">
                <a:solidFill>
                  <a:srgbClr val="FFCCFF"/>
                </a:solidFill>
                <a:miter lim="800000"/>
                <a:headEnd/>
                <a:tailEnd/>
              </a:ln>
            </p:spPr>
            <p:txBody>
              <a:bodyPr/>
              <a:lstStyle/>
              <a:p>
                <a:endParaRPr lang="en-US"/>
              </a:p>
            </p:txBody>
          </p:sp>
          <p:sp>
            <p:nvSpPr>
              <p:cNvPr id="154" name="Line 237"/>
              <p:cNvSpPr>
                <a:spLocks noChangeShapeType="1"/>
              </p:cNvSpPr>
              <p:nvPr/>
            </p:nvSpPr>
            <p:spPr bwMode="auto">
              <a:xfrm>
                <a:off x="4656" y="3387"/>
                <a:ext cx="0" cy="108"/>
              </a:xfrm>
              <a:prstGeom prst="line">
                <a:avLst/>
              </a:prstGeom>
              <a:noFill/>
              <a:ln w="12700" cap="sq">
                <a:solidFill>
                  <a:srgbClr val="FFCCFF"/>
                </a:solidFill>
                <a:miter lim="800000"/>
                <a:headEnd/>
                <a:tailEnd/>
              </a:ln>
            </p:spPr>
            <p:txBody>
              <a:bodyPr/>
              <a:lstStyle/>
              <a:p>
                <a:endParaRPr lang="en-US"/>
              </a:p>
            </p:txBody>
          </p:sp>
          <p:sp>
            <p:nvSpPr>
              <p:cNvPr id="155" name="Freeform 233"/>
              <p:cNvSpPr>
                <a:spLocks/>
              </p:cNvSpPr>
              <p:nvPr/>
            </p:nvSpPr>
            <p:spPr bwMode="auto">
              <a:xfrm>
                <a:off x="4300"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3"/>
                    </a:lnTo>
                    <a:lnTo>
                      <a:pt x="400" y="53"/>
                    </a:lnTo>
                    <a:lnTo>
                      <a:pt x="348" y="120"/>
                    </a:lnTo>
                    <a:lnTo>
                      <a:pt x="97" y="120"/>
                    </a:lnTo>
                    <a:lnTo>
                      <a:pt x="200" y="100"/>
                    </a:lnTo>
                    <a:lnTo>
                      <a:pt x="0" y="27"/>
                    </a:lnTo>
                    <a:close/>
                  </a:path>
                </a:pathLst>
              </a:custGeom>
              <a:solidFill>
                <a:srgbClr val="FFFFFF"/>
              </a:solidFill>
              <a:ln w="9525">
                <a:noFill/>
                <a:round/>
                <a:headEnd/>
                <a:tailEnd/>
              </a:ln>
            </p:spPr>
            <p:txBody>
              <a:bodyPr/>
              <a:lstStyle/>
              <a:p>
                <a:pPr algn="ctr"/>
                <a:endParaRPr lang="en-US"/>
              </a:p>
            </p:txBody>
          </p:sp>
        </p:grpSp>
        <p:sp>
          <p:nvSpPr>
            <p:cNvPr id="93" name="Rectangle 238"/>
            <p:cNvSpPr>
              <a:spLocks noChangeArrowheads="1"/>
            </p:cNvSpPr>
            <p:nvPr/>
          </p:nvSpPr>
          <p:spPr bwMode="auto">
            <a:xfrm>
              <a:off x="2776" y="2304"/>
              <a:ext cx="87" cy="252"/>
            </a:xfrm>
            <a:prstGeom prst="rect">
              <a:avLst/>
            </a:prstGeom>
            <a:noFill/>
            <a:ln w="9525">
              <a:noFill/>
              <a:miter lim="800000"/>
              <a:headEnd/>
              <a:tailEnd/>
            </a:ln>
          </p:spPr>
          <p:txBody>
            <a:bodyPr wrap="none">
              <a:spAutoFit/>
            </a:bodyPr>
            <a:lstStyle/>
            <a:p>
              <a:pPr algn="ctr"/>
              <a:endParaRPr lang="en-US" sz="2000" b="1" dirty="0">
                <a:solidFill>
                  <a:srgbClr val="A50021"/>
                </a:solidFill>
                <a:latin typeface="Arial" charset="0"/>
              </a:endParaRPr>
            </a:p>
          </p:txBody>
        </p:sp>
      </p:grpSp>
      <p:sp>
        <p:nvSpPr>
          <p:cNvPr id="181" name="AutoShape 149"/>
          <p:cNvSpPr>
            <a:spLocks noChangeArrowheads="1"/>
          </p:cNvSpPr>
          <p:nvPr/>
        </p:nvSpPr>
        <p:spPr bwMode="auto">
          <a:xfrm>
            <a:off x="5892802" y="1841676"/>
            <a:ext cx="3454399" cy="720275"/>
          </a:xfrm>
          <a:prstGeom prst="wedgeRoundRectCallout">
            <a:avLst>
              <a:gd name="adj1" fmla="val -33667"/>
              <a:gd name="adj2" fmla="val 145020"/>
              <a:gd name="adj3" fmla="val 16667"/>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sz="2000" b="1" dirty="0" smtClean="0"/>
              <a:t>Level3</a:t>
            </a:r>
            <a:r>
              <a:rPr lang="en-US" sz="2000" b="1" dirty="0"/>
              <a:t>, VZW, </a:t>
            </a:r>
            <a:r>
              <a:rPr lang="en-US" sz="2000" b="1" dirty="0" smtClean="0"/>
              <a:t>22394</a:t>
            </a:r>
            <a:r>
              <a:rPr lang="en-US" sz="1800" b="1" dirty="0" smtClean="0"/>
              <a:t> </a:t>
            </a:r>
            <a:r>
              <a:rPr lang="en-US" sz="1800" dirty="0"/>
              <a:t>66.174.161.0/24 </a:t>
            </a:r>
          </a:p>
        </p:txBody>
      </p:sp>
      <p:sp>
        <p:nvSpPr>
          <p:cNvPr id="182" name="Line 151"/>
          <p:cNvSpPr>
            <a:spLocks noChangeShapeType="1"/>
          </p:cNvSpPr>
          <p:nvPr/>
        </p:nvSpPr>
        <p:spPr bwMode="auto">
          <a:xfrm flipH="1" flipV="1">
            <a:off x="8636997" y="3669441"/>
            <a:ext cx="1015999" cy="488641"/>
          </a:xfrm>
          <a:prstGeom prst="line">
            <a:avLst/>
          </a:prstGeom>
          <a:noFill/>
          <a:ln w="127000">
            <a:solidFill>
              <a:schemeClr val="accent3"/>
            </a:solidFill>
            <a:round/>
            <a:headEnd type="triangle" w="med" len="med"/>
            <a:tailEnd/>
          </a:ln>
        </p:spPr>
        <p:txBody>
          <a:bodyPr/>
          <a:lstStyle/>
          <a:p>
            <a:pPr>
              <a:defRPr/>
            </a:pPr>
            <a:endParaRPr lang="en-US"/>
          </a:p>
        </p:txBody>
      </p:sp>
      <p:sp>
        <p:nvSpPr>
          <p:cNvPr id="183" name="Cloud 182"/>
          <p:cNvSpPr/>
          <p:nvPr/>
        </p:nvSpPr>
        <p:spPr bwMode="auto">
          <a:xfrm>
            <a:off x="9368640" y="4942781"/>
            <a:ext cx="2620160" cy="952499"/>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22394</a:t>
            </a:r>
          </a:p>
        </p:txBody>
      </p:sp>
      <p:cxnSp>
        <p:nvCxnSpPr>
          <p:cNvPr id="184" name="Straight Connector 160"/>
          <p:cNvCxnSpPr>
            <a:cxnSpLocks noChangeShapeType="1"/>
            <a:endCxn id="183" idx="3"/>
          </p:cNvCxnSpPr>
          <p:nvPr/>
        </p:nvCxnSpPr>
        <p:spPr bwMode="auto">
          <a:xfrm flipH="1">
            <a:off x="10678720" y="4620290"/>
            <a:ext cx="142677" cy="376948"/>
          </a:xfrm>
          <a:prstGeom prst="line">
            <a:avLst/>
          </a:prstGeom>
          <a:noFill/>
          <a:ln w="57150" algn="ctr">
            <a:solidFill>
              <a:schemeClr val="tx1">
                <a:lumMod val="75000"/>
              </a:schemeClr>
            </a:solidFill>
            <a:round/>
            <a:headEnd type="none" w="med" len="med"/>
            <a:tailEnd type="none" w="med" len="med"/>
          </a:ln>
        </p:spPr>
      </p:cxnSp>
      <p:sp>
        <p:nvSpPr>
          <p:cNvPr id="185" name="Line 151"/>
          <p:cNvSpPr>
            <a:spLocks noChangeShapeType="1"/>
          </p:cNvSpPr>
          <p:nvPr/>
        </p:nvSpPr>
        <p:spPr bwMode="auto">
          <a:xfrm flipV="1">
            <a:off x="10622560" y="4566718"/>
            <a:ext cx="254997" cy="484097"/>
          </a:xfrm>
          <a:prstGeom prst="line">
            <a:avLst/>
          </a:prstGeom>
          <a:noFill/>
          <a:ln w="127000">
            <a:solidFill>
              <a:schemeClr val="accent3"/>
            </a:solidFill>
            <a:round/>
            <a:headEnd type="triangle" w="med" len="med"/>
            <a:tailEnd/>
          </a:ln>
        </p:spPr>
        <p:txBody>
          <a:bodyPr/>
          <a:lstStyle/>
          <a:p>
            <a:pPr>
              <a:defRPr/>
            </a:pPr>
            <a:endParaRPr lang="en-US"/>
          </a:p>
        </p:txBody>
      </p:sp>
      <p:grpSp>
        <p:nvGrpSpPr>
          <p:cNvPr id="11" name="Group 187"/>
          <p:cNvGrpSpPr/>
          <p:nvPr/>
        </p:nvGrpSpPr>
        <p:grpSpPr>
          <a:xfrm>
            <a:off x="609602" y="1371600"/>
            <a:ext cx="2415529" cy="1221234"/>
            <a:chOff x="6213449" y="4497184"/>
            <a:chExt cx="1811646" cy="1221234"/>
          </a:xfrm>
        </p:grpSpPr>
        <p:sp>
          <p:nvSpPr>
            <p:cNvPr id="189" name="Rectangle 188"/>
            <p:cNvSpPr/>
            <p:nvPr/>
          </p:nvSpPr>
          <p:spPr>
            <a:xfrm rot="5400000">
              <a:off x="6698799" y="4392121"/>
              <a:ext cx="990600" cy="1661993"/>
            </a:xfrm>
            <a:prstGeom prst="rect">
              <a:avLst/>
            </a:prstGeom>
          </p:spPr>
          <p:txBody>
            <a:bodyPr wrap="square">
              <a:spAutoFit/>
            </a:bodyPr>
            <a:lstStyle/>
            <a:p>
              <a:r>
                <a:rPr lang="en-US" sz="13800" b="1" dirty="0" smtClean="0">
                  <a:solidFill>
                    <a:srgbClr val="C00000"/>
                  </a:solidFill>
                  <a:effectLst>
                    <a:outerShdw blurRad="38100" dist="38100" dir="2700000" algn="tl">
                      <a:srgbClr val="000000">
                        <a:alpha val="43137"/>
                      </a:srgbClr>
                    </a:outerShdw>
                  </a:effectLst>
                  <a:latin typeface="+mj-lt"/>
                </a:rPr>
                <a:t>X</a:t>
              </a:r>
              <a:endParaRPr lang="en-US" sz="13800" dirty="0">
                <a:solidFill>
                  <a:srgbClr val="C00000"/>
                </a:solidFill>
                <a:effectLst>
                  <a:outerShdw blurRad="38100" dist="38100" dir="2700000" algn="tl">
                    <a:srgbClr val="000000">
                      <a:alpha val="43137"/>
                    </a:srgbClr>
                  </a:outerShdw>
                </a:effectLst>
                <a:latin typeface="+mj-lt"/>
              </a:endParaRPr>
            </a:p>
          </p:txBody>
        </p:sp>
        <p:sp>
          <p:nvSpPr>
            <p:cNvPr id="190" name="Rectangle 189"/>
            <p:cNvSpPr/>
            <p:nvPr/>
          </p:nvSpPr>
          <p:spPr>
            <a:xfrm>
              <a:off x="6213449" y="4497184"/>
              <a:ext cx="1439481" cy="461665"/>
            </a:xfrm>
            <a:prstGeom prst="rect">
              <a:avLst/>
            </a:prstGeom>
          </p:spPr>
          <p:txBody>
            <a:bodyPr wrap="none">
              <a:spAutoFit/>
            </a:bodyPr>
            <a:lstStyle/>
            <a:p>
              <a:r>
                <a:rPr lang="en-US" sz="2400" b="1" dirty="0" smtClean="0">
                  <a:solidFill>
                    <a:srgbClr val="C00000"/>
                  </a:solidFill>
                  <a:effectLst>
                    <a:outerShdw blurRad="38100" dist="38100" dir="2700000" algn="tl">
                      <a:srgbClr val="000000">
                        <a:alpha val="43137"/>
                      </a:srgbClr>
                    </a:outerShdw>
                  </a:effectLst>
                  <a:latin typeface="+mj-lt"/>
                </a:rPr>
                <a:t>RPKI: Invalid!</a:t>
              </a:r>
              <a:endParaRPr lang="en-US" sz="2400" dirty="0">
                <a:solidFill>
                  <a:srgbClr val="C00000"/>
                </a:solidFill>
                <a:latin typeface="+mj-lt"/>
              </a:endParaRPr>
            </a:p>
          </p:txBody>
        </p:sp>
      </p:grpSp>
      <p:sp>
        <p:nvSpPr>
          <p:cNvPr id="191" name="Rectangle 190"/>
          <p:cNvSpPr/>
          <p:nvPr/>
        </p:nvSpPr>
        <p:spPr>
          <a:xfrm>
            <a:off x="1727201" y="5174162"/>
            <a:ext cx="7744790" cy="430887"/>
          </a:xfrm>
          <a:prstGeom prst="rect">
            <a:avLst/>
          </a:prstGeom>
        </p:spPr>
        <p:txBody>
          <a:bodyPr wrap="square">
            <a:spAutoFit/>
          </a:bodyPr>
          <a:lstStyle/>
          <a:p>
            <a:pPr marL="0" lvl="1" algn="ctr">
              <a:defRPr/>
            </a:pPr>
            <a:r>
              <a:rPr lang="en-US" sz="2200" b="1" dirty="0" smtClean="0"/>
              <a:t>RPKI shows China Telecom is not a valid origin for this prefix.</a:t>
            </a:r>
            <a:endParaRPr lang="en-US" sz="2200" dirty="0"/>
          </a:p>
        </p:txBody>
      </p:sp>
      <p:sp>
        <p:nvSpPr>
          <p:cNvPr id="192" name="Smiley Face 191"/>
          <p:cNvSpPr/>
          <p:nvPr/>
        </p:nvSpPr>
        <p:spPr bwMode="auto">
          <a:xfrm>
            <a:off x="4746485" y="2845411"/>
            <a:ext cx="841515" cy="544286"/>
          </a:xfrm>
          <a:prstGeom prst="smileyFace">
            <a:avLst>
              <a:gd name="adj" fmla="val 4653"/>
            </a:avLst>
          </a:prstGeom>
          <a:solidFill>
            <a:schemeClr val="bg1"/>
          </a:solidFill>
          <a:ln w="57150" cap="flat" cmpd="sng" algn="ctr">
            <a:solidFill>
              <a:srgbClr val="008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rgbClr val="008000"/>
              </a:solidFill>
              <a:effectLst/>
              <a:latin typeface="Times New Roman" pitchFamily="18" charset="0"/>
            </a:endParaRPr>
          </a:p>
        </p:txBody>
      </p:sp>
      <p:sp>
        <p:nvSpPr>
          <p:cNvPr id="88" name="Line 151"/>
          <p:cNvSpPr>
            <a:spLocks noChangeShapeType="1"/>
          </p:cNvSpPr>
          <p:nvPr/>
        </p:nvSpPr>
        <p:spPr bwMode="auto">
          <a:xfrm flipH="1" flipV="1">
            <a:off x="5770880" y="2699851"/>
            <a:ext cx="1066800" cy="479102"/>
          </a:xfrm>
          <a:prstGeom prst="line">
            <a:avLst/>
          </a:prstGeom>
          <a:noFill/>
          <a:ln w="127000">
            <a:solidFill>
              <a:schemeClr val="accent3"/>
            </a:solidFill>
            <a:round/>
            <a:headEnd type="triangle" w="med" len="med"/>
            <a:tailEnd/>
          </a:ln>
        </p:spPr>
        <p:txBody>
          <a:bodyPr/>
          <a:lstStyle/>
          <a:p>
            <a:pPr>
              <a:defRPr/>
            </a:pPr>
            <a:endParaRPr lang="en-US"/>
          </a:p>
        </p:txBody>
      </p:sp>
      <p:sp>
        <p:nvSpPr>
          <p:cNvPr id="90" name="Rectangle 89"/>
          <p:cNvSpPr/>
          <p:nvPr/>
        </p:nvSpPr>
        <p:spPr>
          <a:xfrm>
            <a:off x="9368640" y="6096003"/>
            <a:ext cx="2620160" cy="43088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CA" b="1" dirty="0" smtClean="0">
                <a:solidFill>
                  <a:schemeClr val="bg1"/>
                </a:solidFill>
              </a:rPr>
              <a:t>66.174.161.0/24</a:t>
            </a:r>
            <a:endParaRPr lang="en-CA" b="1" dirty="0">
              <a:solidFill>
                <a:schemeClr val="bg1"/>
              </a:solidFill>
            </a:endParaRPr>
          </a:p>
        </p:txBody>
      </p:sp>
      <p:cxnSp>
        <p:nvCxnSpPr>
          <p:cNvPr id="109" name="Straight Connector 108"/>
          <p:cNvCxnSpPr>
            <a:stCxn id="90" idx="0"/>
          </p:cNvCxnSpPr>
          <p:nvPr/>
        </p:nvCxnSpPr>
        <p:spPr>
          <a:xfrm flipV="1">
            <a:off x="10678720" y="5894266"/>
            <a:ext cx="0" cy="2017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1" y="1073427"/>
            <a:ext cx="12192000" cy="43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标题 1"/>
          <p:cNvSpPr txBox="1">
            <a:spLocks/>
          </p:cNvSpPr>
          <p:nvPr/>
        </p:nvSpPr>
        <p:spPr>
          <a:xfrm>
            <a:off x="1" y="274583"/>
            <a:ext cx="12192000" cy="1142735"/>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5900" b="1" i="0" u="none" strike="noStrike" kern="1200" cap="none" spc="0" normalizeH="0" baseline="0" noProof="0" dirty="0" smtClean="0">
                <a:ln>
                  <a:noFill/>
                </a:ln>
                <a:solidFill>
                  <a:srgbClr val="00B0F0"/>
                </a:solidFill>
                <a:effectLst/>
                <a:uLnTx/>
                <a:uFillTx/>
                <a:latin typeface="Verdana" pitchFamily="34" charset="0"/>
                <a:ea typeface="Verdana" pitchFamily="34" charset="0"/>
                <a:cs typeface="Verdana" pitchFamily="34" charset="0"/>
              </a:rPr>
              <a:t>RPKI </a:t>
            </a:r>
            <a:endParaRPr kumimoji="0" lang="zh-CN" altLang="en-US" sz="5900" b="1" i="0" u="none" strike="noStrike" kern="1200" cap="none" spc="0" normalizeH="0" baseline="0" noProof="0" dirty="0">
              <a:ln>
                <a:noFill/>
              </a:ln>
              <a:solidFill>
                <a:srgbClr val="00B0F0"/>
              </a:solidFill>
              <a:effectLst/>
              <a:uLnTx/>
              <a:uFillTx/>
              <a:latin typeface="Verdana" pitchFamily="34" charset="0"/>
              <a:ea typeface="+mj-ea"/>
              <a:cs typeface="Verdana" pitchFamily="34" charset="0"/>
            </a:endParaRPr>
          </a:p>
        </p:txBody>
      </p:sp>
      <p:sp>
        <p:nvSpPr>
          <p:cNvPr id="146" name="TextBox 145"/>
          <p:cNvSpPr txBox="1"/>
          <p:nvPr/>
        </p:nvSpPr>
        <p:spPr>
          <a:xfrm>
            <a:off x="4969569" y="1143002"/>
            <a:ext cx="7709452" cy="196977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srgbClr val="00B0F0"/>
                </a:solidFill>
                <a:effectLst/>
                <a:uLnTx/>
                <a:uFillTx/>
                <a:latin typeface="Verdana" pitchFamily="34" charset="0"/>
                <a:ea typeface="Verdana" pitchFamily="34" charset="0"/>
                <a:cs typeface="Verdana" pitchFamily="34" charset="0"/>
              </a:rPr>
              <a:t>Resource Public Key Infrastructure</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3200" kern="0" dirty="0" smtClean="0">
                <a:solidFill>
                  <a:srgbClr val="00B0F0"/>
                </a:solidFill>
                <a:latin typeface="Verdana" pitchFamily="34" charset="0"/>
                <a:ea typeface="Verdana" pitchFamily="34" charset="0"/>
                <a:cs typeface="Verdana"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3200" kern="0" dirty="0" smtClean="0">
                <a:solidFill>
                  <a:srgbClr val="00B0F0"/>
                </a:solidFill>
                <a:latin typeface="Verdana" pitchFamily="34" charset="0"/>
                <a:ea typeface="Verdana" pitchFamily="34" charset="0"/>
                <a:cs typeface="Verdana" pitchFamily="34" charset="0"/>
              </a:rPr>
              <a:t>                              </a:t>
            </a:r>
            <a:r>
              <a:rPr lang="en-US" altLang="zh-CN" sz="2600" kern="0" dirty="0" smtClean="0">
                <a:solidFill>
                  <a:srgbClr val="00B0F0"/>
                </a:solidFill>
                <a:latin typeface="Verdana" pitchFamily="34" charset="0"/>
                <a:ea typeface="Verdana" pitchFamily="34" charset="0"/>
                <a:cs typeface="Verdana" pitchFamily="34" charset="0"/>
              </a:rPr>
              <a:t>certified mapping </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600" kern="0" dirty="0" smtClean="0">
                <a:solidFill>
                  <a:srgbClr val="00B0F0"/>
                </a:solidFill>
                <a:latin typeface="Verdana" pitchFamily="34" charset="0"/>
                <a:ea typeface="Verdana" pitchFamily="34" charset="0"/>
                <a:cs typeface="Verdana" pitchFamily="34" charset="0"/>
              </a:rPr>
              <a:t>   from </a:t>
            </a:r>
            <a:r>
              <a:rPr lang="en-US" altLang="zh-CN" sz="2600" kern="0" dirty="0" err="1" smtClean="0">
                <a:solidFill>
                  <a:srgbClr val="00B0F0"/>
                </a:solidFill>
                <a:latin typeface="Verdana" pitchFamily="34" charset="0"/>
                <a:ea typeface="Verdana" pitchFamily="34" charset="0"/>
                <a:cs typeface="Verdana" pitchFamily="34" charset="0"/>
              </a:rPr>
              <a:t>ASes</a:t>
            </a:r>
            <a:r>
              <a:rPr lang="en-US" altLang="zh-CN" sz="2600" kern="0" dirty="0" smtClean="0">
                <a:solidFill>
                  <a:srgbClr val="00B0F0"/>
                </a:solidFill>
                <a:latin typeface="Verdana" pitchFamily="34" charset="0"/>
                <a:ea typeface="Verdana" pitchFamily="34" charset="0"/>
                <a:cs typeface="Verdana" pitchFamily="34" charset="0"/>
              </a:rPr>
              <a:t> to public keys and IP prefixes</a:t>
            </a:r>
            <a:endParaRPr kumimoji="0" lang="zh-CN" altLang="en-US" sz="3200" b="0" i="0" u="none" strike="noStrike" kern="0" cap="none" spc="0" normalizeH="0" baseline="0" noProof="0" dirty="0">
              <a:ln>
                <a:noFill/>
              </a:ln>
              <a:solidFill>
                <a:srgbClr val="00B0F0"/>
              </a:solidFill>
              <a:effectLst/>
              <a:uLnTx/>
              <a:uFillTx/>
              <a:latin typeface="Verdana" pitchFamily="34" charset="0"/>
              <a:cs typeface="Verdana" pitchFamily="34" charset="0"/>
            </a:endParaRPr>
          </a:p>
        </p:txBody>
      </p:sp>
    </p:spTree>
    <p:custDataLst>
      <p:tags r:id="rId1"/>
    </p:custDataLst>
    <p:extLst>
      <p:ext uri="{BB962C8B-B14F-4D97-AF65-F5344CB8AC3E}">
        <p14:creationId xmlns:p14="http://schemas.microsoft.com/office/powerpoint/2010/main" xmlns="" val="2246017240"/>
      </p:ext>
    </p:extLst>
  </p:cSld>
  <p:clrMapOvr>
    <a:masterClrMapping/>
  </p:clrMapOvr>
  <p:transition advTm="281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wipe(up)">
                                      <p:cBhvr>
                                        <p:cTn id="14" dur="500"/>
                                        <p:tgtEl>
                                          <p:spTgt spid="88"/>
                                        </p:tgtEl>
                                      </p:cBhvr>
                                    </p:animEffect>
                                  </p:childTnLst>
                                </p:cTn>
                              </p:par>
                            </p:childTnLst>
                          </p:cTn>
                        </p:par>
                        <p:par>
                          <p:cTn id="15" fill="hold">
                            <p:stCondLst>
                              <p:cond delay="500"/>
                            </p:stCondLst>
                            <p:childTnLst>
                              <p:par>
                                <p:cTn id="16" presetID="1" presetClass="entr" presetSubtype="0" fill="hold" grpId="0" nodeType="afterEffect">
                                  <p:stCondLst>
                                    <p:cond delay="1000"/>
                                  </p:stCondLst>
                                  <p:childTnLst>
                                    <p:set>
                                      <p:cBhvr>
                                        <p:cTn id="17" dur="1" fill="hold">
                                          <p:stCondLst>
                                            <p:cond delay="0"/>
                                          </p:stCondLst>
                                        </p:cTn>
                                        <p:tgtEl>
                                          <p:spTgt spid="192"/>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91" grpId="0"/>
      <p:bldP spid="192" grpId="0" animBg="1"/>
      <p:bldP spid="8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loud 78"/>
          <p:cNvSpPr/>
          <p:nvPr/>
        </p:nvSpPr>
        <p:spPr bwMode="auto">
          <a:xfrm>
            <a:off x="594390" y="3558914"/>
            <a:ext cx="2965477" cy="1394087"/>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endParaRPr lang="en-US" sz="2200" b="1" dirty="0" smtClean="0">
              <a:latin typeface="+mj-lt"/>
            </a:endParaRPr>
          </a:p>
          <a:p>
            <a:pPr algn="ctr">
              <a:defRPr/>
            </a:pPr>
            <a:r>
              <a:rPr lang="en-US" sz="2200" b="1" dirty="0" smtClean="0">
                <a:latin typeface="+mj-lt"/>
              </a:rPr>
              <a:t>China</a:t>
            </a:r>
          </a:p>
          <a:p>
            <a:pPr algn="ctr">
              <a:defRPr/>
            </a:pPr>
            <a:r>
              <a:rPr lang="en-US" sz="2200" b="1" dirty="0" smtClean="0">
                <a:latin typeface="+mj-lt"/>
              </a:rPr>
              <a:t>Telecom </a:t>
            </a:r>
            <a:endParaRPr lang="en-US" sz="2200" b="1" dirty="0">
              <a:latin typeface="+mj-lt"/>
            </a:endParaRPr>
          </a:p>
        </p:txBody>
      </p:sp>
      <p:sp>
        <p:nvSpPr>
          <p:cNvPr id="80" name="Cloud 79"/>
          <p:cNvSpPr/>
          <p:nvPr/>
        </p:nvSpPr>
        <p:spPr bwMode="auto">
          <a:xfrm>
            <a:off x="3252196" y="2201812"/>
            <a:ext cx="2438400" cy="951131"/>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ISP 1</a:t>
            </a:r>
            <a:endParaRPr lang="en-US" sz="2200" b="1" dirty="0">
              <a:latin typeface="+mj-lt"/>
            </a:endParaRPr>
          </a:p>
        </p:txBody>
      </p:sp>
      <p:sp>
        <p:nvSpPr>
          <p:cNvPr id="81" name="Cloud 80"/>
          <p:cNvSpPr/>
          <p:nvPr/>
        </p:nvSpPr>
        <p:spPr bwMode="auto">
          <a:xfrm>
            <a:off x="9652996" y="3668806"/>
            <a:ext cx="2336800" cy="952499"/>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Verizon</a:t>
            </a:r>
          </a:p>
          <a:p>
            <a:pPr algn="ctr">
              <a:defRPr/>
            </a:pPr>
            <a:r>
              <a:rPr lang="en-US" sz="2200" b="1" dirty="0" smtClean="0">
                <a:latin typeface="+mj-lt"/>
              </a:rPr>
              <a:t>Wireless</a:t>
            </a:r>
            <a:endParaRPr lang="en-US" sz="2200" b="1" dirty="0">
              <a:latin typeface="+mj-lt"/>
            </a:endParaRPr>
          </a:p>
        </p:txBody>
      </p:sp>
      <p:cxnSp>
        <p:nvCxnSpPr>
          <p:cNvPr id="82" name="Straight Connector 160"/>
          <p:cNvCxnSpPr>
            <a:cxnSpLocks noChangeShapeType="1"/>
            <a:endCxn id="80" idx="2"/>
          </p:cNvCxnSpPr>
          <p:nvPr/>
        </p:nvCxnSpPr>
        <p:spPr bwMode="auto">
          <a:xfrm flipV="1">
            <a:off x="2051586" y="2677378"/>
            <a:ext cx="1208175" cy="958203"/>
          </a:xfrm>
          <a:prstGeom prst="line">
            <a:avLst/>
          </a:prstGeom>
          <a:noFill/>
          <a:ln w="57150" algn="ctr">
            <a:solidFill>
              <a:schemeClr val="tx1">
                <a:lumMod val="50000"/>
              </a:schemeClr>
            </a:solidFill>
            <a:round/>
            <a:headEnd type="none" w="med" len="med"/>
            <a:tailEnd type="none" w="med" len="med"/>
          </a:ln>
        </p:spPr>
      </p:cxnSp>
      <p:cxnSp>
        <p:nvCxnSpPr>
          <p:cNvPr id="83" name="Straight Connector 160"/>
          <p:cNvCxnSpPr>
            <a:cxnSpLocks noChangeShapeType="1"/>
            <a:stCxn id="79" idx="0"/>
          </p:cNvCxnSpPr>
          <p:nvPr/>
        </p:nvCxnSpPr>
        <p:spPr bwMode="auto">
          <a:xfrm flipV="1">
            <a:off x="3557396" y="3382229"/>
            <a:ext cx="2946000" cy="873729"/>
          </a:xfrm>
          <a:prstGeom prst="line">
            <a:avLst/>
          </a:prstGeom>
          <a:noFill/>
          <a:ln w="57150" algn="ctr">
            <a:solidFill>
              <a:schemeClr val="tx1">
                <a:lumMod val="50000"/>
              </a:schemeClr>
            </a:solidFill>
            <a:round/>
            <a:headEnd type="none" w="med" len="med"/>
            <a:tailEnd type="triangle" w="med" len="med"/>
          </a:ln>
        </p:spPr>
      </p:cxnSp>
      <p:cxnSp>
        <p:nvCxnSpPr>
          <p:cNvPr id="84" name="Straight Connector 160"/>
          <p:cNvCxnSpPr>
            <a:cxnSpLocks noChangeShapeType="1"/>
            <a:stCxn id="80" idx="0"/>
          </p:cNvCxnSpPr>
          <p:nvPr/>
        </p:nvCxnSpPr>
        <p:spPr bwMode="auto">
          <a:xfrm>
            <a:off x="5688564" y="2677377"/>
            <a:ext cx="1068832" cy="475566"/>
          </a:xfrm>
          <a:prstGeom prst="line">
            <a:avLst/>
          </a:prstGeom>
          <a:noFill/>
          <a:ln w="57150" algn="ctr">
            <a:solidFill>
              <a:schemeClr val="tx1">
                <a:lumMod val="50000"/>
              </a:schemeClr>
            </a:solidFill>
            <a:round/>
            <a:headEnd type="none" w="med" len="med"/>
            <a:tailEnd type="none" w="med" len="med"/>
          </a:ln>
        </p:spPr>
      </p:cxnSp>
      <p:sp>
        <p:nvSpPr>
          <p:cNvPr id="85" name="Cloud 84"/>
          <p:cNvSpPr/>
          <p:nvPr/>
        </p:nvSpPr>
        <p:spPr bwMode="auto">
          <a:xfrm>
            <a:off x="6503396" y="2886244"/>
            <a:ext cx="2438400" cy="991968"/>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Level 3</a:t>
            </a:r>
            <a:endParaRPr lang="en-US" sz="2200" b="1" dirty="0">
              <a:latin typeface="+mj-lt"/>
            </a:endParaRPr>
          </a:p>
        </p:txBody>
      </p:sp>
      <p:cxnSp>
        <p:nvCxnSpPr>
          <p:cNvPr id="86" name="Straight Connector 160"/>
          <p:cNvCxnSpPr>
            <a:cxnSpLocks noChangeShapeType="1"/>
            <a:stCxn id="81" idx="2"/>
          </p:cNvCxnSpPr>
          <p:nvPr/>
        </p:nvCxnSpPr>
        <p:spPr bwMode="auto">
          <a:xfrm flipH="1" flipV="1">
            <a:off x="8636996" y="3668805"/>
            <a:ext cx="1023248" cy="476250"/>
          </a:xfrm>
          <a:prstGeom prst="line">
            <a:avLst/>
          </a:prstGeom>
          <a:noFill/>
          <a:ln w="57150" algn="ctr">
            <a:solidFill>
              <a:schemeClr val="tx1">
                <a:lumMod val="50000"/>
              </a:schemeClr>
            </a:solidFill>
            <a:round/>
            <a:headEnd/>
            <a:tailEnd type="stealth"/>
          </a:ln>
        </p:spPr>
      </p:cxnSp>
      <p:sp>
        <p:nvSpPr>
          <p:cNvPr id="87" name="AutoShape 149"/>
          <p:cNvSpPr>
            <a:spLocks noChangeArrowheads="1"/>
          </p:cNvSpPr>
          <p:nvPr/>
        </p:nvSpPr>
        <p:spPr bwMode="auto">
          <a:xfrm>
            <a:off x="390693" y="1870526"/>
            <a:ext cx="2962108" cy="720275"/>
          </a:xfrm>
          <a:prstGeom prst="wedgeRoundRectCallout">
            <a:avLst>
              <a:gd name="adj1" fmla="val -121"/>
              <a:gd name="adj2" fmla="val 187361"/>
              <a:gd name="adj3" fmla="val 16667"/>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sz="2000" b="1" dirty="0" err="1" smtClean="0"/>
              <a:t>ChinaTel</a:t>
            </a:r>
            <a:r>
              <a:rPr lang="en-US" sz="2000" b="1" dirty="0" smtClean="0"/>
              <a:t>, 22394 </a:t>
            </a:r>
            <a:r>
              <a:rPr lang="en-US" sz="1800" dirty="0" smtClean="0"/>
              <a:t>66.174.161.0/24 </a:t>
            </a:r>
            <a:endParaRPr lang="en-US" sz="1800" dirty="0"/>
          </a:p>
        </p:txBody>
      </p:sp>
      <p:sp>
        <p:nvSpPr>
          <p:cNvPr id="88" name="Line 151"/>
          <p:cNvSpPr>
            <a:spLocks noChangeShapeType="1"/>
          </p:cNvSpPr>
          <p:nvPr/>
        </p:nvSpPr>
        <p:spPr bwMode="auto">
          <a:xfrm flipV="1">
            <a:off x="2075158" y="2665542"/>
            <a:ext cx="1208175" cy="904024"/>
          </a:xfrm>
          <a:prstGeom prst="line">
            <a:avLst/>
          </a:prstGeom>
          <a:noFill/>
          <a:ln w="127000">
            <a:solidFill>
              <a:schemeClr val="accent3"/>
            </a:solidFill>
            <a:round/>
            <a:headEnd type="triangle" w="med" len="med"/>
            <a:tailEnd/>
          </a:ln>
        </p:spPr>
        <p:txBody>
          <a:bodyPr/>
          <a:lstStyle/>
          <a:p>
            <a:pPr>
              <a:defRPr/>
            </a:pPr>
            <a:endParaRPr lang="en-US"/>
          </a:p>
        </p:txBody>
      </p:sp>
      <p:sp>
        <p:nvSpPr>
          <p:cNvPr id="89" name="Rectangle 88"/>
          <p:cNvSpPr/>
          <p:nvPr/>
        </p:nvSpPr>
        <p:spPr>
          <a:xfrm>
            <a:off x="4139895" y="1525674"/>
            <a:ext cx="497252" cy="707886"/>
          </a:xfrm>
          <a:prstGeom prst="rect">
            <a:avLst/>
          </a:prstGeom>
        </p:spPr>
        <p:txBody>
          <a:bodyPr wrap="none">
            <a:spAutoFit/>
          </a:bodyPr>
          <a:lstStyle/>
          <a:p>
            <a:r>
              <a:rPr lang="en-US" sz="4000" b="1" dirty="0" smtClean="0">
                <a:solidFill>
                  <a:schemeClr val="accent5"/>
                </a:solidFill>
                <a:effectLst>
                  <a:outerShdw blurRad="38100" dist="38100" dir="2700000" algn="tl">
                    <a:srgbClr val="000000">
                      <a:alpha val="43137"/>
                    </a:srgbClr>
                  </a:outerShdw>
                </a:effectLst>
                <a:latin typeface="Arial" charset="0"/>
              </a:rPr>
              <a:t>?</a:t>
            </a:r>
            <a:endParaRPr lang="en-US" sz="4000" dirty="0">
              <a:solidFill>
                <a:schemeClr val="accent5"/>
              </a:solidFill>
              <a:effectLst>
                <a:outerShdw blurRad="38100" dist="38100" dir="2700000" algn="tl">
                  <a:srgbClr val="000000">
                    <a:alpha val="43137"/>
                  </a:srgbClr>
                </a:outerShdw>
              </a:effectLst>
            </a:endParaRPr>
          </a:p>
        </p:txBody>
      </p:sp>
      <p:grpSp>
        <p:nvGrpSpPr>
          <p:cNvPr id="10" name="Group 212"/>
          <p:cNvGrpSpPr>
            <a:grpSpLocks/>
          </p:cNvGrpSpPr>
          <p:nvPr/>
        </p:nvGrpSpPr>
        <p:grpSpPr bwMode="auto">
          <a:xfrm>
            <a:off x="1574800" y="3429000"/>
            <a:ext cx="914400" cy="933450"/>
            <a:chOff x="2736" y="1968"/>
            <a:chExt cx="432" cy="588"/>
          </a:xfrm>
        </p:grpSpPr>
        <p:grpSp>
          <p:nvGrpSpPr>
            <p:cNvPr id="11" name="Group 213"/>
            <p:cNvGrpSpPr>
              <a:grpSpLocks/>
            </p:cNvGrpSpPr>
            <p:nvPr/>
          </p:nvGrpSpPr>
          <p:grpSpPr bwMode="auto">
            <a:xfrm>
              <a:off x="2736" y="1968"/>
              <a:ext cx="432" cy="354"/>
              <a:chOff x="4224" y="3216"/>
              <a:chExt cx="432" cy="354"/>
            </a:xfrm>
          </p:grpSpPr>
          <p:sp>
            <p:nvSpPr>
              <p:cNvPr id="94" name="AutoShape 214"/>
              <p:cNvSpPr>
                <a:spLocks noChangeArrowheads="1"/>
              </p:cNvSpPr>
              <p:nvPr/>
            </p:nvSpPr>
            <p:spPr bwMode="auto">
              <a:xfrm>
                <a:off x="4560" y="3216"/>
                <a:ext cx="96" cy="192"/>
              </a:xfrm>
              <a:prstGeom prst="triangle">
                <a:avLst>
                  <a:gd name="adj" fmla="val 50000"/>
                </a:avLst>
              </a:prstGeom>
              <a:solidFill>
                <a:srgbClr val="FF3300"/>
              </a:solidFill>
              <a:ln w="9525">
                <a:solidFill>
                  <a:srgbClr val="FF3300"/>
                </a:solidFill>
                <a:miter lim="800000"/>
                <a:headEnd/>
                <a:tailEnd/>
              </a:ln>
            </p:spPr>
            <p:txBody>
              <a:bodyPr wrap="none" anchor="ctr"/>
              <a:lstStyle/>
              <a:p>
                <a:pPr algn="ctr"/>
                <a:endParaRPr lang="en-US"/>
              </a:p>
            </p:txBody>
          </p:sp>
          <p:sp>
            <p:nvSpPr>
              <p:cNvPr id="95" name="AutoShape 215"/>
              <p:cNvSpPr>
                <a:spLocks noChangeArrowheads="1"/>
              </p:cNvSpPr>
              <p:nvPr/>
            </p:nvSpPr>
            <p:spPr bwMode="auto">
              <a:xfrm>
                <a:off x="4224" y="3216"/>
                <a:ext cx="96" cy="192"/>
              </a:xfrm>
              <a:prstGeom prst="triangle">
                <a:avLst>
                  <a:gd name="adj" fmla="val 50000"/>
                </a:avLst>
              </a:prstGeom>
              <a:solidFill>
                <a:srgbClr val="FF3300"/>
              </a:solidFill>
              <a:ln w="9525">
                <a:solidFill>
                  <a:srgbClr val="FF3300"/>
                </a:solidFill>
                <a:miter lim="800000"/>
                <a:headEnd/>
                <a:tailEnd/>
              </a:ln>
            </p:spPr>
            <p:txBody>
              <a:bodyPr wrap="none" anchor="ctr"/>
              <a:lstStyle/>
              <a:p>
                <a:pPr algn="ctr"/>
                <a:endParaRPr lang="en-US"/>
              </a:p>
            </p:txBody>
          </p:sp>
          <p:sp>
            <p:nvSpPr>
              <p:cNvPr id="96" name="Oval 216"/>
              <p:cNvSpPr>
                <a:spLocks noChangeArrowheads="1"/>
              </p:cNvSpPr>
              <p:nvPr/>
            </p:nvSpPr>
            <p:spPr bwMode="auto">
              <a:xfrm>
                <a:off x="4225" y="3421"/>
                <a:ext cx="429" cy="149"/>
              </a:xfrm>
              <a:prstGeom prst="ellipse">
                <a:avLst/>
              </a:prstGeom>
              <a:solidFill>
                <a:srgbClr val="A50021"/>
              </a:solidFill>
              <a:ln w="12700" cap="sq">
                <a:solidFill>
                  <a:srgbClr val="FFCCFF"/>
                </a:solidFill>
                <a:miter lim="800000"/>
                <a:headEnd/>
                <a:tailEnd/>
              </a:ln>
            </p:spPr>
            <p:txBody>
              <a:bodyPr/>
              <a:lstStyle/>
              <a:p>
                <a:pPr algn="ctr"/>
                <a:endParaRPr lang="en-US"/>
              </a:p>
            </p:txBody>
          </p:sp>
          <p:sp>
            <p:nvSpPr>
              <p:cNvPr id="97" name="Rectangle 217"/>
              <p:cNvSpPr>
                <a:spLocks noChangeArrowheads="1"/>
              </p:cNvSpPr>
              <p:nvPr/>
            </p:nvSpPr>
            <p:spPr bwMode="auto">
              <a:xfrm>
                <a:off x="4224" y="3389"/>
                <a:ext cx="432" cy="109"/>
              </a:xfrm>
              <a:prstGeom prst="rect">
                <a:avLst/>
              </a:prstGeom>
              <a:solidFill>
                <a:srgbClr val="0078AA"/>
              </a:solidFill>
              <a:ln w="9525">
                <a:noFill/>
                <a:miter lim="800000"/>
                <a:headEnd/>
                <a:tailEnd/>
              </a:ln>
            </p:spPr>
            <p:txBody>
              <a:bodyPr/>
              <a:lstStyle/>
              <a:p>
                <a:pPr algn="ctr"/>
                <a:endParaRPr lang="en-US"/>
              </a:p>
            </p:txBody>
          </p:sp>
          <p:sp>
            <p:nvSpPr>
              <p:cNvPr id="98" name="Rectangle 218"/>
              <p:cNvSpPr>
                <a:spLocks noChangeArrowheads="1"/>
              </p:cNvSpPr>
              <p:nvPr/>
            </p:nvSpPr>
            <p:spPr bwMode="auto">
              <a:xfrm>
                <a:off x="4224" y="3389"/>
                <a:ext cx="432" cy="109"/>
              </a:xfrm>
              <a:prstGeom prst="rect">
                <a:avLst/>
              </a:prstGeom>
              <a:solidFill>
                <a:srgbClr val="A50021"/>
              </a:solidFill>
              <a:ln w="9525">
                <a:noFill/>
                <a:miter lim="800000"/>
                <a:headEnd/>
                <a:tailEnd/>
              </a:ln>
            </p:spPr>
            <p:txBody>
              <a:bodyPr/>
              <a:lstStyle/>
              <a:p>
                <a:pPr algn="ctr"/>
                <a:endParaRPr lang="en-US"/>
              </a:p>
            </p:txBody>
          </p:sp>
          <p:sp>
            <p:nvSpPr>
              <p:cNvPr id="99" name="Oval 219"/>
              <p:cNvSpPr>
                <a:spLocks noChangeArrowheads="1"/>
              </p:cNvSpPr>
              <p:nvPr/>
            </p:nvSpPr>
            <p:spPr bwMode="auto">
              <a:xfrm>
                <a:off x="4225" y="3312"/>
                <a:ext cx="429" cy="149"/>
              </a:xfrm>
              <a:prstGeom prst="ellipse">
                <a:avLst/>
              </a:prstGeom>
              <a:solidFill>
                <a:srgbClr val="FF3300"/>
              </a:solidFill>
              <a:ln w="12700" cap="sq">
                <a:solidFill>
                  <a:srgbClr val="FFCCFF"/>
                </a:solidFill>
                <a:miter lim="800000"/>
                <a:headEnd/>
                <a:tailEnd/>
              </a:ln>
            </p:spPr>
            <p:txBody>
              <a:bodyPr/>
              <a:lstStyle/>
              <a:p>
                <a:pPr algn="ctr"/>
                <a:endParaRPr lang="en-US"/>
              </a:p>
            </p:txBody>
          </p:sp>
          <p:sp>
            <p:nvSpPr>
              <p:cNvPr id="100" name="Freeform 220"/>
              <p:cNvSpPr>
                <a:spLocks/>
              </p:cNvSpPr>
              <p:nvPr/>
            </p:nvSpPr>
            <p:spPr bwMode="auto">
              <a:xfrm>
                <a:off x="4445"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3" y="40"/>
                    </a:lnTo>
                    <a:lnTo>
                      <a:pt x="400" y="67"/>
                    </a:lnTo>
                    <a:lnTo>
                      <a:pt x="348" y="0"/>
                    </a:lnTo>
                    <a:lnTo>
                      <a:pt x="96" y="0"/>
                    </a:lnTo>
                    <a:lnTo>
                      <a:pt x="200" y="20"/>
                    </a:lnTo>
                    <a:lnTo>
                      <a:pt x="0" y="93"/>
                    </a:lnTo>
                    <a:close/>
                  </a:path>
                </a:pathLst>
              </a:custGeom>
              <a:solidFill>
                <a:srgbClr val="000000"/>
              </a:solidFill>
              <a:ln w="9525">
                <a:noFill/>
                <a:round/>
                <a:headEnd/>
                <a:tailEnd/>
              </a:ln>
            </p:spPr>
            <p:txBody>
              <a:bodyPr/>
              <a:lstStyle/>
              <a:p>
                <a:pPr algn="ctr"/>
                <a:endParaRPr lang="en-US"/>
              </a:p>
            </p:txBody>
          </p:sp>
          <p:sp>
            <p:nvSpPr>
              <p:cNvPr id="101" name="Freeform 221"/>
              <p:cNvSpPr>
                <a:spLocks/>
              </p:cNvSpPr>
              <p:nvPr/>
            </p:nvSpPr>
            <p:spPr bwMode="auto">
              <a:xfrm>
                <a:off x="4445"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3" y="40"/>
                    </a:lnTo>
                    <a:lnTo>
                      <a:pt x="400" y="67"/>
                    </a:lnTo>
                    <a:lnTo>
                      <a:pt x="348" y="0"/>
                    </a:lnTo>
                    <a:lnTo>
                      <a:pt x="96" y="0"/>
                    </a:lnTo>
                    <a:lnTo>
                      <a:pt x="200" y="20"/>
                    </a:lnTo>
                    <a:lnTo>
                      <a:pt x="0" y="93"/>
                    </a:lnTo>
                    <a:close/>
                  </a:path>
                </a:pathLst>
              </a:custGeom>
              <a:solidFill>
                <a:srgbClr val="000000"/>
              </a:solidFill>
              <a:ln w="9525">
                <a:noFill/>
                <a:round/>
                <a:headEnd/>
                <a:tailEnd/>
              </a:ln>
            </p:spPr>
            <p:txBody>
              <a:bodyPr/>
              <a:lstStyle/>
              <a:p>
                <a:pPr algn="ctr"/>
                <a:endParaRPr lang="en-US"/>
              </a:p>
            </p:txBody>
          </p:sp>
          <p:sp>
            <p:nvSpPr>
              <p:cNvPr id="102" name="Freeform 222"/>
              <p:cNvSpPr>
                <a:spLocks/>
              </p:cNvSpPr>
              <p:nvPr/>
            </p:nvSpPr>
            <p:spPr bwMode="auto">
              <a:xfrm>
                <a:off x="4290" y="3389"/>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7"/>
                    </a:moveTo>
                    <a:lnTo>
                      <a:pt x="311" y="0"/>
                    </a:lnTo>
                    <a:lnTo>
                      <a:pt x="103" y="80"/>
                    </a:lnTo>
                    <a:lnTo>
                      <a:pt x="0" y="53"/>
                    </a:lnTo>
                    <a:lnTo>
                      <a:pt x="52" y="127"/>
                    </a:lnTo>
                    <a:lnTo>
                      <a:pt x="311" y="127"/>
                    </a:lnTo>
                    <a:lnTo>
                      <a:pt x="200" y="100"/>
                    </a:lnTo>
                    <a:lnTo>
                      <a:pt x="400" y="27"/>
                    </a:lnTo>
                    <a:close/>
                  </a:path>
                </a:pathLst>
              </a:custGeom>
              <a:solidFill>
                <a:srgbClr val="000000"/>
              </a:solidFill>
              <a:ln w="9525">
                <a:noFill/>
                <a:round/>
                <a:headEnd/>
                <a:tailEnd/>
              </a:ln>
            </p:spPr>
            <p:txBody>
              <a:bodyPr/>
              <a:lstStyle/>
              <a:p>
                <a:pPr algn="ctr"/>
                <a:endParaRPr lang="en-US"/>
              </a:p>
            </p:txBody>
          </p:sp>
          <p:sp>
            <p:nvSpPr>
              <p:cNvPr id="103" name="Freeform 223"/>
              <p:cNvSpPr>
                <a:spLocks/>
              </p:cNvSpPr>
              <p:nvPr/>
            </p:nvSpPr>
            <p:spPr bwMode="auto">
              <a:xfrm>
                <a:off x="4290" y="3389"/>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7"/>
                    </a:moveTo>
                    <a:lnTo>
                      <a:pt x="311" y="0"/>
                    </a:lnTo>
                    <a:lnTo>
                      <a:pt x="103" y="80"/>
                    </a:lnTo>
                    <a:lnTo>
                      <a:pt x="0" y="53"/>
                    </a:lnTo>
                    <a:lnTo>
                      <a:pt x="52" y="127"/>
                    </a:lnTo>
                    <a:lnTo>
                      <a:pt x="311" y="127"/>
                    </a:lnTo>
                    <a:lnTo>
                      <a:pt x="200" y="100"/>
                    </a:lnTo>
                    <a:lnTo>
                      <a:pt x="400" y="27"/>
                    </a:lnTo>
                    <a:close/>
                  </a:path>
                </a:pathLst>
              </a:custGeom>
              <a:solidFill>
                <a:srgbClr val="000000"/>
              </a:solidFill>
              <a:ln w="9525">
                <a:noFill/>
                <a:round/>
                <a:headEnd/>
                <a:tailEnd/>
              </a:ln>
            </p:spPr>
            <p:txBody>
              <a:bodyPr/>
              <a:lstStyle/>
              <a:p>
                <a:pPr algn="ctr"/>
                <a:endParaRPr lang="en-US"/>
              </a:p>
            </p:txBody>
          </p:sp>
          <p:sp>
            <p:nvSpPr>
              <p:cNvPr id="104" name="Freeform 224"/>
              <p:cNvSpPr>
                <a:spLocks/>
              </p:cNvSpPr>
              <p:nvPr/>
            </p:nvSpPr>
            <p:spPr bwMode="auto">
              <a:xfrm>
                <a:off x="4298" y="3330"/>
                <a:ext cx="142" cy="48"/>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4"/>
                    </a:lnTo>
                    <a:lnTo>
                      <a:pt x="400" y="54"/>
                    </a:lnTo>
                    <a:lnTo>
                      <a:pt x="348" y="120"/>
                    </a:lnTo>
                    <a:lnTo>
                      <a:pt x="96" y="120"/>
                    </a:lnTo>
                    <a:lnTo>
                      <a:pt x="200" y="100"/>
                    </a:lnTo>
                    <a:lnTo>
                      <a:pt x="0" y="27"/>
                    </a:lnTo>
                    <a:close/>
                  </a:path>
                </a:pathLst>
              </a:custGeom>
              <a:solidFill>
                <a:srgbClr val="000000"/>
              </a:solidFill>
              <a:ln w="9525">
                <a:noFill/>
                <a:round/>
                <a:headEnd/>
                <a:tailEnd/>
              </a:ln>
            </p:spPr>
            <p:txBody>
              <a:bodyPr/>
              <a:lstStyle/>
              <a:p>
                <a:pPr algn="ctr"/>
                <a:endParaRPr lang="en-US"/>
              </a:p>
            </p:txBody>
          </p:sp>
          <p:sp>
            <p:nvSpPr>
              <p:cNvPr id="105" name="Freeform 225"/>
              <p:cNvSpPr>
                <a:spLocks/>
              </p:cNvSpPr>
              <p:nvPr/>
            </p:nvSpPr>
            <p:spPr bwMode="auto">
              <a:xfrm>
                <a:off x="4298" y="3330"/>
                <a:ext cx="142" cy="48"/>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4"/>
                    </a:lnTo>
                    <a:lnTo>
                      <a:pt x="400" y="54"/>
                    </a:lnTo>
                    <a:lnTo>
                      <a:pt x="348" y="120"/>
                    </a:lnTo>
                    <a:lnTo>
                      <a:pt x="96" y="120"/>
                    </a:lnTo>
                    <a:lnTo>
                      <a:pt x="200" y="100"/>
                    </a:lnTo>
                    <a:lnTo>
                      <a:pt x="0" y="27"/>
                    </a:lnTo>
                    <a:close/>
                  </a:path>
                </a:pathLst>
              </a:custGeom>
              <a:solidFill>
                <a:srgbClr val="000000"/>
              </a:solidFill>
              <a:ln w="9525">
                <a:noFill/>
                <a:round/>
                <a:headEnd/>
                <a:tailEnd/>
              </a:ln>
            </p:spPr>
            <p:txBody>
              <a:bodyPr/>
              <a:lstStyle/>
              <a:p>
                <a:pPr algn="ctr"/>
                <a:endParaRPr lang="en-US"/>
              </a:p>
            </p:txBody>
          </p:sp>
          <p:sp>
            <p:nvSpPr>
              <p:cNvPr id="106" name="Freeform 226"/>
              <p:cNvSpPr>
                <a:spLocks/>
              </p:cNvSpPr>
              <p:nvPr/>
            </p:nvSpPr>
            <p:spPr bwMode="auto">
              <a:xfrm>
                <a:off x="4440" y="3395"/>
                <a:ext cx="142" cy="49"/>
              </a:xfrm>
              <a:custGeom>
                <a:avLst/>
                <a:gdLst>
                  <a:gd name="T0" fmla="*/ 0 w 400"/>
                  <a:gd name="T1" fmla="*/ 0 h 121"/>
                  <a:gd name="T2" fmla="*/ 0 w 400"/>
                  <a:gd name="T3" fmla="*/ 0 h 121"/>
                  <a:gd name="T4" fmla="*/ 0 w 400"/>
                  <a:gd name="T5" fmla="*/ 0 h 121"/>
                  <a:gd name="T6" fmla="*/ 0 w 400"/>
                  <a:gd name="T7" fmla="*/ 0 h 121"/>
                  <a:gd name="T8" fmla="*/ 0 w 400"/>
                  <a:gd name="T9" fmla="*/ 0 h 121"/>
                  <a:gd name="T10" fmla="*/ 0 w 400"/>
                  <a:gd name="T11" fmla="*/ 0 h 121"/>
                  <a:gd name="T12" fmla="*/ 0 w 400"/>
                  <a:gd name="T13" fmla="*/ 0 h 121"/>
                  <a:gd name="T14" fmla="*/ 0 w 400"/>
                  <a:gd name="T15" fmla="*/ 0 h 121"/>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1"/>
                  <a:gd name="T26" fmla="*/ 400 w 400"/>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1">
                    <a:moveTo>
                      <a:pt x="400" y="94"/>
                    </a:moveTo>
                    <a:lnTo>
                      <a:pt x="311" y="121"/>
                    </a:lnTo>
                    <a:lnTo>
                      <a:pt x="104" y="40"/>
                    </a:lnTo>
                    <a:lnTo>
                      <a:pt x="0" y="67"/>
                    </a:lnTo>
                    <a:lnTo>
                      <a:pt x="52" y="0"/>
                    </a:lnTo>
                    <a:lnTo>
                      <a:pt x="311" y="0"/>
                    </a:lnTo>
                    <a:lnTo>
                      <a:pt x="200" y="20"/>
                    </a:lnTo>
                    <a:lnTo>
                      <a:pt x="400" y="94"/>
                    </a:lnTo>
                    <a:close/>
                  </a:path>
                </a:pathLst>
              </a:custGeom>
              <a:solidFill>
                <a:srgbClr val="000000"/>
              </a:solidFill>
              <a:ln w="9525">
                <a:noFill/>
                <a:round/>
                <a:headEnd/>
                <a:tailEnd/>
              </a:ln>
            </p:spPr>
            <p:txBody>
              <a:bodyPr/>
              <a:lstStyle/>
              <a:p>
                <a:pPr algn="ctr"/>
                <a:endParaRPr lang="en-US"/>
              </a:p>
            </p:txBody>
          </p:sp>
          <p:sp>
            <p:nvSpPr>
              <p:cNvPr id="107" name="Freeform 227"/>
              <p:cNvSpPr>
                <a:spLocks/>
              </p:cNvSpPr>
              <p:nvPr/>
            </p:nvSpPr>
            <p:spPr bwMode="auto">
              <a:xfrm>
                <a:off x="4440" y="3395"/>
                <a:ext cx="142" cy="49"/>
              </a:xfrm>
              <a:custGeom>
                <a:avLst/>
                <a:gdLst>
                  <a:gd name="T0" fmla="*/ 0 w 400"/>
                  <a:gd name="T1" fmla="*/ 0 h 121"/>
                  <a:gd name="T2" fmla="*/ 0 w 400"/>
                  <a:gd name="T3" fmla="*/ 0 h 121"/>
                  <a:gd name="T4" fmla="*/ 0 w 400"/>
                  <a:gd name="T5" fmla="*/ 0 h 121"/>
                  <a:gd name="T6" fmla="*/ 0 w 400"/>
                  <a:gd name="T7" fmla="*/ 0 h 121"/>
                  <a:gd name="T8" fmla="*/ 0 w 400"/>
                  <a:gd name="T9" fmla="*/ 0 h 121"/>
                  <a:gd name="T10" fmla="*/ 0 w 400"/>
                  <a:gd name="T11" fmla="*/ 0 h 121"/>
                  <a:gd name="T12" fmla="*/ 0 w 400"/>
                  <a:gd name="T13" fmla="*/ 0 h 121"/>
                  <a:gd name="T14" fmla="*/ 0 w 400"/>
                  <a:gd name="T15" fmla="*/ 0 h 121"/>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1"/>
                  <a:gd name="T26" fmla="*/ 400 w 400"/>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1">
                    <a:moveTo>
                      <a:pt x="400" y="94"/>
                    </a:moveTo>
                    <a:lnTo>
                      <a:pt x="311" y="121"/>
                    </a:lnTo>
                    <a:lnTo>
                      <a:pt x="104" y="40"/>
                    </a:lnTo>
                    <a:lnTo>
                      <a:pt x="0" y="67"/>
                    </a:lnTo>
                    <a:lnTo>
                      <a:pt x="52" y="0"/>
                    </a:lnTo>
                    <a:lnTo>
                      <a:pt x="311" y="0"/>
                    </a:lnTo>
                    <a:lnTo>
                      <a:pt x="200" y="20"/>
                    </a:lnTo>
                    <a:lnTo>
                      <a:pt x="400" y="94"/>
                    </a:lnTo>
                    <a:close/>
                  </a:path>
                </a:pathLst>
              </a:custGeom>
              <a:solidFill>
                <a:srgbClr val="000000"/>
              </a:solidFill>
              <a:ln w="9525">
                <a:noFill/>
                <a:round/>
                <a:headEnd/>
                <a:tailEnd/>
              </a:ln>
            </p:spPr>
            <p:txBody>
              <a:bodyPr/>
              <a:lstStyle/>
              <a:p>
                <a:pPr algn="ctr"/>
                <a:endParaRPr lang="en-US"/>
              </a:p>
            </p:txBody>
          </p:sp>
          <p:sp>
            <p:nvSpPr>
              <p:cNvPr id="108" name="Freeform 228"/>
              <p:cNvSpPr>
                <a:spLocks/>
              </p:cNvSpPr>
              <p:nvPr/>
            </p:nvSpPr>
            <p:spPr bwMode="auto">
              <a:xfrm>
                <a:off x="4448" y="3335"/>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4" y="40"/>
                    </a:lnTo>
                    <a:lnTo>
                      <a:pt x="400" y="66"/>
                    </a:lnTo>
                    <a:lnTo>
                      <a:pt x="348" y="0"/>
                    </a:lnTo>
                    <a:lnTo>
                      <a:pt x="96" y="0"/>
                    </a:lnTo>
                    <a:lnTo>
                      <a:pt x="200" y="20"/>
                    </a:lnTo>
                    <a:lnTo>
                      <a:pt x="0" y="93"/>
                    </a:lnTo>
                    <a:close/>
                  </a:path>
                </a:pathLst>
              </a:custGeom>
              <a:solidFill>
                <a:srgbClr val="FFFFFF"/>
              </a:solidFill>
              <a:ln w="9525">
                <a:noFill/>
                <a:round/>
                <a:headEnd/>
                <a:tailEnd/>
              </a:ln>
            </p:spPr>
            <p:txBody>
              <a:bodyPr/>
              <a:lstStyle/>
              <a:p>
                <a:pPr algn="ctr"/>
                <a:endParaRPr lang="en-US"/>
              </a:p>
            </p:txBody>
          </p:sp>
          <p:sp>
            <p:nvSpPr>
              <p:cNvPr id="127" name="Freeform 229"/>
              <p:cNvSpPr>
                <a:spLocks/>
              </p:cNvSpPr>
              <p:nvPr/>
            </p:nvSpPr>
            <p:spPr bwMode="auto">
              <a:xfrm>
                <a:off x="4448" y="3335"/>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93"/>
                    </a:moveTo>
                    <a:lnTo>
                      <a:pt x="89" y="120"/>
                    </a:lnTo>
                    <a:lnTo>
                      <a:pt x="304" y="40"/>
                    </a:lnTo>
                    <a:lnTo>
                      <a:pt x="400" y="66"/>
                    </a:lnTo>
                    <a:lnTo>
                      <a:pt x="348" y="0"/>
                    </a:lnTo>
                    <a:lnTo>
                      <a:pt x="96" y="0"/>
                    </a:lnTo>
                    <a:lnTo>
                      <a:pt x="200" y="20"/>
                    </a:lnTo>
                    <a:lnTo>
                      <a:pt x="0" y="93"/>
                    </a:lnTo>
                    <a:close/>
                  </a:path>
                </a:pathLst>
              </a:custGeom>
              <a:solidFill>
                <a:srgbClr val="FFFFFF"/>
              </a:solidFill>
              <a:ln w="9525">
                <a:noFill/>
                <a:round/>
                <a:headEnd/>
                <a:tailEnd/>
              </a:ln>
            </p:spPr>
            <p:txBody>
              <a:bodyPr/>
              <a:lstStyle/>
              <a:p>
                <a:pPr algn="ctr"/>
                <a:endParaRPr lang="en-US"/>
              </a:p>
            </p:txBody>
          </p:sp>
          <p:sp>
            <p:nvSpPr>
              <p:cNvPr id="142" name="Freeform 230"/>
              <p:cNvSpPr>
                <a:spLocks/>
              </p:cNvSpPr>
              <p:nvPr/>
            </p:nvSpPr>
            <p:spPr bwMode="auto">
              <a:xfrm>
                <a:off x="4292" y="3392"/>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6"/>
                    </a:moveTo>
                    <a:lnTo>
                      <a:pt x="311" y="0"/>
                    </a:lnTo>
                    <a:lnTo>
                      <a:pt x="104" y="80"/>
                    </a:lnTo>
                    <a:lnTo>
                      <a:pt x="0" y="53"/>
                    </a:lnTo>
                    <a:lnTo>
                      <a:pt x="52" y="127"/>
                    </a:lnTo>
                    <a:lnTo>
                      <a:pt x="311" y="127"/>
                    </a:lnTo>
                    <a:lnTo>
                      <a:pt x="200" y="100"/>
                    </a:lnTo>
                    <a:lnTo>
                      <a:pt x="400" y="26"/>
                    </a:lnTo>
                    <a:close/>
                  </a:path>
                </a:pathLst>
              </a:custGeom>
              <a:solidFill>
                <a:srgbClr val="FFFFFF"/>
              </a:solidFill>
              <a:ln w="9525">
                <a:noFill/>
                <a:round/>
                <a:headEnd/>
                <a:tailEnd/>
              </a:ln>
            </p:spPr>
            <p:txBody>
              <a:bodyPr/>
              <a:lstStyle/>
              <a:p>
                <a:pPr algn="ctr"/>
                <a:endParaRPr lang="en-US"/>
              </a:p>
            </p:txBody>
          </p:sp>
          <p:sp>
            <p:nvSpPr>
              <p:cNvPr id="147" name="Freeform 231"/>
              <p:cNvSpPr>
                <a:spLocks/>
              </p:cNvSpPr>
              <p:nvPr/>
            </p:nvSpPr>
            <p:spPr bwMode="auto">
              <a:xfrm>
                <a:off x="4292" y="3392"/>
                <a:ext cx="142" cy="52"/>
              </a:xfrm>
              <a:custGeom>
                <a:avLst/>
                <a:gdLst>
                  <a:gd name="T0" fmla="*/ 0 w 400"/>
                  <a:gd name="T1" fmla="*/ 0 h 127"/>
                  <a:gd name="T2" fmla="*/ 0 w 400"/>
                  <a:gd name="T3" fmla="*/ 0 h 127"/>
                  <a:gd name="T4" fmla="*/ 0 w 400"/>
                  <a:gd name="T5" fmla="*/ 0 h 127"/>
                  <a:gd name="T6" fmla="*/ 0 w 400"/>
                  <a:gd name="T7" fmla="*/ 0 h 127"/>
                  <a:gd name="T8" fmla="*/ 0 w 400"/>
                  <a:gd name="T9" fmla="*/ 0 h 127"/>
                  <a:gd name="T10" fmla="*/ 0 w 400"/>
                  <a:gd name="T11" fmla="*/ 0 h 127"/>
                  <a:gd name="T12" fmla="*/ 0 w 400"/>
                  <a:gd name="T13" fmla="*/ 0 h 127"/>
                  <a:gd name="T14" fmla="*/ 0 w 400"/>
                  <a:gd name="T15" fmla="*/ 0 h 12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7"/>
                  <a:gd name="T26" fmla="*/ 400 w 400"/>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7">
                    <a:moveTo>
                      <a:pt x="400" y="26"/>
                    </a:moveTo>
                    <a:lnTo>
                      <a:pt x="311" y="0"/>
                    </a:lnTo>
                    <a:lnTo>
                      <a:pt x="104" y="80"/>
                    </a:lnTo>
                    <a:lnTo>
                      <a:pt x="0" y="53"/>
                    </a:lnTo>
                    <a:lnTo>
                      <a:pt x="52" y="127"/>
                    </a:lnTo>
                    <a:lnTo>
                      <a:pt x="311" y="127"/>
                    </a:lnTo>
                    <a:lnTo>
                      <a:pt x="200" y="100"/>
                    </a:lnTo>
                    <a:lnTo>
                      <a:pt x="400" y="26"/>
                    </a:lnTo>
                    <a:close/>
                  </a:path>
                </a:pathLst>
              </a:custGeom>
              <a:solidFill>
                <a:srgbClr val="FFFFFF"/>
              </a:solidFill>
              <a:ln w="9525">
                <a:noFill/>
                <a:round/>
                <a:headEnd/>
                <a:tailEnd/>
              </a:ln>
            </p:spPr>
            <p:txBody>
              <a:bodyPr/>
              <a:lstStyle/>
              <a:p>
                <a:pPr algn="ctr"/>
                <a:endParaRPr lang="en-US"/>
              </a:p>
            </p:txBody>
          </p:sp>
          <p:sp>
            <p:nvSpPr>
              <p:cNvPr id="148" name="Freeform 232"/>
              <p:cNvSpPr>
                <a:spLocks/>
              </p:cNvSpPr>
              <p:nvPr/>
            </p:nvSpPr>
            <p:spPr bwMode="auto">
              <a:xfrm>
                <a:off x="4300"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3"/>
                    </a:lnTo>
                    <a:lnTo>
                      <a:pt x="400" y="53"/>
                    </a:lnTo>
                    <a:lnTo>
                      <a:pt x="348" y="120"/>
                    </a:lnTo>
                    <a:lnTo>
                      <a:pt x="97" y="120"/>
                    </a:lnTo>
                    <a:lnTo>
                      <a:pt x="200" y="100"/>
                    </a:lnTo>
                    <a:lnTo>
                      <a:pt x="0" y="27"/>
                    </a:lnTo>
                    <a:close/>
                  </a:path>
                </a:pathLst>
              </a:custGeom>
              <a:solidFill>
                <a:srgbClr val="FFFFFF"/>
              </a:solidFill>
              <a:ln w="9525">
                <a:noFill/>
                <a:round/>
                <a:headEnd/>
                <a:tailEnd/>
              </a:ln>
            </p:spPr>
            <p:txBody>
              <a:bodyPr/>
              <a:lstStyle/>
              <a:p>
                <a:pPr algn="ctr"/>
                <a:endParaRPr lang="en-US"/>
              </a:p>
            </p:txBody>
          </p:sp>
          <p:sp>
            <p:nvSpPr>
              <p:cNvPr id="151" name="Freeform 234"/>
              <p:cNvSpPr>
                <a:spLocks/>
              </p:cNvSpPr>
              <p:nvPr/>
            </p:nvSpPr>
            <p:spPr bwMode="auto">
              <a:xfrm>
                <a:off x="4442" y="3398"/>
                <a:ext cx="143"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400" y="94"/>
                    </a:moveTo>
                    <a:lnTo>
                      <a:pt x="311" y="120"/>
                    </a:lnTo>
                    <a:lnTo>
                      <a:pt x="104" y="40"/>
                    </a:lnTo>
                    <a:lnTo>
                      <a:pt x="0" y="67"/>
                    </a:lnTo>
                    <a:lnTo>
                      <a:pt x="52" y="0"/>
                    </a:lnTo>
                    <a:lnTo>
                      <a:pt x="311" y="0"/>
                    </a:lnTo>
                    <a:lnTo>
                      <a:pt x="200" y="20"/>
                    </a:lnTo>
                    <a:lnTo>
                      <a:pt x="400" y="94"/>
                    </a:lnTo>
                    <a:close/>
                  </a:path>
                </a:pathLst>
              </a:custGeom>
              <a:solidFill>
                <a:srgbClr val="FFFFFF"/>
              </a:solidFill>
              <a:ln w="9525">
                <a:noFill/>
                <a:round/>
                <a:headEnd/>
                <a:tailEnd/>
              </a:ln>
            </p:spPr>
            <p:txBody>
              <a:bodyPr/>
              <a:lstStyle/>
              <a:p>
                <a:pPr algn="ctr"/>
                <a:endParaRPr lang="en-US"/>
              </a:p>
            </p:txBody>
          </p:sp>
          <p:sp>
            <p:nvSpPr>
              <p:cNvPr id="152" name="Freeform 235"/>
              <p:cNvSpPr>
                <a:spLocks/>
              </p:cNvSpPr>
              <p:nvPr/>
            </p:nvSpPr>
            <p:spPr bwMode="auto">
              <a:xfrm>
                <a:off x="4442" y="3398"/>
                <a:ext cx="143"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400" y="94"/>
                    </a:moveTo>
                    <a:lnTo>
                      <a:pt x="311" y="120"/>
                    </a:lnTo>
                    <a:lnTo>
                      <a:pt x="104" y="40"/>
                    </a:lnTo>
                    <a:lnTo>
                      <a:pt x="0" y="67"/>
                    </a:lnTo>
                    <a:lnTo>
                      <a:pt x="52" y="0"/>
                    </a:lnTo>
                    <a:lnTo>
                      <a:pt x="311" y="0"/>
                    </a:lnTo>
                    <a:lnTo>
                      <a:pt x="200" y="20"/>
                    </a:lnTo>
                    <a:lnTo>
                      <a:pt x="400" y="94"/>
                    </a:lnTo>
                    <a:close/>
                  </a:path>
                </a:pathLst>
              </a:custGeom>
              <a:solidFill>
                <a:srgbClr val="FFFFFF"/>
              </a:solidFill>
              <a:ln w="9525">
                <a:noFill/>
                <a:round/>
                <a:headEnd/>
                <a:tailEnd/>
              </a:ln>
            </p:spPr>
            <p:txBody>
              <a:bodyPr/>
              <a:lstStyle/>
              <a:p>
                <a:pPr algn="ctr"/>
                <a:endParaRPr lang="en-US"/>
              </a:p>
            </p:txBody>
          </p:sp>
          <p:sp>
            <p:nvSpPr>
              <p:cNvPr id="153" name="Line 236"/>
              <p:cNvSpPr>
                <a:spLocks noChangeShapeType="1"/>
              </p:cNvSpPr>
              <p:nvPr/>
            </p:nvSpPr>
            <p:spPr bwMode="auto">
              <a:xfrm>
                <a:off x="4224" y="3387"/>
                <a:ext cx="0" cy="108"/>
              </a:xfrm>
              <a:prstGeom prst="line">
                <a:avLst/>
              </a:prstGeom>
              <a:noFill/>
              <a:ln w="12700" cap="sq">
                <a:solidFill>
                  <a:srgbClr val="FFCCFF"/>
                </a:solidFill>
                <a:miter lim="800000"/>
                <a:headEnd/>
                <a:tailEnd/>
              </a:ln>
            </p:spPr>
            <p:txBody>
              <a:bodyPr/>
              <a:lstStyle/>
              <a:p>
                <a:endParaRPr lang="en-US"/>
              </a:p>
            </p:txBody>
          </p:sp>
          <p:sp>
            <p:nvSpPr>
              <p:cNvPr id="154" name="Line 237"/>
              <p:cNvSpPr>
                <a:spLocks noChangeShapeType="1"/>
              </p:cNvSpPr>
              <p:nvPr/>
            </p:nvSpPr>
            <p:spPr bwMode="auto">
              <a:xfrm>
                <a:off x="4656" y="3387"/>
                <a:ext cx="0" cy="108"/>
              </a:xfrm>
              <a:prstGeom prst="line">
                <a:avLst/>
              </a:prstGeom>
              <a:noFill/>
              <a:ln w="12700" cap="sq">
                <a:solidFill>
                  <a:srgbClr val="FFCCFF"/>
                </a:solidFill>
                <a:miter lim="800000"/>
                <a:headEnd/>
                <a:tailEnd/>
              </a:ln>
            </p:spPr>
            <p:txBody>
              <a:bodyPr/>
              <a:lstStyle/>
              <a:p>
                <a:endParaRPr lang="en-US"/>
              </a:p>
            </p:txBody>
          </p:sp>
          <p:sp>
            <p:nvSpPr>
              <p:cNvPr id="155" name="Freeform 233"/>
              <p:cNvSpPr>
                <a:spLocks/>
              </p:cNvSpPr>
              <p:nvPr/>
            </p:nvSpPr>
            <p:spPr bwMode="auto">
              <a:xfrm>
                <a:off x="4300" y="3332"/>
                <a:ext cx="142" cy="49"/>
              </a:xfrm>
              <a:custGeom>
                <a:avLst/>
                <a:gdLst>
                  <a:gd name="T0" fmla="*/ 0 w 400"/>
                  <a:gd name="T1" fmla="*/ 0 h 120"/>
                  <a:gd name="T2" fmla="*/ 0 w 400"/>
                  <a:gd name="T3" fmla="*/ 0 h 120"/>
                  <a:gd name="T4" fmla="*/ 0 w 400"/>
                  <a:gd name="T5" fmla="*/ 0 h 120"/>
                  <a:gd name="T6" fmla="*/ 0 w 400"/>
                  <a:gd name="T7" fmla="*/ 0 h 120"/>
                  <a:gd name="T8" fmla="*/ 0 w 400"/>
                  <a:gd name="T9" fmla="*/ 0 h 120"/>
                  <a:gd name="T10" fmla="*/ 0 w 400"/>
                  <a:gd name="T11" fmla="*/ 0 h 120"/>
                  <a:gd name="T12" fmla="*/ 0 w 400"/>
                  <a:gd name="T13" fmla="*/ 0 h 120"/>
                  <a:gd name="T14" fmla="*/ 0 w 400"/>
                  <a:gd name="T15" fmla="*/ 0 h 120"/>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120"/>
                  <a:gd name="T26" fmla="*/ 400 w 400"/>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120">
                    <a:moveTo>
                      <a:pt x="0" y="27"/>
                    </a:moveTo>
                    <a:lnTo>
                      <a:pt x="89" y="0"/>
                    </a:lnTo>
                    <a:lnTo>
                      <a:pt x="304" y="73"/>
                    </a:lnTo>
                    <a:lnTo>
                      <a:pt x="400" y="53"/>
                    </a:lnTo>
                    <a:lnTo>
                      <a:pt x="348" y="120"/>
                    </a:lnTo>
                    <a:lnTo>
                      <a:pt x="97" y="120"/>
                    </a:lnTo>
                    <a:lnTo>
                      <a:pt x="200" y="100"/>
                    </a:lnTo>
                    <a:lnTo>
                      <a:pt x="0" y="27"/>
                    </a:lnTo>
                    <a:close/>
                  </a:path>
                </a:pathLst>
              </a:custGeom>
              <a:solidFill>
                <a:srgbClr val="FFFFFF"/>
              </a:solidFill>
              <a:ln w="9525">
                <a:noFill/>
                <a:round/>
                <a:headEnd/>
                <a:tailEnd/>
              </a:ln>
            </p:spPr>
            <p:txBody>
              <a:bodyPr/>
              <a:lstStyle/>
              <a:p>
                <a:pPr algn="ctr"/>
                <a:endParaRPr lang="en-US"/>
              </a:p>
            </p:txBody>
          </p:sp>
        </p:grpSp>
        <p:sp>
          <p:nvSpPr>
            <p:cNvPr id="93" name="Rectangle 238"/>
            <p:cNvSpPr>
              <a:spLocks noChangeArrowheads="1"/>
            </p:cNvSpPr>
            <p:nvPr/>
          </p:nvSpPr>
          <p:spPr bwMode="auto">
            <a:xfrm>
              <a:off x="2776" y="2304"/>
              <a:ext cx="87" cy="252"/>
            </a:xfrm>
            <a:prstGeom prst="rect">
              <a:avLst/>
            </a:prstGeom>
            <a:noFill/>
            <a:ln w="9525">
              <a:noFill/>
              <a:miter lim="800000"/>
              <a:headEnd/>
              <a:tailEnd/>
            </a:ln>
          </p:spPr>
          <p:txBody>
            <a:bodyPr wrap="none">
              <a:spAutoFit/>
            </a:bodyPr>
            <a:lstStyle/>
            <a:p>
              <a:pPr algn="ctr"/>
              <a:endParaRPr lang="en-US" sz="2000" b="1" dirty="0">
                <a:solidFill>
                  <a:srgbClr val="A50021"/>
                </a:solidFill>
                <a:latin typeface="Arial" charset="0"/>
              </a:endParaRPr>
            </a:p>
          </p:txBody>
        </p:sp>
      </p:grpSp>
      <p:sp>
        <p:nvSpPr>
          <p:cNvPr id="181" name="AutoShape 149"/>
          <p:cNvSpPr>
            <a:spLocks noChangeArrowheads="1"/>
          </p:cNvSpPr>
          <p:nvPr/>
        </p:nvSpPr>
        <p:spPr bwMode="auto">
          <a:xfrm>
            <a:off x="5892801" y="1841674"/>
            <a:ext cx="3454399" cy="720275"/>
          </a:xfrm>
          <a:prstGeom prst="wedgeRoundRectCallout">
            <a:avLst>
              <a:gd name="adj1" fmla="val -34508"/>
              <a:gd name="adj2" fmla="val 140486"/>
              <a:gd name="adj3" fmla="val 16667"/>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sz="2000" b="1" dirty="0" smtClean="0"/>
              <a:t>Level3</a:t>
            </a:r>
            <a:r>
              <a:rPr lang="en-US" sz="2000" b="1" dirty="0"/>
              <a:t>, VZW, </a:t>
            </a:r>
            <a:r>
              <a:rPr lang="en-US" sz="2000" b="1" dirty="0" smtClean="0"/>
              <a:t>22394</a:t>
            </a:r>
            <a:r>
              <a:rPr lang="en-US" sz="1800" b="1" dirty="0" smtClean="0"/>
              <a:t> </a:t>
            </a:r>
            <a:r>
              <a:rPr lang="en-US" sz="1800" dirty="0"/>
              <a:t>66.174.161.0/24 </a:t>
            </a:r>
          </a:p>
        </p:txBody>
      </p:sp>
      <p:sp>
        <p:nvSpPr>
          <p:cNvPr id="182" name="Line 151"/>
          <p:cNvSpPr>
            <a:spLocks noChangeShapeType="1"/>
          </p:cNvSpPr>
          <p:nvPr/>
        </p:nvSpPr>
        <p:spPr bwMode="auto">
          <a:xfrm flipH="1" flipV="1">
            <a:off x="8644246" y="3623278"/>
            <a:ext cx="1015999" cy="488641"/>
          </a:xfrm>
          <a:prstGeom prst="line">
            <a:avLst/>
          </a:prstGeom>
          <a:noFill/>
          <a:ln w="127000">
            <a:solidFill>
              <a:schemeClr val="accent3"/>
            </a:solidFill>
            <a:round/>
            <a:headEnd type="triangle" w="med" len="med"/>
            <a:tailEnd/>
          </a:ln>
        </p:spPr>
        <p:txBody>
          <a:bodyPr/>
          <a:lstStyle/>
          <a:p>
            <a:pPr>
              <a:defRPr/>
            </a:pPr>
            <a:endParaRPr lang="en-US"/>
          </a:p>
        </p:txBody>
      </p:sp>
      <p:sp>
        <p:nvSpPr>
          <p:cNvPr id="183" name="Cloud 182"/>
          <p:cNvSpPr/>
          <p:nvPr/>
        </p:nvSpPr>
        <p:spPr bwMode="auto">
          <a:xfrm>
            <a:off x="9368640" y="4942779"/>
            <a:ext cx="2620160" cy="952499"/>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2200" b="1" dirty="0" smtClean="0">
                <a:latin typeface="+mj-lt"/>
              </a:rPr>
              <a:t>22394</a:t>
            </a:r>
          </a:p>
        </p:txBody>
      </p:sp>
      <p:cxnSp>
        <p:nvCxnSpPr>
          <p:cNvPr id="184" name="Straight Connector 160"/>
          <p:cNvCxnSpPr>
            <a:cxnSpLocks noChangeShapeType="1"/>
            <a:endCxn id="183" idx="3"/>
          </p:cNvCxnSpPr>
          <p:nvPr/>
        </p:nvCxnSpPr>
        <p:spPr bwMode="auto">
          <a:xfrm flipH="1">
            <a:off x="10678720" y="4620290"/>
            <a:ext cx="142677" cy="376948"/>
          </a:xfrm>
          <a:prstGeom prst="line">
            <a:avLst/>
          </a:prstGeom>
          <a:noFill/>
          <a:ln w="57150" algn="ctr">
            <a:solidFill>
              <a:schemeClr val="tx1">
                <a:lumMod val="50000"/>
              </a:schemeClr>
            </a:solidFill>
            <a:round/>
            <a:headEnd type="none" w="med" len="med"/>
            <a:tailEnd type="none" w="med" len="med"/>
          </a:ln>
        </p:spPr>
      </p:cxnSp>
      <p:sp>
        <p:nvSpPr>
          <p:cNvPr id="185" name="Line 151"/>
          <p:cNvSpPr>
            <a:spLocks noChangeShapeType="1"/>
          </p:cNvSpPr>
          <p:nvPr/>
        </p:nvSpPr>
        <p:spPr bwMode="auto">
          <a:xfrm flipV="1">
            <a:off x="10637592" y="4566716"/>
            <a:ext cx="254997" cy="484097"/>
          </a:xfrm>
          <a:prstGeom prst="line">
            <a:avLst/>
          </a:prstGeom>
          <a:noFill/>
          <a:ln w="127000">
            <a:solidFill>
              <a:schemeClr val="accent3"/>
            </a:solidFill>
            <a:round/>
            <a:headEnd type="triangle" w="med" len="med"/>
            <a:tailEnd/>
          </a:ln>
        </p:spPr>
        <p:txBody>
          <a:bodyPr/>
          <a:lstStyle/>
          <a:p>
            <a:pPr>
              <a:defRPr/>
            </a:pPr>
            <a:endParaRPr lang="en-US"/>
          </a:p>
        </p:txBody>
      </p:sp>
      <p:sp>
        <p:nvSpPr>
          <p:cNvPr id="3" name="Freeform 2"/>
          <p:cNvSpPr/>
          <p:nvPr/>
        </p:nvSpPr>
        <p:spPr>
          <a:xfrm>
            <a:off x="2491620" y="3920203"/>
            <a:ext cx="6877021" cy="1458686"/>
          </a:xfrm>
          <a:custGeom>
            <a:avLst/>
            <a:gdLst>
              <a:gd name="connsiteX0" fmla="*/ 0 w 5540829"/>
              <a:gd name="connsiteY0" fmla="*/ 0 h 1458686"/>
              <a:gd name="connsiteX1" fmla="*/ 859972 w 5540829"/>
              <a:gd name="connsiteY1" fmla="*/ 979715 h 1458686"/>
              <a:gd name="connsiteX2" fmla="*/ 2340429 w 5540829"/>
              <a:gd name="connsiteY2" fmla="*/ 576943 h 1458686"/>
              <a:gd name="connsiteX3" fmla="*/ 3820886 w 5540829"/>
              <a:gd name="connsiteY3" fmla="*/ 544286 h 1458686"/>
              <a:gd name="connsiteX4" fmla="*/ 4550229 w 5540829"/>
              <a:gd name="connsiteY4" fmla="*/ 1012372 h 1458686"/>
              <a:gd name="connsiteX5" fmla="*/ 5540829 w 5540829"/>
              <a:gd name="connsiteY5" fmla="*/ 1458686 h 145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0829" h="1458686">
                <a:moveTo>
                  <a:pt x="0" y="0"/>
                </a:moveTo>
                <a:cubicBezTo>
                  <a:pt x="234950" y="441779"/>
                  <a:pt x="469901" y="883558"/>
                  <a:pt x="859972" y="979715"/>
                </a:cubicBezTo>
                <a:cubicBezTo>
                  <a:pt x="1250043" y="1075872"/>
                  <a:pt x="1846943" y="649514"/>
                  <a:pt x="2340429" y="576943"/>
                </a:cubicBezTo>
                <a:cubicBezTo>
                  <a:pt x="2833915" y="504372"/>
                  <a:pt x="3452586" y="471715"/>
                  <a:pt x="3820886" y="544286"/>
                </a:cubicBezTo>
                <a:cubicBezTo>
                  <a:pt x="4189186" y="616857"/>
                  <a:pt x="4263572" y="859972"/>
                  <a:pt x="4550229" y="1012372"/>
                </a:cubicBezTo>
                <a:cubicBezTo>
                  <a:pt x="4836886" y="1164772"/>
                  <a:pt x="5188857" y="1311729"/>
                  <a:pt x="5540829" y="1458686"/>
                </a:cubicBezTo>
              </a:path>
            </a:pathLst>
          </a:custGeom>
          <a:ln w="57150">
            <a:solidFill>
              <a:srgbClr val="C00000"/>
            </a:solidFill>
            <a:prstDash val="sysDot"/>
          </a:ln>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imes New Roman" pitchFamily="18" charset="0"/>
            </a:endParaRPr>
          </a:p>
        </p:txBody>
      </p:sp>
      <p:sp>
        <p:nvSpPr>
          <p:cNvPr id="109" name="Rectangle 108"/>
          <p:cNvSpPr/>
          <p:nvPr/>
        </p:nvSpPr>
        <p:spPr>
          <a:xfrm>
            <a:off x="1465943" y="5174160"/>
            <a:ext cx="7320247" cy="430887"/>
          </a:xfrm>
          <a:prstGeom prst="rect">
            <a:avLst/>
          </a:prstGeom>
        </p:spPr>
        <p:txBody>
          <a:bodyPr wrap="square">
            <a:spAutoFit/>
          </a:bodyPr>
          <a:lstStyle/>
          <a:p>
            <a:pPr marL="0" lvl="1" algn="ctr">
              <a:defRPr/>
            </a:pPr>
            <a:r>
              <a:rPr lang="en-US" sz="2200" b="1" dirty="0" smtClean="0"/>
              <a:t>Malicious router can </a:t>
            </a:r>
            <a:r>
              <a:rPr lang="en-US" sz="2200" b="1" dirty="0" smtClean="0">
                <a:solidFill>
                  <a:srgbClr val="C00000"/>
                </a:solidFill>
              </a:rPr>
              <a:t>pretend</a:t>
            </a:r>
            <a:r>
              <a:rPr lang="en-US" sz="2200" b="1" dirty="0" smtClean="0"/>
              <a:t> to  connect to the valid origin.</a:t>
            </a:r>
            <a:endParaRPr lang="en-US" sz="2200" dirty="0"/>
          </a:p>
        </p:txBody>
      </p:sp>
      <p:sp>
        <p:nvSpPr>
          <p:cNvPr id="110" name="Smiley Face 109"/>
          <p:cNvSpPr/>
          <p:nvPr/>
        </p:nvSpPr>
        <p:spPr bwMode="auto">
          <a:xfrm>
            <a:off x="4641095" y="2845411"/>
            <a:ext cx="841515" cy="544286"/>
          </a:xfrm>
          <a:prstGeom prst="smileyFace">
            <a:avLst>
              <a:gd name="adj" fmla="val -4653"/>
            </a:avLst>
          </a:prstGeom>
          <a:solidFill>
            <a:schemeClr val="bg1"/>
          </a:solidFill>
          <a:ln w="571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rgbClr val="008000"/>
              </a:solidFill>
              <a:effectLst/>
              <a:latin typeface="Times New Roman" pitchFamily="18" charset="0"/>
            </a:endParaRPr>
          </a:p>
        </p:txBody>
      </p:sp>
      <p:sp>
        <p:nvSpPr>
          <p:cNvPr id="90" name="Rectangle 89"/>
          <p:cNvSpPr/>
          <p:nvPr/>
        </p:nvSpPr>
        <p:spPr>
          <a:xfrm>
            <a:off x="9368640" y="6096001"/>
            <a:ext cx="2620160" cy="43088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CA" b="1" dirty="0" smtClean="0">
                <a:solidFill>
                  <a:schemeClr val="bg1"/>
                </a:solidFill>
              </a:rPr>
              <a:t>66.174.161.0/24</a:t>
            </a:r>
            <a:endParaRPr lang="en-CA" b="1" dirty="0">
              <a:solidFill>
                <a:schemeClr val="bg1"/>
              </a:solidFill>
            </a:endParaRPr>
          </a:p>
        </p:txBody>
      </p:sp>
      <p:cxnSp>
        <p:nvCxnSpPr>
          <p:cNvPr id="111" name="Straight Connector 110"/>
          <p:cNvCxnSpPr>
            <a:stCxn id="90" idx="0"/>
          </p:cNvCxnSpPr>
          <p:nvPr/>
        </p:nvCxnSpPr>
        <p:spPr>
          <a:xfrm flipV="1">
            <a:off x="10678720" y="5894264"/>
            <a:ext cx="0" cy="2017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1" y="1073427"/>
            <a:ext cx="12192000" cy="43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标题 1"/>
          <p:cNvSpPr txBox="1">
            <a:spLocks/>
          </p:cNvSpPr>
          <p:nvPr/>
        </p:nvSpPr>
        <p:spPr>
          <a:xfrm>
            <a:off x="1" y="274583"/>
            <a:ext cx="12192000" cy="1142735"/>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5900" b="1" i="0" u="none" strike="noStrike" kern="1200" cap="none" spc="0" normalizeH="0" baseline="0" noProof="0" dirty="0" smtClean="0">
                <a:ln>
                  <a:noFill/>
                </a:ln>
                <a:solidFill>
                  <a:srgbClr val="00B0F0"/>
                </a:solidFill>
                <a:effectLst/>
                <a:uLnTx/>
                <a:uFillTx/>
                <a:latin typeface="Verdana" pitchFamily="34" charset="0"/>
                <a:ea typeface="Verdana" pitchFamily="34" charset="0"/>
                <a:cs typeface="Verdana" pitchFamily="34" charset="0"/>
              </a:rPr>
              <a:t>RPKI </a:t>
            </a:r>
            <a:endParaRPr kumimoji="0" lang="zh-CN" altLang="en-US" sz="5900" b="1" i="0" u="none" strike="noStrike" kern="1200" cap="none" spc="0" normalizeH="0" baseline="0" noProof="0" dirty="0">
              <a:ln>
                <a:noFill/>
              </a:ln>
              <a:solidFill>
                <a:srgbClr val="00B0F0"/>
              </a:solidFill>
              <a:effectLst/>
              <a:uLnTx/>
              <a:uFillTx/>
              <a:latin typeface="Verdana" pitchFamily="34" charset="0"/>
              <a:ea typeface="+mj-ea"/>
              <a:cs typeface="Verdana" pitchFamily="34" charset="0"/>
            </a:endParaRPr>
          </a:p>
        </p:txBody>
      </p:sp>
      <p:sp>
        <p:nvSpPr>
          <p:cNvPr id="113" name="TextBox 112"/>
          <p:cNvSpPr txBox="1"/>
          <p:nvPr/>
        </p:nvSpPr>
        <p:spPr>
          <a:xfrm>
            <a:off x="4969569" y="1143002"/>
            <a:ext cx="7709452"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3200" kern="0" dirty="0" err="1" smtClean="0">
                <a:solidFill>
                  <a:srgbClr val="00B0F0"/>
                </a:solidFill>
                <a:latin typeface="Verdana" pitchFamily="34" charset="0"/>
                <a:ea typeface="Verdana" pitchFamily="34" charset="0"/>
                <a:cs typeface="Verdana" pitchFamily="34" charset="0"/>
              </a:rPr>
              <a:t>i</a:t>
            </a:r>
            <a:r>
              <a:rPr kumimoji="0" lang="en-US" altLang="zh-CN" sz="3200" b="0" i="0" u="none" strike="noStrike" kern="0" cap="none" spc="0" normalizeH="0" baseline="0" noProof="0" dirty="0" err="1" smtClean="0">
                <a:ln>
                  <a:noFill/>
                </a:ln>
                <a:solidFill>
                  <a:srgbClr val="00B0F0"/>
                </a:solidFill>
                <a:effectLst/>
                <a:uLnTx/>
                <a:uFillTx/>
                <a:latin typeface="Verdana" pitchFamily="34" charset="0"/>
                <a:ea typeface="Verdana" pitchFamily="34" charset="0"/>
                <a:cs typeface="Verdana" pitchFamily="34" charset="0"/>
              </a:rPr>
              <a:t>nsufficient</a:t>
            </a:r>
            <a:r>
              <a:rPr kumimoji="0" lang="en-US" altLang="zh-CN" sz="3200" b="0" i="0" u="none" strike="noStrike" kern="0" cap="none" spc="0" normalizeH="0" baseline="0" noProof="0" dirty="0" smtClean="0">
                <a:ln>
                  <a:noFill/>
                </a:ln>
                <a:solidFill>
                  <a:srgbClr val="00B0F0"/>
                </a:solidFill>
                <a:effectLst/>
                <a:uLnTx/>
                <a:uFillTx/>
                <a:latin typeface="Verdana" pitchFamily="34" charset="0"/>
                <a:ea typeface="Verdana" pitchFamily="34" charset="0"/>
                <a:cs typeface="Verdana"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3200" kern="0" dirty="0" smtClean="0">
                <a:solidFill>
                  <a:srgbClr val="00B0F0"/>
                </a:solidFill>
                <a:latin typeface="Verdana" pitchFamily="34" charset="0"/>
                <a:ea typeface="Verdana" pitchFamily="34" charset="0"/>
                <a:cs typeface="Verdana" pitchFamily="34" charset="0"/>
              </a:rPr>
              <a:t>                              </a:t>
            </a:r>
          </a:p>
        </p:txBody>
      </p:sp>
    </p:spTree>
    <p:custDataLst>
      <p:tags r:id="rId1"/>
    </p:custDataLst>
    <p:extLst>
      <p:ext uri="{BB962C8B-B14F-4D97-AF65-F5344CB8AC3E}">
        <p14:creationId xmlns:p14="http://schemas.microsoft.com/office/powerpoint/2010/main" xmlns="" val="3114040558"/>
      </p:ext>
    </p:extLst>
  </p:cSld>
  <p:clrMapOvr>
    <a:masterClrMapping/>
  </p:clrMapOvr>
  <p:transition advTm="2696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p:cTn id="15" dur="500" fill="hold"/>
                                        <p:tgtEl>
                                          <p:spTgt spid="87"/>
                                        </p:tgtEl>
                                        <p:attrNameLst>
                                          <p:attrName>ppt_w</p:attrName>
                                        </p:attrNameLst>
                                      </p:cBhvr>
                                      <p:tavLst>
                                        <p:tav tm="0">
                                          <p:val>
                                            <p:fltVal val="0"/>
                                          </p:val>
                                        </p:tav>
                                        <p:tav tm="100000">
                                          <p:val>
                                            <p:strVal val="#ppt_w"/>
                                          </p:val>
                                        </p:tav>
                                      </p:tavLst>
                                    </p:anim>
                                    <p:anim calcmode="lin" valueType="num">
                                      <p:cBhvr>
                                        <p:cTn id="16" dur="500" fill="hold"/>
                                        <p:tgtEl>
                                          <p:spTgt spid="87"/>
                                        </p:tgtEl>
                                        <p:attrNameLst>
                                          <p:attrName>ppt_h</p:attrName>
                                        </p:attrNameLst>
                                      </p:cBhvr>
                                      <p:tavLst>
                                        <p:tav tm="0">
                                          <p:val>
                                            <p:fltVal val="0"/>
                                          </p:val>
                                        </p:tav>
                                        <p:tav tm="100000">
                                          <p:val>
                                            <p:strVal val="#ppt_h"/>
                                          </p:val>
                                        </p:tav>
                                      </p:tavLst>
                                    </p:anim>
                                    <p:animEffect transition="in" filter="fade">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wipe(up)">
                                      <p:cBhvr>
                                        <p:cTn id="26" dur="500"/>
                                        <p:tgtEl>
                                          <p:spTgt spid="88"/>
                                        </p:tgtEl>
                                      </p:cBhvr>
                                    </p:animEffect>
                                  </p:childTnLst>
                                </p:cTn>
                              </p:par>
                            </p:childTnLst>
                          </p:cTn>
                        </p:par>
                        <p:par>
                          <p:cTn id="27" fill="hold">
                            <p:stCondLst>
                              <p:cond delay="500"/>
                            </p:stCondLst>
                            <p:childTnLst>
                              <p:par>
                                <p:cTn id="28" presetID="1" presetClass="entr" presetSubtype="0" fill="hold" grpId="0" nodeType="afterEffect">
                                  <p:stCondLst>
                                    <p:cond delay="1000"/>
                                  </p:stCondLst>
                                  <p:childTnLst>
                                    <p:set>
                                      <p:cBhvr>
                                        <p:cTn id="29" dur="1" fill="hold">
                                          <p:stCondLst>
                                            <p:cond delay="0"/>
                                          </p:stCondLst>
                                        </p:cTn>
                                        <p:tgtEl>
                                          <p:spTgt spid="110"/>
                                        </p:tgtEl>
                                        <p:attrNameLst>
                                          <p:attrName>style.visibility</p:attrName>
                                        </p:attrNameLst>
                                      </p:cBhvr>
                                      <p:to>
                                        <p:strVal val="visible"/>
                                      </p:to>
                                    </p:set>
                                  </p:childTnLst>
                                </p:cTn>
                              </p:par>
                              <p:par>
                                <p:cTn id="30" presetID="1" presetClass="exit" presetSubtype="0" fill="hold" grpId="1" nodeType="withEffect">
                                  <p:stCondLst>
                                    <p:cond delay="0"/>
                                  </p:stCondLst>
                                  <p:childTnLst>
                                    <p:set>
                                      <p:cBhvr>
                                        <p:cTn id="31"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p:bldP spid="89" grpId="1"/>
      <p:bldP spid="3" grpId="0" animBg="1"/>
      <p:bldP spid="109" grpId="0"/>
      <p:bldP spid="1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S-BGP</a:t>
            </a:r>
            <a:endParaRPr lang="zh-CN" altLang="en-US" dirty="0">
              <a:solidFill>
                <a:srgbClr val="00B0F0"/>
              </a:solidFill>
            </a:endParaRPr>
          </a:p>
        </p:txBody>
      </p:sp>
      <p:sp>
        <p:nvSpPr>
          <p:cNvPr id="3" name="内容占位符 2"/>
          <p:cNvSpPr>
            <a:spLocks noGrp="1"/>
          </p:cNvSpPr>
          <p:nvPr>
            <p:ph idx="1"/>
          </p:nvPr>
        </p:nvSpPr>
        <p:spPr>
          <a:xfrm>
            <a:off x="609680" y="1599830"/>
            <a:ext cx="11724781" cy="5258170"/>
          </a:xfrm>
        </p:spPr>
        <p:txBody>
          <a:bodyPr/>
          <a:lstStyle/>
          <a:p>
            <a:r>
              <a:rPr lang="en-US" altLang="zh-CN" dirty="0" smtClean="0"/>
              <a:t>Each AS on the path cryptographically signs its announcement</a:t>
            </a:r>
          </a:p>
          <a:p>
            <a:r>
              <a:rPr lang="en-US" altLang="zh-CN" dirty="0" smtClean="0"/>
              <a:t>Guarantees that each AS on the path made the announcement in the path</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Delivery Scheme</a:t>
            </a:r>
            <a:endParaRPr lang="zh-CN" altLang="en-US" dirty="0">
              <a:solidFill>
                <a:schemeClr val="tx1"/>
              </a:solidFill>
            </a:endParaRPr>
          </a:p>
        </p:txBody>
      </p:sp>
      <p:sp>
        <p:nvSpPr>
          <p:cNvPr id="77826" name="AutoShape 2"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7828" name="AutoShape 4"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7830" name="AutoShape 6"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7832" name="Picture 8" descr="Unicast.svg"/>
          <p:cNvPicPr>
            <a:picLocks noChangeAspect="1" noChangeArrowheads="1"/>
          </p:cNvPicPr>
          <p:nvPr/>
        </p:nvPicPr>
        <p:blipFill>
          <a:blip r:embed="rId3"/>
          <a:srcRect/>
          <a:stretch>
            <a:fillRect/>
          </a:stretch>
        </p:blipFill>
        <p:spPr bwMode="auto">
          <a:xfrm>
            <a:off x="183440" y="1703299"/>
            <a:ext cx="1632661" cy="1093883"/>
          </a:xfrm>
          <a:prstGeom prst="rect">
            <a:avLst/>
          </a:prstGeom>
          <a:noFill/>
        </p:spPr>
      </p:pic>
      <p:pic>
        <p:nvPicPr>
          <p:cNvPr id="77834" name="Picture 10" descr="Broadcast.svg"/>
          <p:cNvPicPr>
            <a:picLocks noChangeAspect="1" noChangeArrowheads="1"/>
          </p:cNvPicPr>
          <p:nvPr/>
        </p:nvPicPr>
        <p:blipFill>
          <a:blip r:embed="rId4"/>
          <a:srcRect/>
          <a:stretch>
            <a:fillRect/>
          </a:stretch>
        </p:blipFill>
        <p:spPr bwMode="auto">
          <a:xfrm>
            <a:off x="168280" y="2912335"/>
            <a:ext cx="1647825" cy="1104043"/>
          </a:xfrm>
          <a:prstGeom prst="rect">
            <a:avLst/>
          </a:prstGeom>
          <a:noFill/>
        </p:spPr>
      </p:pic>
      <p:pic>
        <p:nvPicPr>
          <p:cNvPr id="77836" name="Picture 12" descr="Multicast.svg"/>
          <p:cNvPicPr>
            <a:picLocks noChangeAspect="1" noChangeArrowheads="1"/>
          </p:cNvPicPr>
          <p:nvPr/>
        </p:nvPicPr>
        <p:blipFill>
          <a:blip r:embed="rId5"/>
          <a:srcRect/>
          <a:stretch>
            <a:fillRect/>
          </a:stretch>
        </p:blipFill>
        <p:spPr bwMode="auto">
          <a:xfrm>
            <a:off x="193679" y="4279899"/>
            <a:ext cx="1578023" cy="1057276"/>
          </a:xfrm>
          <a:prstGeom prst="rect">
            <a:avLst/>
          </a:prstGeom>
          <a:noFill/>
        </p:spPr>
      </p:pic>
      <p:pic>
        <p:nvPicPr>
          <p:cNvPr id="77838" name="Picture 14" descr="Anycast-BM.svg"/>
          <p:cNvPicPr>
            <a:picLocks noChangeAspect="1" noChangeArrowheads="1"/>
          </p:cNvPicPr>
          <p:nvPr/>
        </p:nvPicPr>
        <p:blipFill>
          <a:blip r:embed="rId6"/>
          <a:srcRect/>
          <a:stretch>
            <a:fillRect/>
          </a:stretch>
        </p:blipFill>
        <p:spPr bwMode="auto">
          <a:xfrm>
            <a:off x="168275" y="5511800"/>
            <a:ext cx="1668060" cy="1117600"/>
          </a:xfrm>
          <a:prstGeom prst="rect">
            <a:avLst/>
          </a:prstGeom>
          <a:noFill/>
        </p:spPr>
      </p:pic>
      <p:sp>
        <p:nvSpPr>
          <p:cNvPr id="13" name="TextBox 12"/>
          <p:cNvSpPr txBox="1"/>
          <p:nvPr/>
        </p:nvSpPr>
        <p:spPr>
          <a:xfrm>
            <a:off x="1739903" y="1473202"/>
            <a:ext cx="10452100" cy="1200325"/>
          </a:xfrm>
          <a:prstGeom prst="rect">
            <a:avLst/>
          </a:prstGeom>
          <a:noFill/>
        </p:spPr>
        <p:txBody>
          <a:bodyPr wrap="square" lIns="121917" tIns="60958" rIns="121917" bIns="60958">
            <a:spAutoFit/>
          </a:bodyPr>
          <a:lstStyle/>
          <a:p>
            <a:pPr>
              <a:defRPr/>
            </a:pPr>
            <a:r>
              <a:rPr lang="en-US" altLang="zh-CN" sz="3500" dirty="0" err="1" smtClean="0">
                <a:solidFill>
                  <a:srgbClr val="00B0F0"/>
                </a:solidFill>
              </a:rPr>
              <a:t>unicast</a:t>
            </a:r>
            <a:endParaRPr lang="en-US" altLang="zh-CN" sz="3500" dirty="0" smtClean="0">
              <a:solidFill>
                <a:srgbClr val="00B0F0"/>
              </a:solidFill>
            </a:endParaRPr>
          </a:p>
          <a:p>
            <a:pPr>
              <a:defRPr/>
            </a:pPr>
            <a:r>
              <a:rPr lang="en-US" altLang="zh-CN" sz="3500" dirty="0" smtClean="0">
                <a:latin typeface="+mn-lt"/>
              </a:rPr>
              <a:t>deliver a message to a single specific node</a:t>
            </a:r>
          </a:p>
        </p:txBody>
      </p:sp>
      <p:sp>
        <p:nvSpPr>
          <p:cNvPr id="14" name="TextBox 13"/>
          <p:cNvSpPr txBox="1"/>
          <p:nvPr/>
        </p:nvSpPr>
        <p:spPr>
          <a:xfrm>
            <a:off x="1739903" y="2819404"/>
            <a:ext cx="10452100" cy="1200325"/>
          </a:xfrm>
          <a:prstGeom prst="rect">
            <a:avLst/>
          </a:prstGeom>
          <a:noFill/>
        </p:spPr>
        <p:txBody>
          <a:bodyPr wrap="square" lIns="121917" tIns="60958" rIns="121917" bIns="60958">
            <a:spAutoFit/>
          </a:bodyPr>
          <a:lstStyle/>
          <a:p>
            <a:pPr>
              <a:defRPr/>
            </a:pPr>
            <a:r>
              <a:rPr lang="en-US" altLang="zh-CN" sz="3500" dirty="0" smtClean="0">
                <a:solidFill>
                  <a:srgbClr val="00B0F0"/>
                </a:solidFill>
              </a:rPr>
              <a:t>broadcast</a:t>
            </a:r>
          </a:p>
          <a:p>
            <a:pPr>
              <a:defRPr/>
            </a:pPr>
            <a:r>
              <a:rPr lang="en-US" altLang="zh-CN" sz="3500" dirty="0" smtClean="0">
                <a:latin typeface="+mn-lt"/>
              </a:rPr>
              <a:t>deliver a message to all nodes in the network</a:t>
            </a:r>
          </a:p>
        </p:txBody>
      </p:sp>
      <p:sp>
        <p:nvSpPr>
          <p:cNvPr id="15" name="TextBox 14"/>
          <p:cNvSpPr txBox="1"/>
          <p:nvPr/>
        </p:nvSpPr>
        <p:spPr>
          <a:xfrm>
            <a:off x="1739903" y="4152904"/>
            <a:ext cx="10452100" cy="1200325"/>
          </a:xfrm>
          <a:prstGeom prst="rect">
            <a:avLst/>
          </a:prstGeom>
          <a:noFill/>
        </p:spPr>
        <p:txBody>
          <a:bodyPr wrap="square" lIns="121917" tIns="60958" rIns="121917" bIns="60958">
            <a:spAutoFit/>
          </a:bodyPr>
          <a:lstStyle/>
          <a:p>
            <a:pPr>
              <a:defRPr/>
            </a:pPr>
            <a:r>
              <a:rPr lang="en-US" altLang="zh-CN" sz="3500" dirty="0" smtClean="0">
                <a:solidFill>
                  <a:srgbClr val="00B0F0"/>
                </a:solidFill>
                <a:latin typeface="+mn-lt"/>
              </a:rPr>
              <a:t>multicast</a:t>
            </a:r>
          </a:p>
          <a:p>
            <a:pPr>
              <a:defRPr/>
            </a:pPr>
            <a:r>
              <a:rPr lang="en-US" altLang="zh-CN" sz="3500" dirty="0" smtClean="0">
                <a:latin typeface="+mn-lt"/>
              </a:rPr>
              <a:t>deliver a message to a group of nodes</a:t>
            </a:r>
          </a:p>
        </p:txBody>
      </p:sp>
      <p:sp>
        <p:nvSpPr>
          <p:cNvPr id="16" name="TextBox 15"/>
          <p:cNvSpPr txBox="1"/>
          <p:nvPr/>
        </p:nvSpPr>
        <p:spPr>
          <a:xfrm>
            <a:off x="1739903" y="5461004"/>
            <a:ext cx="10452100" cy="1200325"/>
          </a:xfrm>
          <a:prstGeom prst="rect">
            <a:avLst/>
          </a:prstGeom>
          <a:noFill/>
        </p:spPr>
        <p:txBody>
          <a:bodyPr wrap="square" lIns="121917" tIns="60958" rIns="121917" bIns="60958">
            <a:spAutoFit/>
          </a:bodyPr>
          <a:lstStyle/>
          <a:p>
            <a:pPr>
              <a:defRPr/>
            </a:pPr>
            <a:r>
              <a:rPr lang="en-US" altLang="zh-CN" sz="3500" dirty="0" err="1" smtClean="0">
                <a:solidFill>
                  <a:srgbClr val="00B0F0"/>
                </a:solidFill>
                <a:latin typeface="+mn-lt"/>
              </a:rPr>
              <a:t>anycast</a:t>
            </a:r>
            <a:endParaRPr lang="en-US" altLang="zh-CN" sz="3500" dirty="0" smtClean="0">
              <a:solidFill>
                <a:srgbClr val="00B0F0"/>
              </a:solidFill>
              <a:latin typeface="+mn-lt"/>
            </a:endParaRPr>
          </a:p>
          <a:p>
            <a:pPr>
              <a:defRPr/>
            </a:pPr>
            <a:r>
              <a:rPr lang="en-US" altLang="zh-CN" sz="3500" dirty="0" smtClean="0">
                <a:latin typeface="+mn-lt"/>
              </a:rPr>
              <a:t>deliver a message to any one out of a group</a:t>
            </a:r>
          </a:p>
        </p:txBody>
      </p:sp>
      <p:sp>
        <p:nvSpPr>
          <p:cNvPr id="17" name="圆角矩形 16"/>
          <p:cNvSpPr/>
          <p:nvPr/>
        </p:nvSpPr>
        <p:spPr>
          <a:xfrm>
            <a:off x="0" y="1371600"/>
            <a:ext cx="12192000" cy="5486400"/>
          </a:xfrm>
          <a:prstGeom prst="round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840" name="Picture 16" descr="Geocast.svg"/>
          <p:cNvPicPr>
            <a:picLocks noChangeAspect="1" noChangeArrowheads="1"/>
          </p:cNvPicPr>
          <p:nvPr/>
        </p:nvPicPr>
        <p:blipFill>
          <a:blip r:embed="rId7"/>
          <a:srcRect/>
          <a:stretch>
            <a:fillRect/>
          </a:stretch>
        </p:blipFill>
        <p:spPr bwMode="auto">
          <a:xfrm>
            <a:off x="9803646" y="5257808"/>
            <a:ext cx="2388359" cy="1600201"/>
          </a:xfrm>
          <a:prstGeom prst="rect">
            <a:avLst/>
          </a:prstGeom>
          <a:noFill/>
        </p:spPr>
      </p:pic>
      <p:sp>
        <p:nvSpPr>
          <p:cNvPr id="18" name="TextBox 17"/>
          <p:cNvSpPr txBox="1"/>
          <p:nvPr/>
        </p:nvSpPr>
        <p:spPr>
          <a:xfrm>
            <a:off x="0" y="3676475"/>
            <a:ext cx="12192000" cy="1738934"/>
          </a:xfrm>
          <a:prstGeom prst="rect">
            <a:avLst/>
          </a:prstGeom>
          <a:noFill/>
        </p:spPr>
        <p:txBody>
          <a:bodyPr wrap="square" lIns="121917" tIns="60958" rIns="121917" bIns="60958">
            <a:spAutoFit/>
          </a:bodyPr>
          <a:lstStyle/>
          <a:p>
            <a:pPr algn="r">
              <a:defRPr/>
            </a:pPr>
            <a:r>
              <a:rPr lang="en-US" altLang="zh-CN" sz="3500" dirty="0" err="1" smtClean="0">
                <a:solidFill>
                  <a:srgbClr val="00B0F0"/>
                </a:solidFill>
                <a:latin typeface="+mn-lt"/>
              </a:rPr>
              <a:t>geocast</a:t>
            </a:r>
            <a:endParaRPr lang="en-US" altLang="zh-CN" sz="3500" dirty="0" smtClean="0">
              <a:solidFill>
                <a:srgbClr val="00B0F0"/>
              </a:solidFill>
              <a:latin typeface="+mn-lt"/>
            </a:endParaRPr>
          </a:p>
          <a:p>
            <a:pPr algn="r">
              <a:defRPr/>
            </a:pPr>
            <a:r>
              <a:rPr lang="en-US" altLang="zh-CN" sz="3500" dirty="0" smtClean="0">
                <a:latin typeface="+mn-lt"/>
              </a:rPr>
              <a:t>deliver a message to a group of nodes</a:t>
            </a:r>
          </a:p>
          <a:p>
            <a:pPr algn="r">
              <a:defRPr/>
            </a:pPr>
            <a:r>
              <a:rPr lang="en-US" altLang="zh-CN" sz="3500" dirty="0" smtClean="0">
                <a:latin typeface="+mn-lt"/>
              </a:rPr>
              <a:t>based on geographic location</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S-BGP</a:t>
            </a:r>
            <a:endParaRPr lang="zh-CN" altLang="en-US" dirty="0">
              <a:solidFill>
                <a:srgbClr val="00B0F0"/>
              </a:solidFill>
            </a:endParaRPr>
          </a:p>
        </p:txBody>
      </p:sp>
      <p:sp>
        <p:nvSpPr>
          <p:cNvPr id="3" name="内容占位符 2"/>
          <p:cNvSpPr>
            <a:spLocks noGrp="1"/>
          </p:cNvSpPr>
          <p:nvPr>
            <p:ph idx="1"/>
          </p:nvPr>
        </p:nvSpPr>
        <p:spPr>
          <a:xfrm>
            <a:off x="609680" y="1599830"/>
            <a:ext cx="11724781" cy="5258170"/>
          </a:xfrm>
        </p:spPr>
        <p:txBody>
          <a:bodyPr/>
          <a:lstStyle/>
          <a:p>
            <a:pPr>
              <a:buNone/>
            </a:pPr>
            <a:r>
              <a:rPr lang="en-US" altLang="zh-CN" dirty="0" smtClean="0">
                <a:solidFill>
                  <a:srgbClr val="00B0F0"/>
                </a:solidFill>
              </a:rPr>
              <a:t>Deployment challenges:</a:t>
            </a:r>
          </a:p>
          <a:p>
            <a:r>
              <a:rPr lang="en-US" altLang="zh-CN" dirty="0" smtClean="0"/>
              <a:t>Complete, accurate registries</a:t>
            </a:r>
          </a:p>
          <a:p>
            <a:r>
              <a:rPr lang="en-US" altLang="zh-CN" dirty="0" smtClean="0"/>
              <a:t>Public key infrastructure</a:t>
            </a:r>
          </a:p>
          <a:p>
            <a:r>
              <a:rPr lang="en-US" altLang="zh-CN" dirty="0" smtClean="0"/>
              <a:t>Cryptographic operations</a:t>
            </a:r>
          </a:p>
          <a:p>
            <a:r>
              <a:rPr lang="en-US" altLang="zh-CN" dirty="0" smtClean="0"/>
              <a:t>Need to perform operations quickly</a:t>
            </a:r>
          </a:p>
          <a:p>
            <a:r>
              <a:rPr lang="en-US" altLang="zh-CN" dirty="0" smtClean="0"/>
              <a:t>Difficulty of incremental deployment</a:t>
            </a:r>
          </a:p>
          <a:p>
            <a:endParaRPr lang="en-US" altLang="zh-CN"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 y="2129932"/>
            <a:ext cx="12192000" cy="1471272"/>
          </a:xfrm>
        </p:spPr>
        <p:txBody>
          <a:bodyPr/>
          <a:lstStyle/>
          <a:p>
            <a:pPr algn="l" eaLnBrk="1" hangingPunct="1"/>
            <a:r>
              <a:rPr lang="en-US" altLang="zh-CN" sz="7200" dirty="0" smtClean="0">
                <a:solidFill>
                  <a:schemeClr val="bg1"/>
                </a:solidFill>
              </a:rPr>
              <a:t>Secure </a:t>
            </a:r>
            <a:r>
              <a:rPr lang="en-US" altLang="zh-CN" sz="7200" dirty="0" smtClean="0"/>
              <a:t>Routing </a:t>
            </a:r>
            <a:r>
              <a:rPr lang="en-US" altLang="zh-CN" sz="7200" dirty="0" smtClean="0">
                <a:solidFill>
                  <a:schemeClr val="bg1"/>
                </a:solidFill>
              </a:rPr>
              <a:t>and</a:t>
            </a:r>
            <a:r>
              <a:rPr lang="en-US" altLang="zh-CN" sz="7200" dirty="0" smtClean="0"/>
              <a:t> </a:t>
            </a:r>
            <a:r>
              <a:rPr lang="en-US" altLang="zh-CN" sz="7200" dirty="0" smtClean="0">
                <a:solidFill>
                  <a:schemeClr val="bg1"/>
                </a:solidFill>
              </a:rPr>
              <a:t>Forwarding</a:t>
            </a:r>
          </a:p>
        </p:txBody>
      </p:sp>
      <p:cxnSp>
        <p:nvCxnSpPr>
          <p:cNvPr id="3" name="直接连接符 2"/>
          <p:cNvCxnSpPr/>
          <p:nvPr/>
        </p:nvCxnSpPr>
        <p:spPr>
          <a:xfrm>
            <a:off x="4014788" y="1879600"/>
            <a:ext cx="8177213" cy="158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860800" y="635004"/>
            <a:ext cx="9142413" cy="1200325"/>
          </a:xfrm>
          <a:prstGeom prst="rect">
            <a:avLst/>
          </a:prstGeom>
          <a:noFill/>
        </p:spPr>
        <p:txBody>
          <a:bodyPr lIns="121917" tIns="60958" rIns="121917" bIns="60958">
            <a:spAutoFit/>
          </a:bodyPr>
          <a:lstStyle/>
          <a:p>
            <a:pPr>
              <a:defRPr/>
            </a:pPr>
            <a:endParaRPr lang="en-US" altLang="zh-CN" sz="3500" dirty="0" smtClean="0">
              <a:solidFill>
                <a:srgbClr val="00B0F0"/>
              </a:solidFill>
            </a:endParaRPr>
          </a:p>
          <a:p>
            <a:pPr>
              <a:defRPr/>
            </a:pPr>
            <a:r>
              <a:rPr lang="en-US" altLang="zh-CN" sz="3500" dirty="0" smtClean="0">
                <a:solidFill>
                  <a:srgbClr val="00B0F0"/>
                </a:solidFill>
                <a:latin typeface="+mn-lt"/>
              </a:rPr>
              <a:t>select a path for traffic in a network</a:t>
            </a:r>
          </a:p>
        </p:txBody>
      </p:sp>
      <p:pic>
        <p:nvPicPr>
          <p:cNvPr id="9" name="图片 8" descr="images (2).jpg"/>
          <p:cNvPicPr>
            <a:picLocks noChangeAspect="1"/>
          </p:cNvPicPr>
          <p:nvPr/>
        </p:nvPicPr>
        <p:blipFill>
          <a:blip r:embed="rId3"/>
          <a:stretch>
            <a:fillRect/>
          </a:stretch>
        </p:blipFill>
        <p:spPr>
          <a:xfrm>
            <a:off x="2104817" y="1052374"/>
            <a:ext cx="1771443" cy="1592056"/>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 y="2129932"/>
            <a:ext cx="12192000" cy="1471272"/>
          </a:xfrm>
        </p:spPr>
        <p:txBody>
          <a:bodyPr/>
          <a:lstStyle/>
          <a:p>
            <a:pPr algn="l" eaLnBrk="1" hangingPunct="1"/>
            <a:r>
              <a:rPr lang="en-US" altLang="zh-CN" sz="7200" dirty="0" smtClean="0">
                <a:solidFill>
                  <a:schemeClr val="bg1"/>
                </a:solidFill>
              </a:rPr>
              <a:t>Secure </a:t>
            </a:r>
            <a:r>
              <a:rPr lang="en-US" altLang="zh-CN" sz="7200" dirty="0" smtClean="0"/>
              <a:t>Routing </a:t>
            </a:r>
            <a:r>
              <a:rPr lang="en-US" altLang="zh-CN" sz="7200" dirty="0" smtClean="0">
                <a:solidFill>
                  <a:schemeClr val="bg1"/>
                </a:solidFill>
              </a:rPr>
              <a:t>and</a:t>
            </a:r>
            <a:r>
              <a:rPr lang="en-US" altLang="zh-CN" sz="7200" dirty="0" smtClean="0"/>
              <a:t> Forwarding</a:t>
            </a:r>
          </a:p>
        </p:txBody>
      </p:sp>
      <p:cxnSp>
        <p:nvCxnSpPr>
          <p:cNvPr id="3" name="直接连接符 2"/>
          <p:cNvCxnSpPr/>
          <p:nvPr/>
        </p:nvCxnSpPr>
        <p:spPr>
          <a:xfrm>
            <a:off x="4014788" y="1879600"/>
            <a:ext cx="8177213" cy="158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860800" y="635004"/>
            <a:ext cx="9142413" cy="1200325"/>
          </a:xfrm>
          <a:prstGeom prst="rect">
            <a:avLst/>
          </a:prstGeom>
          <a:noFill/>
        </p:spPr>
        <p:txBody>
          <a:bodyPr lIns="121917" tIns="60958" rIns="121917" bIns="60958">
            <a:spAutoFit/>
          </a:bodyPr>
          <a:lstStyle/>
          <a:p>
            <a:pPr>
              <a:defRPr/>
            </a:pPr>
            <a:endParaRPr lang="en-US" altLang="zh-CN" sz="3500" dirty="0" smtClean="0">
              <a:solidFill>
                <a:srgbClr val="00B0F0"/>
              </a:solidFill>
            </a:endParaRPr>
          </a:p>
          <a:p>
            <a:pPr>
              <a:defRPr/>
            </a:pPr>
            <a:r>
              <a:rPr lang="en-US" altLang="zh-CN" sz="3500" dirty="0" smtClean="0">
                <a:solidFill>
                  <a:srgbClr val="00B0F0"/>
                </a:solidFill>
                <a:latin typeface="+mn-lt"/>
              </a:rPr>
              <a:t>select a path for traffic in a network</a:t>
            </a:r>
          </a:p>
        </p:txBody>
      </p:sp>
      <p:cxnSp>
        <p:nvCxnSpPr>
          <p:cNvPr id="5" name="直接连接符 4"/>
          <p:cNvCxnSpPr/>
          <p:nvPr/>
        </p:nvCxnSpPr>
        <p:spPr>
          <a:xfrm flipV="1">
            <a:off x="0" y="3987800"/>
            <a:ext cx="7668000" cy="127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4000504"/>
            <a:ext cx="9142413" cy="661716"/>
          </a:xfrm>
          <a:prstGeom prst="rect">
            <a:avLst/>
          </a:prstGeom>
          <a:noFill/>
        </p:spPr>
        <p:txBody>
          <a:bodyPr lIns="121917" tIns="60958" rIns="121917" bIns="60958">
            <a:spAutoFit/>
          </a:bodyPr>
          <a:lstStyle/>
          <a:p>
            <a:pPr>
              <a:defRPr/>
            </a:pPr>
            <a:r>
              <a:rPr lang="en-US" altLang="zh-CN" sz="3500" dirty="0" smtClean="0">
                <a:solidFill>
                  <a:srgbClr val="00B0F0"/>
                </a:solidFill>
                <a:latin typeface="+mn-lt"/>
              </a:rPr>
              <a:t>relay packets along a certain path</a:t>
            </a:r>
          </a:p>
        </p:txBody>
      </p:sp>
      <p:pic>
        <p:nvPicPr>
          <p:cNvPr id="9" name="图片 8" descr="images (2).jpg"/>
          <p:cNvPicPr>
            <a:picLocks noChangeAspect="1"/>
          </p:cNvPicPr>
          <p:nvPr/>
        </p:nvPicPr>
        <p:blipFill>
          <a:blip r:embed="rId3"/>
          <a:stretch>
            <a:fillRect/>
          </a:stretch>
        </p:blipFill>
        <p:spPr>
          <a:xfrm>
            <a:off x="2104817" y="1052374"/>
            <a:ext cx="1771443" cy="1592056"/>
          </a:xfrm>
          <a:prstGeom prst="rect">
            <a:avLst/>
          </a:prstGeom>
        </p:spPr>
      </p:pic>
      <p:sp>
        <p:nvSpPr>
          <p:cNvPr id="8" name="Rectangle 2"/>
          <p:cNvSpPr txBox="1">
            <a:spLocks noChangeArrowheads="1"/>
          </p:cNvSpPr>
          <p:nvPr/>
        </p:nvSpPr>
        <p:spPr bwMode="auto">
          <a:xfrm>
            <a:off x="487018" y="2938669"/>
            <a:ext cx="12192000" cy="1143000"/>
          </a:xfrm>
          <a:prstGeom prst="rect">
            <a:avLst/>
          </a:prstGeom>
          <a:noFill/>
          <a:ln w="9525">
            <a:noFill/>
            <a:miter lim="800000"/>
            <a:headEnd/>
            <a:tailEnd/>
          </a:ln>
        </p:spPr>
        <p:txBody>
          <a:bodyPr vert="horz" wrap="square" lIns="121917" tIns="60958" rIns="121917" bIns="6095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9600" b="1" i="0" u="none" strike="noStrike" kern="0" cap="none" spc="0" normalizeH="0" baseline="0" noProof="0" dirty="0" smtClean="0">
                <a:ln>
                  <a:noFill/>
                </a:ln>
                <a:solidFill>
                  <a:srgbClr val="FFC000"/>
                </a:solidFill>
                <a:effectLst/>
                <a:uLnTx/>
                <a:uFillTx/>
                <a:latin typeface="+mj-lt"/>
                <a:ea typeface="+mj-ea"/>
                <a:cs typeface="+mj-cs"/>
              </a:rPr>
              <a:t>?</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Forwarding Anomaly Threat </a:t>
            </a:r>
            <a:endParaRPr lang="zh-CN" altLang="en-US" dirty="0">
              <a:solidFill>
                <a:srgbClr val="00B0F0"/>
              </a:solidFill>
            </a:endParaRPr>
          </a:p>
        </p:txBody>
      </p:sp>
      <p:sp>
        <p:nvSpPr>
          <p:cNvPr id="3" name="内容占位符 2"/>
          <p:cNvSpPr>
            <a:spLocks noGrp="1"/>
          </p:cNvSpPr>
          <p:nvPr>
            <p:ph idx="1"/>
          </p:nvPr>
        </p:nvSpPr>
        <p:spPr/>
        <p:txBody>
          <a:bodyPr/>
          <a:lstStyle/>
          <a:p>
            <a:r>
              <a:rPr lang="en-US" altLang="zh-CN" dirty="0" smtClean="0">
                <a:solidFill>
                  <a:srgbClr val="00B0F0"/>
                </a:solidFill>
              </a:rPr>
              <a:t>Performance</a:t>
            </a:r>
          </a:p>
          <a:p>
            <a:pPr>
              <a:buNone/>
            </a:pPr>
            <a:r>
              <a:rPr lang="en-US" altLang="zh-CN" dirty="0" smtClean="0"/>
              <a:t>	downgrade service quality</a:t>
            </a:r>
          </a:p>
          <a:p>
            <a:r>
              <a:rPr lang="en-US" altLang="zh-CN" dirty="0" smtClean="0">
                <a:solidFill>
                  <a:srgbClr val="00B0F0"/>
                </a:solidFill>
              </a:rPr>
              <a:t>Security</a:t>
            </a:r>
          </a:p>
          <a:p>
            <a:pPr>
              <a:buNone/>
            </a:pPr>
            <a:r>
              <a:rPr lang="en-US" altLang="zh-CN" dirty="0" smtClean="0"/>
              <a:t>	bypass attacking-traffic filter</a:t>
            </a:r>
            <a:endParaRPr lang="zh-CN" alt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Path Validation</a:t>
            </a:r>
            <a:endParaRPr lang="zh-CN" altLang="en-US" dirty="0">
              <a:solidFill>
                <a:srgbClr val="00B0F0"/>
              </a:solidFill>
            </a:endParaRPr>
          </a:p>
        </p:txBody>
      </p:sp>
      <p:sp>
        <p:nvSpPr>
          <p:cNvPr id="3" name="内容占位符 2"/>
          <p:cNvSpPr>
            <a:spLocks noGrp="1"/>
          </p:cNvSpPr>
          <p:nvPr>
            <p:ph idx="1"/>
          </p:nvPr>
        </p:nvSpPr>
        <p:spPr/>
        <p:txBody>
          <a:bodyPr/>
          <a:lstStyle/>
          <a:p>
            <a:r>
              <a:rPr lang="en-US" altLang="zh-CN" dirty="0" err="1" smtClean="0">
                <a:solidFill>
                  <a:srgbClr val="00B0F0"/>
                </a:solidFill>
              </a:rPr>
              <a:t>PoC</a:t>
            </a:r>
            <a:r>
              <a:rPr lang="en-US" altLang="zh-CN" dirty="0" smtClean="0">
                <a:solidFill>
                  <a:srgbClr val="00B0F0"/>
                </a:solidFill>
              </a:rPr>
              <a:t>: Proof of Consent</a:t>
            </a:r>
          </a:p>
          <a:p>
            <a:pPr>
              <a:buNone/>
            </a:pPr>
            <a:r>
              <a:rPr lang="en-US" altLang="zh-CN" dirty="0" smtClean="0"/>
              <a:t>	certify the provider’s consent to carry traffic along the path</a:t>
            </a:r>
          </a:p>
          <a:p>
            <a:r>
              <a:rPr lang="en-US" altLang="zh-CN" dirty="0" err="1" smtClean="0">
                <a:solidFill>
                  <a:srgbClr val="00B0F0"/>
                </a:solidFill>
              </a:rPr>
              <a:t>PoP</a:t>
            </a:r>
            <a:r>
              <a:rPr lang="en-US" altLang="zh-CN" dirty="0" smtClean="0">
                <a:solidFill>
                  <a:srgbClr val="00B0F0"/>
                </a:solidFill>
              </a:rPr>
              <a:t>: Proof of Provenance</a:t>
            </a:r>
          </a:p>
          <a:p>
            <a:pPr>
              <a:buNone/>
            </a:pPr>
            <a:r>
              <a:rPr lang="en-US" dirty="0" smtClean="0"/>
              <a:t>	allow upstream nodes to prove to downstream nodes that they carried the packet</a:t>
            </a:r>
            <a:endParaRPr lang="zh-CN"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Path Validation</a:t>
            </a:r>
            <a:endParaRPr lang="zh-CN" altLang="en-US" dirty="0">
              <a:solidFill>
                <a:schemeClr val="tx1"/>
              </a:solidFill>
            </a:endParaRPr>
          </a:p>
        </p:txBody>
      </p:sp>
      <p:sp>
        <p:nvSpPr>
          <p:cNvPr id="3" name="内容占位符 2"/>
          <p:cNvSpPr>
            <a:spLocks noGrp="1"/>
          </p:cNvSpPr>
          <p:nvPr>
            <p:ph idx="1"/>
          </p:nvPr>
        </p:nvSpPr>
        <p:spPr/>
        <p:txBody>
          <a:bodyPr/>
          <a:lstStyle/>
          <a:p>
            <a:endParaRPr lang="en-US" altLang="zh-CN" dirty="0" smtClean="0">
              <a:solidFill>
                <a:srgbClr val="00B0F0"/>
              </a:solidFill>
            </a:endParaRPr>
          </a:p>
          <a:p>
            <a:endParaRPr lang="en-US" altLang="zh-CN" dirty="0" smtClean="0">
              <a:solidFill>
                <a:srgbClr val="00B0F0"/>
              </a:solidFill>
            </a:endParaRPr>
          </a:p>
          <a:p>
            <a:endParaRPr lang="en-US" altLang="zh-CN" dirty="0" smtClean="0">
              <a:solidFill>
                <a:srgbClr val="00B0F0"/>
              </a:solidFill>
            </a:endParaRPr>
          </a:p>
          <a:p>
            <a:endParaRPr lang="en-US" altLang="zh-CN" dirty="0" smtClean="0">
              <a:solidFill>
                <a:srgbClr val="00B0F0"/>
              </a:solidFill>
            </a:endParaRPr>
          </a:p>
        </p:txBody>
      </p:sp>
      <p:pic>
        <p:nvPicPr>
          <p:cNvPr id="398338" name="Picture 2"/>
          <p:cNvPicPr>
            <a:picLocks noChangeAspect="1" noChangeArrowheads="1"/>
          </p:cNvPicPr>
          <p:nvPr/>
        </p:nvPicPr>
        <p:blipFill>
          <a:blip r:embed="rId2"/>
          <a:srcRect/>
          <a:stretch>
            <a:fillRect/>
          </a:stretch>
        </p:blipFill>
        <p:spPr bwMode="auto">
          <a:xfrm>
            <a:off x="1" y="1354683"/>
            <a:ext cx="5993296" cy="26832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Path Validation</a:t>
            </a:r>
            <a:endParaRPr lang="zh-CN" altLang="en-US" dirty="0">
              <a:solidFill>
                <a:schemeClr val="tx1"/>
              </a:solidFill>
            </a:endParaRPr>
          </a:p>
        </p:txBody>
      </p:sp>
      <p:sp>
        <p:nvSpPr>
          <p:cNvPr id="3" name="内容占位符 2"/>
          <p:cNvSpPr>
            <a:spLocks noGrp="1"/>
          </p:cNvSpPr>
          <p:nvPr>
            <p:ph idx="1"/>
          </p:nvPr>
        </p:nvSpPr>
        <p:spPr/>
        <p:txBody>
          <a:bodyPr/>
          <a:lstStyle/>
          <a:p>
            <a:endParaRPr lang="en-US" altLang="zh-CN" dirty="0" smtClean="0">
              <a:solidFill>
                <a:srgbClr val="00B0F0"/>
              </a:solidFill>
            </a:endParaRPr>
          </a:p>
          <a:p>
            <a:endParaRPr lang="en-US" altLang="zh-CN" dirty="0" smtClean="0">
              <a:solidFill>
                <a:srgbClr val="00B0F0"/>
              </a:solidFill>
            </a:endParaRPr>
          </a:p>
          <a:p>
            <a:endParaRPr lang="en-US" altLang="zh-CN" dirty="0" smtClean="0">
              <a:solidFill>
                <a:srgbClr val="00B0F0"/>
              </a:solidFill>
            </a:endParaRPr>
          </a:p>
          <a:p>
            <a:endParaRPr lang="en-US" altLang="zh-CN" dirty="0" smtClean="0">
              <a:solidFill>
                <a:srgbClr val="00B0F0"/>
              </a:solidFill>
            </a:endParaRPr>
          </a:p>
        </p:txBody>
      </p:sp>
      <p:pic>
        <p:nvPicPr>
          <p:cNvPr id="398338" name="Picture 2"/>
          <p:cNvPicPr>
            <a:picLocks noChangeAspect="1" noChangeArrowheads="1"/>
          </p:cNvPicPr>
          <p:nvPr/>
        </p:nvPicPr>
        <p:blipFill>
          <a:blip r:embed="rId2"/>
          <a:srcRect/>
          <a:stretch>
            <a:fillRect/>
          </a:stretch>
        </p:blipFill>
        <p:spPr bwMode="auto">
          <a:xfrm>
            <a:off x="1" y="1354683"/>
            <a:ext cx="5993296" cy="2683297"/>
          </a:xfrm>
          <a:prstGeom prst="rect">
            <a:avLst/>
          </a:prstGeom>
          <a:noFill/>
          <a:ln w="9525">
            <a:noFill/>
            <a:miter lim="800000"/>
            <a:headEnd/>
            <a:tailEnd/>
          </a:ln>
          <a:effectLst/>
        </p:spPr>
      </p:pic>
      <p:pic>
        <p:nvPicPr>
          <p:cNvPr id="399362" name="Picture 2"/>
          <p:cNvPicPr>
            <a:picLocks noChangeAspect="1" noChangeArrowheads="1"/>
          </p:cNvPicPr>
          <p:nvPr/>
        </p:nvPicPr>
        <p:blipFill>
          <a:blip r:embed="rId3"/>
          <a:srcRect/>
          <a:stretch>
            <a:fillRect/>
          </a:stretch>
        </p:blipFill>
        <p:spPr bwMode="auto">
          <a:xfrm>
            <a:off x="5188226" y="4091590"/>
            <a:ext cx="7003774" cy="2766409"/>
          </a:xfrm>
          <a:prstGeom prst="rect">
            <a:avLst/>
          </a:prstGeom>
          <a:noFill/>
          <a:ln w="9525">
            <a:noFill/>
            <a:miter lim="800000"/>
            <a:headEnd/>
            <a:tailEnd/>
          </a:ln>
          <a:effectLst/>
        </p:spPr>
      </p:pic>
      <p:sp>
        <p:nvSpPr>
          <p:cNvPr id="6" name="TextBox 5"/>
          <p:cNvSpPr txBox="1"/>
          <p:nvPr/>
        </p:nvSpPr>
        <p:spPr>
          <a:xfrm>
            <a:off x="6052931" y="3737114"/>
            <a:ext cx="6162072" cy="338554"/>
          </a:xfrm>
          <a:prstGeom prst="rect">
            <a:avLst/>
          </a:prstGeom>
          <a:noFill/>
        </p:spPr>
        <p:txBody>
          <a:bodyPr wrap="none" rtlCol="0">
            <a:spAutoFit/>
          </a:bodyPr>
          <a:lstStyle/>
          <a:p>
            <a:pPr algn="r"/>
            <a:r>
              <a:rPr lang="en-US" altLang="zh-CN" sz="1600" dirty="0" smtClean="0">
                <a:hlinkClick r:id="rId4"/>
              </a:rPr>
              <a:t>https://cs.nyu.edu/~mwalfish/papers/icing-conext11.pdf</a:t>
            </a:r>
            <a:endParaRPr lang="zh-CN" altLang="en-US" sz="16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2590208"/>
            <a:ext cx="12547600" cy="1144323"/>
          </a:xfrm>
          <a:prstGeom prst="rect">
            <a:avLst/>
          </a:prstGeom>
          <a:noFill/>
          <a:ln w="9525">
            <a:noFill/>
            <a:miter lim="800000"/>
            <a:headEnd/>
            <a:tailEnd/>
          </a:ln>
        </p:spPr>
        <p:txBody>
          <a:bodyPr lIns="121917" tIns="60958" rIns="121917" bIns="60958" anchor="ctr"/>
          <a:lstStyle/>
          <a:p>
            <a:r>
              <a:rPr lang="en-US" altLang="zh-CN" sz="5900" b="1" dirty="0" smtClean="0">
                <a:solidFill>
                  <a:schemeClr val="tx2"/>
                </a:solidFill>
                <a:latin typeface="Verdana" pitchFamily="34" charset="0"/>
              </a:rPr>
              <a:t>computation-less device?</a:t>
            </a:r>
            <a:endParaRPr lang="en-US" altLang="zh-CN" sz="5900" b="1" dirty="0">
              <a:solidFill>
                <a:schemeClr val="tx2"/>
              </a:solidFill>
              <a:latin typeface="Verdana" pitchFamily="34"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5268EC3-AA41-4292-97C5-9339FF67D425}"/>
              </a:ext>
            </a:extLst>
          </p:cNvPr>
          <p:cNvSpPr/>
          <p:nvPr/>
        </p:nvSpPr>
        <p:spPr>
          <a:xfrm>
            <a:off x="332513" y="1674613"/>
            <a:ext cx="10995025" cy="2123658"/>
          </a:xfrm>
          <a:prstGeom prst="rect">
            <a:avLst/>
          </a:prstGeom>
        </p:spPr>
        <p:txBody>
          <a:bodyPr wrap="square">
            <a:spAutoFit/>
          </a:bodyPr>
          <a:lstStyle/>
          <a:p>
            <a:r>
              <a:rPr lang="en-US" altLang="zh-CN" sz="4400" dirty="0" err="1">
                <a:solidFill>
                  <a:srgbClr val="366658"/>
                </a:solidFill>
                <a:cs typeface="+mj-cs"/>
              </a:rPr>
              <a:t>FlowCloak</a:t>
            </a:r>
            <a:r>
              <a:rPr lang="en-US" altLang="zh-CN" sz="4400" dirty="0">
                <a:solidFill>
                  <a:srgbClr val="366658"/>
                </a:solidFill>
                <a:cs typeface="+mj-cs"/>
              </a:rPr>
              <a:t>: Defeating</a:t>
            </a:r>
            <a:br>
              <a:rPr lang="en-US" altLang="zh-CN" sz="4400" dirty="0">
                <a:solidFill>
                  <a:srgbClr val="366658"/>
                </a:solidFill>
                <a:cs typeface="+mj-cs"/>
              </a:rPr>
            </a:br>
            <a:r>
              <a:rPr lang="en-US" altLang="zh-CN" sz="4400" dirty="0">
                <a:solidFill>
                  <a:srgbClr val="FFFFFF"/>
                </a:solidFill>
                <a:cs typeface="+mj-cs"/>
              </a:rPr>
              <a:t>Middlebox</a:t>
            </a:r>
            <a:r>
              <a:rPr lang="en-US" altLang="zh-CN" sz="4400" dirty="0">
                <a:solidFill>
                  <a:srgbClr val="366658"/>
                </a:solidFill>
                <a:cs typeface="+mj-cs"/>
              </a:rPr>
              <a:t>-Bypass Attacks in</a:t>
            </a:r>
            <a:br>
              <a:rPr lang="en-US" altLang="zh-CN" sz="4400" dirty="0">
                <a:solidFill>
                  <a:srgbClr val="366658"/>
                </a:solidFill>
                <a:cs typeface="+mj-cs"/>
              </a:rPr>
            </a:br>
            <a:r>
              <a:rPr lang="en-US" altLang="zh-CN" sz="4400" dirty="0">
                <a:solidFill>
                  <a:srgbClr val="366658"/>
                </a:solidFill>
                <a:cs typeface="+mj-cs"/>
              </a:rPr>
              <a:t>Software-Defined Networking</a:t>
            </a:r>
            <a:endParaRPr lang="zh-CN" altLang="en-US" dirty="0"/>
          </a:p>
        </p:txBody>
      </p:sp>
      <p:sp>
        <p:nvSpPr>
          <p:cNvPr id="5" name="文本框 4">
            <a:extLst>
              <a:ext uri="{FF2B5EF4-FFF2-40B4-BE49-F238E27FC236}">
                <a16:creationId xmlns="" xmlns:a16="http://schemas.microsoft.com/office/drawing/2014/main" id="{61F493F4-A9E9-4026-8687-0EB2AC72390D}"/>
              </a:ext>
            </a:extLst>
          </p:cNvPr>
          <p:cNvSpPr txBox="1"/>
          <p:nvPr/>
        </p:nvSpPr>
        <p:spPr>
          <a:xfrm>
            <a:off x="332511" y="2351725"/>
            <a:ext cx="2650836" cy="769441"/>
          </a:xfrm>
          <a:prstGeom prst="rect">
            <a:avLst/>
          </a:prstGeom>
          <a:noFill/>
        </p:spPr>
        <p:txBody>
          <a:bodyPr wrap="square" rtlCol="0">
            <a:spAutoFit/>
          </a:bodyPr>
          <a:lstStyle/>
          <a:p>
            <a:r>
              <a:rPr lang="en-US" altLang="zh-CN" sz="4400" dirty="0">
                <a:solidFill>
                  <a:srgbClr val="366658"/>
                </a:solidFill>
              </a:rPr>
              <a:t>Middlebox</a:t>
            </a:r>
            <a:endParaRPr lang="zh-CN" altLang="en-US" dirty="0">
              <a:solidFill>
                <a:srgbClr val="366658"/>
              </a:solidFill>
            </a:endParaRPr>
          </a:p>
        </p:txBody>
      </p:sp>
    </p:spTree>
    <p:extLst>
      <p:ext uri="{BB962C8B-B14F-4D97-AF65-F5344CB8AC3E}">
        <p14:creationId xmlns="" xmlns:p14="http://schemas.microsoft.com/office/powerpoint/2010/main" val="9731372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 xmlns:a16="http://schemas.microsoft.com/office/drawing/2014/main" id="{61F493F4-A9E9-4026-8687-0EB2AC72390D}"/>
              </a:ext>
            </a:extLst>
          </p:cNvPr>
          <p:cNvSpPr txBox="1"/>
          <p:nvPr/>
        </p:nvSpPr>
        <p:spPr>
          <a:xfrm>
            <a:off x="332511" y="2351725"/>
            <a:ext cx="2650836" cy="769441"/>
          </a:xfrm>
          <a:prstGeom prst="rect">
            <a:avLst/>
          </a:prstGeom>
          <a:noFill/>
        </p:spPr>
        <p:txBody>
          <a:bodyPr wrap="square" rtlCol="0">
            <a:spAutoFit/>
          </a:bodyPr>
          <a:lstStyle/>
          <a:p>
            <a:r>
              <a:rPr lang="en-US" altLang="zh-CN" sz="4400" dirty="0">
                <a:solidFill>
                  <a:srgbClr val="E8A844">
                    <a:lumMod val="75000"/>
                  </a:srgbClr>
                </a:solidFill>
              </a:rPr>
              <a:t>Middlebox</a:t>
            </a:r>
            <a:endParaRPr lang="zh-CN" altLang="en-US" dirty="0"/>
          </a:p>
        </p:txBody>
      </p:sp>
    </p:spTree>
    <p:extLst>
      <p:ext uri="{BB962C8B-B14F-4D97-AF65-F5344CB8AC3E}">
        <p14:creationId xmlns="" xmlns:p14="http://schemas.microsoft.com/office/powerpoint/2010/main" val="6594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Delivery Scheme</a:t>
            </a:r>
            <a:endParaRPr lang="zh-CN" altLang="en-US" dirty="0">
              <a:solidFill>
                <a:schemeClr val="tx1"/>
              </a:solidFill>
            </a:endParaRPr>
          </a:p>
        </p:txBody>
      </p:sp>
      <p:sp>
        <p:nvSpPr>
          <p:cNvPr id="77826" name="AutoShape 2"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7828" name="AutoShape 4"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7830" name="AutoShape 6"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7832" name="Picture 8" descr="Unicast.svg"/>
          <p:cNvPicPr>
            <a:picLocks noChangeAspect="1" noChangeArrowheads="1"/>
          </p:cNvPicPr>
          <p:nvPr/>
        </p:nvPicPr>
        <p:blipFill>
          <a:blip r:embed="rId3"/>
          <a:srcRect/>
          <a:stretch>
            <a:fillRect/>
          </a:stretch>
        </p:blipFill>
        <p:spPr bwMode="auto">
          <a:xfrm>
            <a:off x="183440" y="1703299"/>
            <a:ext cx="1632661" cy="1093883"/>
          </a:xfrm>
          <a:prstGeom prst="rect">
            <a:avLst/>
          </a:prstGeom>
          <a:noFill/>
        </p:spPr>
      </p:pic>
      <p:sp>
        <p:nvSpPr>
          <p:cNvPr id="13" name="TextBox 12"/>
          <p:cNvSpPr txBox="1"/>
          <p:nvPr/>
        </p:nvSpPr>
        <p:spPr>
          <a:xfrm>
            <a:off x="1739903" y="1473202"/>
            <a:ext cx="10452100" cy="1200325"/>
          </a:xfrm>
          <a:prstGeom prst="rect">
            <a:avLst/>
          </a:prstGeom>
          <a:noFill/>
        </p:spPr>
        <p:txBody>
          <a:bodyPr wrap="square" lIns="121917" tIns="60958" rIns="121917" bIns="60958">
            <a:spAutoFit/>
          </a:bodyPr>
          <a:lstStyle/>
          <a:p>
            <a:pPr>
              <a:defRPr/>
            </a:pPr>
            <a:r>
              <a:rPr lang="en-US" altLang="zh-CN" sz="3500" dirty="0" err="1" smtClean="0">
                <a:solidFill>
                  <a:srgbClr val="00B0F0"/>
                </a:solidFill>
              </a:rPr>
              <a:t>unicast</a:t>
            </a:r>
            <a:endParaRPr lang="en-US" altLang="zh-CN" sz="3500" dirty="0" smtClean="0">
              <a:solidFill>
                <a:srgbClr val="00B0F0"/>
              </a:solidFill>
            </a:endParaRPr>
          </a:p>
          <a:p>
            <a:pPr>
              <a:defRPr/>
            </a:pPr>
            <a:r>
              <a:rPr lang="en-US" altLang="zh-CN" sz="3500" dirty="0" smtClean="0">
                <a:latin typeface="+mn-lt"/>
              </a:rPr>
              <a:t>deliver a message to a single specific node</a:t>
            </a:r>
          </a:p>
        </p:txBody>
      </p:sp>
      <p:sp>
        <p:nvSpPr>
          <p:cNvPr id="14" name="TextBox 13"/>
          <p:cNvSpPr txBox="1"/>
          <p:nvPr/>
        </p:nvSpPr>
        <p:spPr>
          <a:xfrm>
            <a:off x="1739900" y="2819404"/>
            <a:ext cx="11201400" cy="661716"/>
          </a:xfrm>
          <a:prstGeom prst="rect">
            <a:avLst/>
          </a:prstGeom>
          <a:noFill/>
        </p:spPr>
        <p:txBody>
          <a:bodyPr wrap="square" lIns="121917" tIns="60958" rIns="121917" bIns="60958">
            <a:spAutoFit/>
          </a:bodyPr>
          <a:lstStyle/>
          <a:p>
            <a:pPr>
              <a:defRPr/>
            </a:pPr>
            <a:r>
              <a:rPr lang="en-US" altLang="zh-CN" sz="3500" dirty="0" smtClean="0">
                <a:solidFill>
                  <a:srgbClr val="00B0F0"/>
                </a:solidFill>
              </a:rPr>
              <a:t>dominant form of </a:t>
            </a:r>
            <a:r>
              <a:rPr lang="en-US" altLang="zh-CN" sz="3500" dirty="0" err="1" smtClean="0">
                <a:solidFill>
                  <a:srgbClr val="00B0F0"/>
                </a:solidFill>
              </a:rPr>
              <a:t>msg</a:t>
            </a:r>
            <a:r>
              <a:rPr lang="en-US" altLang="zh-CN" sz="3500" dirty="0" smtClean="0">
                <a:solidFill>
                  <a:srgbClr val="00B0F0"/>
                </a:solidFill>
              </a:rPr>
              <a:t> delivery on Internet</a:t>
            </a:r>
            <a:endParaRPr lang="en-US" altLang="zh-CN" sz="3500" dirty="0" smtClean="0">
              <a:latin typeface="+mn-lt"/>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3522C56E-84D1-44B2-8F58-0BB82F5EBBD6}"/>
              </a:ext>
            </a:extLst>
          </p:cNvPr>
          <p:cNvSpPr txBox="1"/>
          <p:nvPr/>
        </p:nvSpPr>
        <p:spPr>
          <a:xfrm>
            <a:off x="333665" y="2352012"/>
            <a:ext cx="4441075" cy="2123658"/>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E8A844">
                    <a:lumMod val="75000"/>
                  </a:srgbClr>
                </a:solidFill>
              </a:rPr>
              <a:t>Pain Spot </a:t>
            </a:r>
            <a:r>
              <a:rPr lang="en-US" altLang="zh-CN" sz="4400" dirty="0">
                <a:solidFill>
                  <a:srgbClr val="366658"/>
                </a:solidFill>
              </a:rPr>
              <a:t>in</a:t>
            </a:r>
          </a:p>
          <a:p>
            <a:r>
              <a:rPr lang="en-US" altLang="zh-CN" sz="4400" dirty="0">
                <a:solidFill>
                  <a:srgbClr val="366658"/>
                </a:solidFill>
              </a:rPr>
              <a:t>modern networks</a:t>
            </a:r>
            <a:endParaRPr lang="zh-CN" altLang="en-US" dirty="0">
              <a:solidFill>
                <a:srgbClr val="366658"/>
              </a:solidFill>
            </a:endParaRPr>
          </a:p>
        </p:txBody>
      </p:sp>
      <p:sp>
        <p:nvSpPr>
          <p:cNvPr id="5" name="矩形 4">
            <a:extLst>
              <a:ext uri="{FF2B5EF4-FFF2-40B4-BE49-F238E27FC236}">
                <a16:creationId xmlns="" xmlns:a16="http://schemas.microsoft.com/office/drawing/2014/main" id="{A371D261-629F-4444-9D14-B0E01D62D064}"/>
              </a:ext>
            </a:extLst>
          </p:cNvPr>
          <p:cNvSpPr/>
          <p:nvPr/>
        </p:nvSpPr>
        <p:spPr>
          <a:xfrm>
            <a:off x="4729023" y="729675"/>
            <a:ext cx="45719" cy="5874328"/>
          </a:xfrm>
          <a:prstGeom prst="rect">
            <a:avLst/>
          </a:prstGeom>
          <a:solidFill>
            <a:srgbClr val="8CB64A"/>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1BF9FB56-85D5-42EA-8AD6-DB13A4998510}"/>
              </a:ext>
            </a:extLst>
          </p:cNvPr>
          <p:cNvSpPr txBox="1"/>
          <p:nvPr/>
        </p:nvSpPr>
        <p:spPr>
          <a:xfrm>
            <a:off x="5043054" y="1025244"/>
            <a:ext cx="6659419"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Needs</a:t>
            </a:r>
            <a:endParaRPr lang="zh-CN" altLang="en-US" sz="3600" dirty="0">
              <a:solidFill>
                <a:srgbClr val="366658"/>
              </a:solidFill>
              <a:cs typeface="+mj-cs"/>
            </a:endParaRPr>
          </a:p>
        </p:txBody>
      </p:sp>
      <p:sp>
        <p:nvSpPr>
          <p:cNvPr id="8" name="文本框 7">
            <a:extLst>
              <a:ext uri="{FF2B5EF4-FFF2-40B4-BE49-F238E27FC236}">
                <a16:creationId xmlns="" xmlns:a16="http://schemas.microsoft.com/office/drawing/2014/main" id="{A2C21E49-CCEB-49E5-9BED-DA3ECFBB1395}"/>
              </a:ext>
            </a:extLst>
          </p:cNvPr>
          <p:cNvSpPr txBox="1"/>
          <p:nvPr/>
        </p:nvSpPr>
        <p:spPr>
          <a:xfrm>
            <a:off x="5043054" y="3666842"/>
            <a:ext cx="6659419"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Troubles</a:t>
            </a:r>
            <a:endParaRPr lang="zh-CN" altLang="en-US" sz="3600" dirty="0">
              <a:solidFill>
                <a:srgbClr val="366658"/>
              </a:solidFill>
              <a:cs typeface="+mj-cs"/>
            </a:endParaRPr>
          </a:p>
        </p:txBody>
      </p:sp>
      <p:sp>
        <p:nvSpPr>
          <p:cNvPr id="9" name="文本框 8">
            <a:extLst>
              <a:ext uri="{FF2B5EF4-FFF2-40B4-BE49-F238E27FC236}">
                <a16:creationId xmlns="" xmlns:a16="http://schemas.microsoft.com/office/drawing/2014/main" id="{C0AAC7C4-880E-4B6C-BB85-14F75FA7032B}"/>
              </a:ext>
            </a:extLst>
          </p:cNvPr>
          <p:cNvSpPr txBox="1"/>
          <p:nvPr/>
        </p:nvSpPr>
        <p:spPr>
          <a:xfrm>
            <a:off x="5043057" y="2022876"/>
            <a:ext cx="6456219" cy="1292662"/>
          </a:xfrm>
          <a:prstGeom prst="rect">
            <a:avLst/>
          </a:prstGeom>
          <a:noFill/>
        </p:spPr>
        <p:txBody>
          <a:bodyPr wrap="square" rtlCol="0">
            <a:spAutoFit/>
          </a:bodyPr>
          <a:lstStyle/>
          <a:p>
            <a:r>
              <a:rPr lang="en-US" altLang="zh-CN" sz="2600" dirty="0">
                <a:solidFill>
                  <a:srgbClr val="366658"/>
                </a:solidFill>
              </a:rPr>
              <a:t>Varieties of functions: </a:t>
            </a:r>
            <a:r>
              <a:rPr lang="en-US" altLang="zh-CN" sz="2600" dirty="0">
                <a:solidFill>
                  <a:schemeClr val="accent5">
                    <a:lumMod val="75000"/>
                  </a:schemeClr>
                </a:solidFill>
              </a:rPr>
              <a:t>Security</a:t>
            </a:r>
            <a:r>
              <a:rPr lang="en-US" altLang="zh-CN" sz="2600" dirty="0">
                <a:solidFill>
                  <a:srgbClr val="366658"/>
                </a:solidFill>
              </a:rPr>
              <a:t> &amp; </a:t>
            </a:r>
            <a:r>
              <a:rPr lang="en-US" altLang="zh-CN" sz="2600" dirty="0">
                <a:solidFill>
                  <a:schemeClr val="accent5">
                    <a:lumMod val="75000"/>
                  </a:schemeClr>
                </a:solidFill>
              </a:rPr>
              <a:t>Performance</a:t>
            </a:r>
          </a:p>
          <a:p>
            <a:endParaRPr lang="en-US" altLang="zh-CN" sz="2600" dirty="0">
              <a:solidFill>
                <a:srgbClr val="366658"/>
              </a:solidFill>
            </a:endParaRPr>
          </a:p>
          <a:p>
            <a:r>
              <a:rPr lang="en-US" altLang="zh-CN" sz="2600" dirty="0">
                <a:solidFill>
                  <a:srgbClr val="366658"/>
                </a:solidFill>
              </a:rPr>
              <a:t>Widely deployed: </a:t>
            </a:r>
            <a:r>
              <a:rPr lang="en-US" altLang="zh-CN" sz="2600" dirty="0">
                <a:solidFill>
                  <a:schemeClr val="accent5">
                    <a:lumMod val="75000"/>
                  </a:schemeClr>
                </a:solidFill>
              </a:rPr>
              <a:t>A third</a:t>
            </a:r>
            <a:r>
              <a:rPr lang="en-US" altLang="zh-CN" sz="2600" dirty="0">
                <a:solidFill>
                  <a:srgbClr val="366658"/>
                </a:solidFill>
              </a:rPr>
              <a:t> of network devices</a:t>
            </a:r>
            <a:endParaRPr lang="zh-CN" altLang="en-US" sz="2600" dirty="0">
              <a:solidFill>
                <a:srgbClr val="366658"/>
              </a:solidFill>
            </a:endParaRPr>
          </a:p>
        </p:txBody>
      </p:sp>
      <p:sp>
        <p:nvSpPr>
          <p:cNvPr id="10" name="文本框 9">
            <a:extLst>
              <a:ext uri="{FF2B5EF4-FFF2-40B4-BE49-F238E27FC236}">
                <a16:creationId xmlns="" xmlns:a16="http://schemas.microsoft.com/office/drawing/2014/main" id="{FF4F3D86-6D79-4D0A-A9A9-2563810F0411}"/>
              </a:ext>
            </a:extLst>
          </p:cNvPr>
          <p:cNvSpPr txBox="1"/>
          <p:nvPr/>
        </p:nvSpPr>
        <p:spPr>
          <a:xfrm>
            <a:off x="5144654" y="4540110"/>
            <a:ext cx="6456219" cy="1692771"/>
          </a:xfrm>
          <a:prstGeom prst="rect">
            <a:avLst/>
          </a:prstGeom>
          <a:noFill/>
        </p:spPr>
        <p:txBody>
          <a:bodyPr wrap="square" rtlCol="0">
            <a:spAutoFit/>
          </a:bodyPr>
          <a:lstStyle/>
          <a:p>
            <a:r>
              <a:rPr lang="en-US" altLang="zh-CN" sz="2600" dirty="0">
                <a:solidFill>
                  <a:srgbClr val="366658"/>
                </a:solidFill>
              </a:rPr>
              <a:t>Deployment and configuration: </a:t>
            </a:r>
          </a:p>
          <a:p>
            <a:r>
              <a:rPr lang="en-US" altLang="zh-CN" sz="2600" dirty="0">
                <a:solidFill>
                  <a:schemeClr val="accent5">
                    <a:lumMod val="75000"/>
                  </a:schemeClr>
                </a:solidFill>
              </a:rPr>
              <a:t>Complex</a:t>
            </a:r>
            <a:r>
              <a:rPr lang="en-US" altLang="zh-CN" sz="2600" dirty="0">
                <a:solidFill>
                  <a:srgbClr val="366658"/>
                </a:solidFill>
              </a:rPr>
              <a:t> &amp; </a:t>
            </a:r>
            <a:r>
              <a:rPr lang="en-US" altLang="zh-CN" sz="2600" dirty="0">
                <a:solidFill>
                  <a:schemeClr val="accent5">
                    <a:lumMod val="75000"/>
                  </a:schemeClr>
                </a:solidFill>
              </a:rPr>
              <a:t>Error-prone</a:t>
            </a:r>
          </a:p>
          <a:p>
            <a:endParaRPr lang="en-US" altLang="zh-CN" sz="2600" dirty="0">
              <a:solidFill>
                <a:srgbClr val="366658"/>
              </a:solidFill>
            </a:endParaRPr>
          </a:p>
          <a:p>
            <a:r>
              <a:rPr lang="en-US" altLang="zh-CN" sz="2600" dirty="0">
                <a:solidFill>
                  <a:srgbClr val="366658"/>
                </a:solidFill>
              </a:rPr>
              <a:t>Costs: </a:t>
            </a:r>
            <a:r>
              <a:rPr lang="en-US" altLang="zh-CN" sz="2600" dirty="0">
                <a:solidFill>
                  <a:schemeClr val="accent5">
                    <a:lumMod val="75000"/>
                  </a:schemeClr>
                </a:solidFill>
              </a:rPr>
              <a:t>Personnel</a:t>
            </a:r>
            <a:r>
              <a:rPr lang="en-US" altLang="zh-CN" sz="2600" dirty="0">
                <a:solidFill>
                  <a:srgbClr val="366658"/>
                </a:solidFill>
              </a:rPr>
              <a:t>, </a:t>
            </a:r>
            <a:r>
              <a:rPr lang="en-US" altLang="zh-CN" sz="2600" dirty="0">
                <a:solidFill>
                  <a:schemeClr val="accent5">
                    <a:lumMod val="75000"/>
                  </a:schemeClr>
                </a:solidFill>
              </a:rPr>
              <a:t>Money, </a:t>
            </a:r>
            <a:r>
              <a:rPr lang="en-US" altLang="zh-CN" sz="2600" dirty="0">
                <a:solidFill>
                  <a:srgbClr val="366658"/>
                </a:solidFill>
              </a:rPr>
              <a:t> </a:t>
            </a:r>
            <a:r>
              <a:rPr lang="en-US" altLang="zh-CN" sz="2600" dirty="0">
                <a:solidFill>
                  <a:schemeClr val="accent5">
                    <a:lumMod val="75000"/>
                  </a:schemeClr>
                </a:solidFill>
              </a:rPr>
              <a:t>Time</a:t>
            </a:r>
            <a:endParaRPr lang="zh-CN" altLang="en-US" sz="2600" dirty="0">
              <a:solidFill>
                <a:schemeClr val="accent5">
                  <a:lumMod val="75000"/>
                </a:schemeClr>
              </a:solidFill>
            </a:endParaRPr>
          </a:p>
        </p:txBody>
      </p:sp>
    </p:spTree>
    <p:extLst>
      <p:ext uri="{BB962C8B-B14F-4D97-AF65-F5344CB8AC3E}">
        <p14:creationId xmlns="" xmlns:p14="http://schemas.microsoft.com/office/powerpoint/2010/main" val="86756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1" nodeType="clickEffect">
                                  <p:stCondLst>
                                    <p:cond delay="0"/>
                                  </p:stCondLst>
                                  <p:childTnLst>
                                    <p:animEffect transition="out" filter="wipe(down)">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22" presetClass="exit" presetSubtype="4" fill="hold" grpId="1" nodeType="withEffect">
                                  <p:stCondLst>
                                    <p:cond delay="0"/>
                                  </p:stCondLst>
                                  <p:childTnLst>
                                    <p:animEffect transition="out" filter="wipe(down)">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22" presetClass="exit" presetSubtype="4" fill="hold" grpId="1" nodeType="withEffect">
                                  <p:stCondLst>
                                    <p:cond delay="0"/>
                                  </p:stCondLst>
                                  <p:childTnLst>
                                    <p:animEffect transition="out" filter="wipe(down)">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22" presetClass="exit" presetSubtype="4" fill="hold" grpId="1" nodeType="withEffect">
                                  <p:stCondLst>
                                    <p:cond delay="0"/>
                                  </p:stCondLst>
                                  <p:childTnLst>
                                    <p:animEffect transition="out" filter="wipe(down)">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2" presetClass="exit" presetSubtype="4" fill="hold" grpId="0" nodeType="withEffect">
                                  <p:stCondLst>
                                    <p:cond delay="0"/>
                                  </p:stCondLst>
                                  <p:childTnLst>
                                    <p:anim calcmode="lin" valueType="num">
                                      <p:cBhvr additive="base">
                                        <p:cTn id="32" dur="500"/>
                                        <p:tgtEl>
                                          <p:spTgt spid="5"/>
                                        </p:tgtEl>
                                        <p:attrNameLst>
                                          <p:attrName>ppt_x</p:attrName>
                                        </p:attrNameLst>
                                      </p:cBhvr>
                                      <p:tavLst>
                                        <p:tav tm="0">
                                          <p:val>
                                            <p:strVal val="ppt_x"/>
                                          </p:val>
                                        </p:tav>
                                        <p:tav tm="100000">
                                          <p:val>
                                            <p:strVal val="ppt_x"/>
                                          </p:val>
                                        </p:tav>
                                      </p:tavLst>
                                    </p:anim>
                                    <p:anim calcmode="lin" valueType="num">
                                      <p:cBhvr additive="base">
                                        <p:cTn id="33" dur="500"/>
                                        <p:tgtEl>
                                          <p:spTgt spid="5"/>
                                        </p:tgtEl>
                                        <p:attrNameLst>
                                          <p:attrName>ppt_y</p:attrName>
                                        </p:attrNameLst>
                                      </p:cBhvr>
                                      <p:tavLst>
                                        <p:tav tm="0">
                                          <p:val>
                                            <p:strVal val="ppt_y"/>
                                          </p:val>
                                        </p:tav>
                                        <p:tav tm="100000">
                                          <p:val>
                                            <p:strVal val="1+ppt_h/2"/>
                                          </p:val>
                                        </p:tav>
                                      </p:tavLst>
                                    </p:anim>
                                    <p:set>
                                      <p:cBhvr>
                                        <p:cTn id="3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7" grpId="1"/>
      <p:bldP spid="8" grpId="0"/>
      <p:bldP spid="8" grpId="1"/>
      <p:bldP spid="9" grpId="0"/>
      <p:bldP spid="9" grpId="1"/>
      <p:bldP spid="10" grpId="0"/>
      <p:bldP spid="10"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D7B5DFC6-7F6C-4350-91FA-1497FEFCE75A}"/>
              </a:ext>
            </a:extLst>
          </p:cNvPr>
          <p:cNvSpPr txBox="1"/>
          <p:nvPr/>
        </p:nvSpPr>
        <p:spPr>
          <a:xfrm>
            <a:off x="333674" y="2350996"/>
            <a:ext cx="4396511" cy="2123658"/>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C88419"/>
                </a:solidFill>
              </a:rPr>
              <a:t>Pain Spot</a:t>
            </a:r>
            <a:r>
              <a:rPr lang="en-US" altLang="zh-CN" sz="4400" dirty="0">
                <a:solidFill>
                  <a:srgbClr val="C88419"/>
                </a:solidFill>
                <a:cs typeface="+mj-cs"/>
              </a:rPr>
              <a:t> </a:t>
            </a:r>
            <a:r>
              <a:rPr lang="en-US" altLang="zh-CN" sz="4400" dirty="0">
                <a:solidFill>
                  <a:srgbClr val="366658"/>
                </a:solidFill>
                <a:cs typeface="+mj-cs"/>
              </a:rPr>
              <a:t>in</a:t>
            </a:r>
          </a:p>
          <a:p>
            <a:r>
              <a:rPr lang="en-US" altLang="zh-CN" sz="4400" dirty="0">
                <a:solidFill>
                  <a:srgbClr val="366658"/>
                </a:solidFill>
                <a:cs typeface="+mj-cs"/>
              </a:rPr>
              <a:t>modern networks</a:t>
            </a:r>
            <a:endParaRPr lang="zh-CN" altLang="en-US" sz="4400" dirty="0">
              <a:solidFill>
                <a:srgbClr val="366658"/>
              </a:solidFill>
              <a:cs typeface="+mj-cs"/>
            </a:endParaRPr>
          </a:p>
        </p:txBody>
      </p:sp>
    </p:spTree>
    <p:extLst>
      <p:ext uri="{BB962C8B-B14F-4D97-AF65-F5344CB8AC3E}">
        <p14:creationId xmlns="" xmlns:p14="http://schemas.microsoft.com/office/powerpoint/2010/main" val="29888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4.81481E-6 L -2.29167E-6 -0.27547 " pathEditMode="relative" rAng="0" ptsTypes="AA">
                                      <p:cBhvr>
                                        <p:cTn id="6" dur="1000" fill="hold"/>
                                        <p:tgtEl>
                                          <p:spTgt spid="3"/>
                                        </p:tgtEl>
                                        <p:attrNameLst>
                                          <p:attrName>ppt_x</p:attrName>
                                          <p:attrName>ppt_y</p:attrName>
                                        </p:attrNameLst>
                                      </p:cBhvr>
                                      <p:rCtr x="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D7B5DFC6-7F6C-4350-91FA-1497FEFCE75A}"/>
              </a:ext>
            </a:extLst>
          </p:cNvPr>
          <p:cNvSpPr txBox="1"/>
          <p:nvPr/>
        </p:nvSpPr>
        <p:spPr>
          <a:xfrm>
            <a:off x="295574" y="485255"/>
            <a:ext cx="4396511" cy="769441"/>
          </a:xfrm>
          <a:prstGeom prst="rect">
            <a:avLst/>
          </a:prstGeom>
          <a:noFill/>
        </p:spPr>
        <p:txBody>
          <a:bodyPr wrap="square" rtlCol="0">
            <a:spAutoFit/>
          </a:bodyPr>
          <a:lstStyle/>
          <a:p>
            <a:r>
              <a:rPr lang="en-US" altLang="zh-CN" sz="4400" dirty="0">
                <a:solidFill>
                  <a:srgbClr val="E8A844">
                    <a:lumMod val="75000"/>
                  </a:srgbClr>
                </a:solidFill>
              </a:rPr>
              <a:t>               </a:t>
            </a:r>
            <a:endParaRPr lang="zh-CN" altLang="en-US" sz="4400" dirty="0">
              <a:solidFill>
                <a:srgbClr val="366658"/>
              </a:solidFill>
              <a:cs typeface="+mj-cs"/>
            </a:endParaRPr>
          </a:p>
        </p:txBody>
      </p:sp>
      <p:sp>
        <p:nvSpPr>
          <p:cNvPr id="4" name="文本框 3">
            <a:extLst>
              <a:ext uri="{FF2B5EF4-FFF2-40B4-BE49-F238E27FC236}">
                <a16:creationId xmlns="" xmlns:a16="http://schemas.microsoft.com/office/drawing/2014/main" id="{3522C56E-84D1-44B2-8F58-0BB82F5EBBD6}"/>
              </a:ext>
            </a:extLst>
          </p:cNvPr>
          <p:cNvSpPr txBox="1"/>
          <p:nvPr/>
        </p:nvSpPr>
        <p:spPr>
          <a:xfrm>
            <a:off x="333667" y="458275"/>
            <a:ext cx="4468732" cy="2123658"/>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C88419"/>
                </a:solidFill>
              </a:rPr>
              <a:t>Pain Spot</a:t>
            </a:r>
            <a:r>
              <a:rPr lang="en-US" altLang="zh-CN" sz="4400" dirty="0">
                <a:solidFill>
                  <a:srgbClr val="366658"/>
                </a:solidFill>
              </a:rPr>
              <a:t> in</a:t>
            </a:r>
          </a:p>
          <a:p>
            <a:r>
              <a:rPr lang="en-US" altLang="zh-CN" sz="4400" dirty="0">
                <a:solidFill>
                  <a:srgbClr val="366658"/>
                </a:solidFill>
              </a:rPr>
              <a:t>modern networks</a:t>
            </a:r>
            <a:endParaRPr lang="zh-CN" altLang="en-US" dirty="0">
              <a:solidFill>
                <a:srgbClr val="366658"/>
              </a:solidFill>
            </a:endParaRPr>
          </a:p>
        </p:txBody>
      </p:sp>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12"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2" descr="EndUser">
            <a:extLst>
              <a:ext uri="{FF2B5EF4-FFF2-40B4-BE49-F238E27FC236}">
                <a16:creationId xmlns="" xmlns:a16="http://schemas.microsoft.com/office/drawing/2014/main" id="{8A6734E2-A4D3-43C4-9FB7-7C86582503FC}"/>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272961" y="5156040"/>
            <a:ext cx="852488"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61" y="3495378"/>
            <a:ext cx="1382307" cy="594049"/>
          </a:xfrm>
          <a:prstGeom prst="rect">
            <a:avLst/>
          </a:prstGeom>
          <a:noFill/>
          <a:ln w="9525">
            <a:noFill/>
            <a:miter lim="800000"/>
            <a:headEnd/>
            <a:tailEnd/>
          </a:ln>
          <a:effectLst/>
        </p:spPr>
      </p:pic>
      <p:pic>
        <p:nvPicPr>
          <p:cNvPr id="13" name="Picture 21" descr="15800">
            <a:extLst>
              <a:ext uri="{FF2B5EF4-FFF2-40B4-BE49-F238E27FC236}">
                <a16:creationId xmlns="" xmlns:a16="http://schemas.microsoft.com/office/drawing/2014/main" id="{05CFD16A-AEB0-45CB-8ED0-D48D195A3AE1}"/>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73"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5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8"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9"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70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 xmlns:a16="http://schemas.microsoft.com/office/drawing/2014/main" id="{C1C0B594-DCA8-4053-8543-386950DB754A}"/>
              </a:ext>
            </a:extLst>
          </p:cNvPr>
          <p:cNvSpPr/>
          <p:nvPr/>
        </p:nvSpPr>
        <p:spPr>
          <a:xfrm rot="13382267">
            <a:off x="5425530" y="4760341"/>
            <a:ext cx="1800415" cy="368634"/>
          </a:xfrm>
          <a:prstGeom prst="rightArrow">
            <a:avLst/>
          </a:prstGeom>
          <a:solidFill>
            <a:srgbClr val="CFA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 xmlns:a16="http://schemas.microsoft.com/office/drawing/2014/main" id="{33499E59-11A2-483C-803C-CD19AE5CAF8A}"/>
              </a:ext>
            </a:extLst>
          </p:cNvPr>
          <p:cNvSpPr/>
          <p:nvPr/>
        </p:nvSpPr>
        <p:spPr>
          <a:xfrm rot="16200000">
            <a:off x="7227632" y="4458918"/>
            <a:ext cx="822727" cy="344483"/>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 xmlns:a16="http://schemas.microsoft.com/office/drawing/2014/main" id="{3A55F19F-08EA-43C0-BBE9-A053C46D54D9}"/>
              </a:ext>
            </a:extLst>
          </p:cNvPr>
          <p:cNvSpPr/>
          <p:nvPr/>
        </p:nvSpPr>
        <p:spPr>
          <a:xfrm rot="19135180">
            <a:off x="8165774" y="4805368"/>
            <a:ext cx="1876791" cy="328384"/>
          </a:xfrm>
          <a:prstGeom prst="rightArrow">
            <a:avLst/>
          </a:prstGeom>
          <a:solidFill>
            <a:srgbClr val="3666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24" name="文本框 23">
            <a:extLst>
              <a:ext uri="{FF2B5EF4-FFF2-40B4-BE49-F238E27FC236}">
                <a16:creationId xmlns="" xmlns:a16="http://schemas.microsoft.com/office/drawing/2014/main" id="{DE6D985A-07FB-425F-AB31-BF36DEB59A35}"/>
              </a:ext>
            </a:extLst>
          </p:cNvPr>
          <p:cNvSpPr txBox="1"/>
          <p:nvPr/>
        </p:nvSpPr>
        <p:spPr>
          <a:xfrm>
            <a:off x="5378505" y="4950813"/>
            <a:ext cx="1082675" cy="523220"/>
          </a:xfrm>
          <a:prstGeom prst="rect">
            <a:avLst/>
          </a:prstGeom>
          <a:noFill/>
        </p:spPr>
        <p:txBody>
          <a:bodyPr wrap="square" rtlCol="0">
            <a:spAutoFit/>
          </a:bodyPr>
          <a:lstStyle/>
          <a:p>
            <a:r>
              <a:rPr lang="en-US" altLang="zh-CN" sz="2800" dirty="0">
                <a:solidFill>
                  <a:srgbClr val="C88419"/>
                </a:solidFill>
              </a:rPr>
              <a:t>Rules</a:t>
            </a:r>
            <a:endParaRPr lang="zh-CN" altLang="en-US" sz="2800" dirty="0">
              <a:solidFill>
                <a:srgbClr val="C88419"/>
              </a:solidFill>
            </a:endParaRPr>
          </a:p>
        </p:txBody>
      </p:sp>
      <p:sp>
        <p:nvSpPr>
          <p:cNvPr id="25" name="文本框 24">
            <a:extLst>
              <a:ext uri="{FF2B5EF4-FFF2-40B4-BE49-F238E27FC236}">
                <a16:creationId xmlns="" xmlns:a16="http://schemas.microsoft.com/office/drawing/2014/main" id="{42B28A5D-E24D-44F2-B9F9-2A37D580A29E}"/>
              </a:ext>
            </a:extLst>
          </p:cNvPr>
          <p:cNvSpPr txBox="1"/>
          <p:nvPr/>
        </p:nvSpPr>
        <p:spPr>
          <a:xfrm>
            <a:off x="6579589" y="4370062"/>
            <a:ext cx="1082675" cy="523220"/>
          </a:xfrm>
          <a:prstGeom prst="rect">
            <a:avLst/>
          </a:prstGeom>
          <a:noFill/>
        </p:spPr>
        <p:txBody>
          <a:bodyPr wrap="square" rtlCol="0">
            <a:spAutoFit/>
          </a:bodyPr>
          <a:lstStyle/>
          <a:p>
            <a:r>
              <a:rPr lang="en-US" altLang="zh-CN" sz="2800" dirty="0">
                <a:solidFill>
                  <a:srgbClr val="7030A0"/>
                </a:solidFill>
              </a:rPr>
              <a:t>Rules</a:t>
            </a:r>
            <a:endParaRPr lang="zh-CN" altLang="en-US" sz="2800" dirty="0">
              <a:solidFill>
                <a:srgbClr val="7030A0"/>
              </a:solidFill>
            </a:endParaRPr>
          </a:p>
        </p:txBody>
      </p:sp>
      <p:sp>
        <p:nvSpPr>
          <p:cNvPr id="26" name="文本框 25">
            <a:extLst>
              <a:ext uri="{FF2B5EF4-FFF2-40B4-BE49-F238E27FC236}">
                <a16:creationId xmlns="" xmlns:a16="http://schemas.microsoft.com/office/drawing/2014/main" id="{5EE24AF6-D1F9-498F-8CB1-8477FEEC83E8}"/>
              </a:ext>
            </a:extLst>
          </p:cNvPr>
          <p:cNvSpPr txBox="1"/>
          <p:nvPr/>
        </p:nvSpPr>
        <p:spPr>
          <a:xfrm>
            <a:off x="9538789" y="4944662"/>
            <a:ext cx="1082675" cy="523220"/>
          </a:xfrm>
          <a:prstGeom prst="rect">
            <a:avLst/>
          </a:prstGeom>
          <a:noFill/>
        </p:spPr>
        <p:txBody>
          <a:bodyPr wrap="square" rtlCol="0">
            <a:spAutoFit/>
          </a:bodyPr>
          <a:lstStyle/>
          <a:p>
            <a:r>
              <a:rPr lang="en-US" altLang="zh-CN" sz="2800" dirty="0">
                <a:solidFill>
                  <a:srgbClr val="366658"/>
                </a:solidFill>
              </a:rPr>
              <a:t>Rules</a:t>
            </a:r>
            <a:endParaRPr lang="zh-CN" altLang="en-US" sz="2800" dirty="0">
              <a:solidFill>
                <a:srgbClr val="366658"/>
              </a:solidFill>
            </a:endParaRPr>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9"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57" descr="icon_color">
            <a:extLst>
              <a:ext uri="{FF2B5EF4-FFF2-40B4-BE49-F238E27FC236}">
                <a16:creationId xmlns="" xmlns:a16="http://schemas.microsoft.com/office/drawing/2014/main" id="{35B9F33C-69BA-4390-A502-7BC62D027D63}"/>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11" descr="IOSfirewall">
            <a:extLst>
              <a:ext uri="{FF2B5EF4-FFF2-40B4-BE49-F238E27FC236}">
                <a16:creationId xmlns="" xmlns:a16="http://schemas.microsoft.com/office/drawing/2014/main" id="{6B60A7CE-28BD-43DC-8905-E890A1212813}"/>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箭头: 右 31">
            <a:extLst>
              <a:ext uri="{FF2B5EF4-FFF2-40B4-BE49-F238E27FC236}">
                <a16:creationId xmlns="" xmlns:a16="http://schemas.microsoft.com/office/drawing/2014/main" id="{D53ECD01-7B97-4A97-A3A8-A2CF34DD62CB}"/>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 xmlns:a16="http://schemas.microsoft.com/office/drawing/2014/main" id="{05A510CB-B341-47FD-B189-5833FD5C2547}"/>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 xmlns:a16="http://schemas.microsoft.com/office/drawing/2014/main" id="{9F64E7CC-3C96-4AE7-8514-D8C90CE13DCC}"/>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 xmlns:a16="http://schemas.microsoft.com/office/drawing/2014/main" id="{4789181C-A984-4E3E-9D95-6A741930CCDA}"/>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 xmlns:a16="http://schemas.microsoft.com/office/drawing/2014/main" id="{49628CC4-617C-4346-8ED8-D1B41966921B}"/>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37" name="文本框 36">
            <a:extLst>
              <a:ext uri="{FF2B5EF4-FFF2-40B4-BE49-F238E27FC236}">
                <a16:creationId xmlns="" xmlns:a16="http://schemas.microsoft.com/office/drawing/2014/main" id="{A1A0CFE5-F8F5-4957-9E7B-149101A0E9A4}"/>
              </a:ext>
            </a:extLst>
          </p:cNvPr>
          <p:cNvSpPr txBox="1"/>
          <p:nvPr/>
        </p:nvSpPr>
        <p:spPr>
          <a:xfrm>
            <a:off x="6926843" y="1530323"/>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38" name="文本框 37">
            <a:extLst>
              <a:ext uri="{FF2B5EF4-FFF2-40B4-BE49-F238E27FC236}">
                <a16:creationId xmlns="" xmlns:a16="http://schemas.microsoft.com/office/drawing/2014/main" id="{65A56CFC-CFDE-4846-A9E9-7E1330B437AE}"/>
              </a:ext>
            </a:extLst>
          </p:cNvPr>
          <p:cNvSpPr txBox="1"/>
          <p:nvPr/>
        </p:nvSpPr>
        <p:spPr>
          <a:xfrm>
            <a:off x="9188260" y="1566015"/>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spTree>
    <p:extLst>
      <p:ext uri="{BB962C8B-B14F-4D97-AF65-F5344CB8AC3E}">
        <p14:creationId xmlns="" xmlns:p14="http://schemas.microsoft.com/office/powerpoint/2010/main" val="338079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1" nodeType="clickEffect">
                                  <p:stCondLst>
                                    <p:cond delay="0"/>
                                  </p:stCondLst>
                                  <p:childTnLst>
                                    <p:animEffect transition="out" filter="wipe(down)">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22" presetClass="exit" presetSubtype="4" fill="hold" grpId="1" nodeType="withEffect">
                                  <p:stCondLst>
                                    <p:cond delay="0"/>
                                  </p:stCondLst>
                                  <p:childTnLst>
                                    <p:animEffect transition="out" filter="wipe(down)">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22" presetClass="exit" presetSubtype="4" fill="hold" grpId="1" nodeType="withEffect">
                                  <p:stCondLst>
                                    <p:cond delay="0"/>
                                  </p:stCondLst>
                                  <p:childTnLst>
                                    <p:animEffect transition="out" filter="wipe(down)">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22" presetClass="exit" presetSubtype="4" fill="hold" grpId="1" nodeType="withEffect">
                                  <p:stCondLst>
                                    <p:cond delay="0"/>
                                  </p:stCondLst>
                                  <p:childTnLst>
                                    <p:animEffect transition="out" filter="wipe(down)">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22" presetClass="exit" presetSubtype="4" fill="hold" grpId="1" nodeType="withEffect">
                                  <p:stCondLst>
                                    <p:cond delay="0"/>
                                  </p:stCondLst>
                                  <p:childTnLst>
                                    <p:animEffect transition="out" filter="wipe(down)">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22" presetClass="exit" presetSubtype="4" fill="hold" grpId="1" nodeType="withEffect">
                                  <p:stCondLst>
                                    <p:cond delay="0"/>
                                  </p:stCondLst>
                                  <p:childTnLst>
                                    <p:animEffect transition="out" filter="wipe(down)">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animBg="1"/>
      <p:bldP spid="22" grpId="1" animBg="1"/>
      <p:bldP spid="23" grpId="1" animBg="1"/>
      <p:bldP spid="24" grpId="1"/>
      <p:bldP spid="25" grpId="1"/>
      <p:bldP spid="26"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12"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2" descr="EndUser">
            <a:extLst>
              <a:ext uri="{FF2B5EF4-FFF2-40B4-BE49-F238E27FC236}">
                <a16:creationId xmlns="" xmlns:a16="http://schemas.microsoft.com/office/drawing/2014/main" id="{8A6734E2-A4D3-43C4-9FB7-7C86582503FC}"/>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272961" y="5156040"/>
            <a:ext cx="852488"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61" y="3495378"/>
            <a:ext cx="1382307" cy="594049"/>
          </a:xfrm>
          <a:prstGeom prst="rect">
            <a:avLst/>
          </a:prstGeom>
          <a:noFill/>
          <a:ln w="9525">
            <a:noFill/>
            <a:miter lim="800000"/>
            <a:headEnd/>
            <a:tailEnd/>
          </a:ln>
          <a:effectLst/>
        </p:spPr>
      </p:pic>
      <p:pic>
        <p:nvPicPr>
          <p:cNvPr id="13" name="Picture 21" descr="15800">
            <a:extLst>
              <a:ext uri="{FF2B5EF4-FFF2-40B4-BE49-F238E27FC236}">
                <a16:creationId xmlns="" xmlns:a16="http://schemas.microsoft.com/office/drawing/2014/main" id="{05CFD16A-AEB0-45CB-8ED0-D48D195A3AE1}"/>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73"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5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8"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9"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70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9"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57" descr="icon_color">
            <a:extLst>
              <a:ext uri="{FF2B5EF4-FFF2-40B4-BE49-F238E27FC236}">
                <a16:creationId xmlns="" xmlns:a16="http://schemas.microsoft.com/office/drawing/2014/main" id="{35B9F33C-69BA-4390-A502-7BC62D027D63}"/>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11" descr="IOSfirewall">
            <a:extLst>
              <a:ext uri="{FF2B5EF4-FFF2-40B4-BE49-F238E27FC236}">
                <a16:creationId xmlns="" xmlns:a16="http://schemas.microsoft.com/office/drawing/2014/main" id="{6B60A7CE-28BD-43DC-8905-E890A1212813}"/>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箭头: 右 31">
            <a:extLst>
              <a:ext uri="{FF2B5EF4-FFF2-40B4-BE49-F238E27FC236}">
                <a16:creationId xmlns="" xmlns:a16="http://schemas.microsoft.com/office/drawing/2014/main" id="{D53ECD01-7B97-4A97-A3A8-A2CF34DD62CB}"/>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 xmlns:a16="http://schemas.microsoft.com/office/drawing/2014/main" id="{05A510CB-B341-47FD-B189-5833FD5C2547}"/>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 xmlns:a16="http://schemas.microsoft.com/office/drawing/2014/main" id="{9F64E7CC-3C96-4AE7-8514-D8C90CE13DCC}"/>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 xmlns:a16="http://schemas.microsoft.com/office/drawing/2014/main" id="{4789181C-A984-4E3E-9D95-6A741930CCDA}"/>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 xmlns:a16="http://schemas.microsoft.com/office/drawing/2014/main" id="{49628CC4-617C-4346-8ED8-D1B41966921B}"/>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37" name="文本框 36">
            <a:extLst>
              <a:ext uri="{FF2B5EF4-FFF2-40B4-BE49-F238E27FC236}">
                <a16:creationId xmlns="" xmlns:a16="http://schemas.microsoft.com/office/drawing/2014/main" id="{A1A0CFE5-F8F5-4957-9E7B-149101A0E9A4}"/>
              </a:ext>
            </a:extLst>
          </p:cNvPr>
          <p:cNvSpPr txBox="1"/>
          <p:nvPr/>
        </p:nvSpPr>
        <p:spPr>
          <a:xfrm>
            <a:off x="6926843" y="1530323"/>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38" name="文本框 37">
            <a:extLst>
              <a:ext uri="{FF2B5EF4-FFF2-40B4-BE49-F238E27FC236}">
                <a16:creationId xmlns="" xmlns:a16="http://schemas.microsoft.com/office/drawing/2014/main" id="{65A56CFC-CFDE-4846-A9E9-7E1330B437AE}"/>
              </a:ext>
            </a:extLst>
          </p:cNvPr>
          <p:cNvSpPr txBox="1"/>
          <p:nvPr/>
        </p:nvSpPr>
        <p:spPr>
          <a:xfrm>
            <a:off x="9188260" y="1566015"/>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sp>
        <p:nvSpPr>
          <p:cNvPr id="27" name="TextBox 26"/>
          <p:cNvSpPr txBox="1"/>
          <p:nvPr/>
        </p:nvSpPr>
        <p:spPr>
          <a:xfrm>
            <a:off x="7464109" y="4310494"/>
            <a:ext cx="584075" cy="707886"/>
          </a:xfrm>
          <a:prstGeom prst="rect">
            <a:avLst/>
          </a:prstGeom>
          <a:noFill/>
        </p:spPr>
        <p:txBody>
          <a:bodyPr wrap="square" rtlCol="0">
            <a:spAutoFit/>
          </a:bodyPr>
          <a:lstStyle/>
          <a:p>
            <a:r>
              <a:rPr lang="en-US" altLang="zh-CN" sz="4000" dirty="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zh-CN" altLang="en-US" sz="4000" dirty="0">
              <a:solidFill>
                <a:srgbClr val="FF0000"/>
              </a:solidFill>
              <a:latin typeface="Verdana" panose="020B0604030504040204" pitchFamily="34" charset="0"/>
              <a:cs typeface="Verdana" panose="020B0604030504040204" pitchFamily="34" charset="0"/>
            </a:endParaRPr>
          </a:p>
        </p:txBody>
      </p:sp>
      <p:sp>
        <p:nvSpPr>
          <p:cNvPr id="40" name="文本框 39">
            <a:extLst>
              <a:ext uri="{FF2B5EF4-FFF2-40B4-BE49-F238E27FC236}">
                <a16:creationId xmlns="" xmlns:a16="http://schemas.microsoft.com/office/drawing/2014/main" id="{1FE74BDC-43F1-47A0-9F39-0C7BC0FB63A8}"/>
              </a:ext>
            </a:extLst>
          </p:cNvPr>
          <p:cNvSpPr txBox="1"/>
          <p:nvPr/>
        </p:nvSpPr>
        <p:spPr>
          <a:xfrm>
            <a:off x="333667" y="458275"/>
            <a:ext cx="4468732" cy="2123658"/>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C88419"/>
                </a:solidFill>
              </a:rPr>
              <a:t>Pain Spot</a:t>
            </a:r>
            <a:r>
              <a:rPr lang="en-US" altLang="zh-CN" sz="4400" dirty="0">
                <a:solidFill>
                  <a:srgbClr val="366658"/>
                </a:solidFill>
              </a:rPr>
              <a:t> in</a:t>
            </a:r>
          </a:p>
          <a:p>
            <a:r>
              <a:rPr lang="en-US" altLang="zh-CN" sz="4400" dirty="0">
                <a:solidFill>
                  <a:srgbClr val="366658"/>
                </a:solidFill>
              </a:rPr>
              <a:t>modern networks</a:t>
            </a:r>
            <a:endParaRPr lang="zh-CN" altLang="en-US" dirty="0">
              <a:solidFill>
                <a:srgbClr val="366658"/>
              </a:solidFill>
            </a:endParaRPr>
          </a:p>
        </p:txBody>
      </p:sp>
    </p:spTree>
    <p:extLst>
      <p:ext uri="{BB962C8B-B14F-4D97-AF65-F5344CB8AC3E}">
        <p14:creationId xmlns="" xmlns:p14="http://schemas.microsoft.com/office/powerpoint/2010/main" val="11896245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2" descr="EndUser">
            <a:extLst>
              <a:ext uri="{FF2B5EF4-FFF2-40B4-BE49-F238E27FC236}">
                <a16:creationId xmlns="" xmlns:a16="http://schemas.microsoft.com/office/drawing/2014/main" id="{8A6734E2-A4D3-43C4-9FB7-7C86582503F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272959" y="5147162"/>
            <a:ext cx="852488"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图片 28">
            <a:extLst>
              <a:ext uri="{FF2B5EF4-FFF2-40B4-BE49-F238E27FC236}">
                <a16:creationId xmlns="" xmlns:a16="http://schemas.microsoft.com/office/drawing/2014/main" id="{B76FFE26-F411-4F4C-A657-CE1AD43DA04E}"/>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 xmlns:a14="http://schemas.microsoft.com/office/drawing/2010/main">
                  <a14:imgLayer r:embed="rId5">
                    <a14:imgEffect>
                      <a14:saturation sat="0"/>
                    </a14:imgEffect>
                  </a14:imgLayer>
                </a14:imgProps>
              </a:ext>
              <a:ext uri="{28A0092B-C50C-407E-A947-70E740481C1C}">
                <a14:useLocalDpi xmlns="" xmlns:a14="http://schemas.microsoft.com/office/drawing/2010/main" val="0"/>
              </a:ext>
            </a:extLst>
          </a:blip>
          <a:stretch>
            <a:fillRect/>
          </a:stretch>
        </p:blipFill>
        <p:spPr>
          <a:xfrm>
            <a:off x="6892223" y="4897540"/>
            <a:ext cx="1613967" cy="1613967"/>
          </a:xfrm>
          <a:prstGeom prst="rect">
            <a:avLst/>
          </a:prstGeom>
        </p:spPr>
      </p:pic>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 xmlns:a16="http://schemas.microsoft.com/office/drawing/2014/main" id="{A1A14D43-71C6-4204-A9EC-A345BB84D8DA}"/>
              </a:ext>
            </a:extLst>
          </p:cNvPr>
          <p:cNvSpPr txBox="1"/>
          <p:nvPr/>
        </p:nvSpPr>
        <p:spPr>
          <a:xfrm>
            <a:off x="337927" y="1787339"/>
            <a:ext cx="7112000" cy="769441"/>
          </a:xfrm>
          <a:prstGeom prst="rect">
            <a:avLst/>
          </a:prstGeom>
          <a:noFill/>
        </p:spPr>
        <p:txBody>
          <a:bodyPr wrap="square" rtlCol="0">
            <a:spAutoFit/>
          </a:bodyPr>
          <a:lstStyle/>
          <a:p>
            <a:r>
              <a:rPr lang="en-US" altLang="zh-CN" sz="4400" dirty="0">
                <a:solidFill>
                  <a:schemeClr val="accent5">
                    <a:lumMod val="75000"/>
                  </a:schemeClr>
                </a:solidFill>
              </a:rPr>
              <a:t>SDN</a:t>
            </a:r>
            <a:endParaRPr lang="zh-CN" altLang="en-US" dirty="0">
              <a:solidFill>
                <a:schemeClr val="accent5">
                  <a:lumMod val="75000"/>
                </a:schemeClr>
              </a:solidFill>
            </a:endParaRPr>
          </a:p>
        </p:txBody>
      </p:sp>
      <p:sp>
        <p:nvSpPr>
          <p:cNvPr id="32" name="文本框 31">
            <a:extLst>
              <a:ext uri="{FF2B5EF4-FFF2-40B4-BE49-F238E27FC236}">
                <a16:creationId xmlns="" xmlns:a16="http://schemas.microsoft.com/office/drawing/2014/main" id="{E3B60221-6FBB-40C9-B190-23895BBBF98C}"/>
              </a:ext>
            </a:extLst>
          </p:cNvPr>
          <p:cNvSpPr txBox="1"/>
          <p:nvPr/>
        </p:nvSpPr>
        <p:spPr>
          <a:xfrm>
            <a:off x="8177890" y="5473690"/>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3" name="Picture 21" descr="15800">
            <a:extLst>
              <a:ext uri="{FF2B5EF4-FFF2-40B4-BE49-F238E27FC236}">
                <a16:creationId xmlns="" xmlns:a16="http://schemas.microsoft.com/office/drawing/2014/main" id="{C1F3EF5E-0B27-4C61-90F5-726A8B5D245E}"/>
              </a:ext>
            </a:extLst>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57" descr="icon_color">
            <a:extLst>
              <a:ext uri="{FF2B5EF4-FFF2-40B4-BE49-F238E27FC236}">
                <a16:creationId xmlns="" xmlns:a16="http://schemas.microsoft.com/office/drawing/2014/main" id="{CCF2F3E9-3B4F-4948-B5FF-E213A45BCF5B}"/>
              </a:ext>
            </a:extLst>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 name="箭头: 右 34">
            <a:extLst>
              <a:ext uri="{FF2B5EF4-FFF2-40B4-BE49-F238E27FC236}">
                <a16:creationId xmlns="" xmlns:a16="http://schemas.microsoft.com/office/drawing/2014/main" id="{93B102A7-8F5B-4867-8478-06A02500F0E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 xmlns:a16="http://schemas.microsoft.com/office/drawing/2014/main" id="{9D48584F-120D-48D8-902D-FD90121313F3}"/>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 xmlns:a16="http://schemas.microsoft.com/office/drawing/2014/main" id="{D8F592DA-380D-4D87-8E45-47EFED8F1E95}"/>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7">
            <a:extLst>
              <a:ext uri="{FF2B5EF4-FFF2-40B4-BE49-F238E27FC236}">
                <a16:creationId xmlns="" xmlns:a16="http://schemas.microsoft.com/office/drawing/2014/main" id="{8917A22F-46C4-4885-80AE-1B2548771C9B}"/>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11" descr="IOSfirewall">
            <a:extLst>
              <a:ext uri="{FF2B5EF4-FFF2-40B4-BE49-F238E27FC236}">
                <a16:creationId xmlns="" xmlns:a16="http://schemas.microsoft.com/office/drawing/2014/main" id="{DAA95EDD-2E66-47F7-853F-9B60E6993006}"/>
              </a:ext>
            </a:extLst>
          </p:cNvPr>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 name="文本框 39">
            <a:extLst>
              <a:ext uri="{FF2B5EF4-FFF2-40B4-BE49-F238E27FC236}">
                <a16:creationId xmlns="" xmlns:a16="http://schemas.microsoft.com/office/drawing/2014/main" id="{BCE3D409-C475-41FD-948E-53795F97657C}"/>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1" name="文本框 40">
            <a:extLst>
              <a:ext uri="{FF2B5EF4-FFF2-40B4-BE49-F238E27FC236}">
                <a16:creationId xmlns="" xmlns:a16="http://schemas.microsoft.com/office/drawing/2014/main" id="{BF3A677F-278E-4FAC-8647-C92665CB019B}"/>
              </a:ext>
            </a:extLst>
          </p:cNvPr>
          <p:cNvSpPr txBox="1"/>
          <p:nvPr/>
        </p:nvSpPr>
        <p:spPr>
          <a:xfrm>
            <a:off x="6926843" y="1530323"/>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42" name="文本框 41">
            <a:extLst>
              <a:ext uri="{FF2B5EF4-FFF2-40B4-BE49-F238E27FC236}">
                <a16:creationId xmlns="" xmlns:a16="http://schemas.microsoft.com/office/drawing/2014/main" id="{ABB28A80-9426-4FA1-B186-E76C10CAED23}"/>
              </a:ext>
            </a:extLst>
          </p:cNvPr>
          <p:cNvSpPr txBox="1"/>
          <p:nvPr/>
        </p:nvSpPr>
        <p:spPr>
          <a:xfrm>
            <a:off x="9188260" y="1566015"/>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sp>
        <p:nvSpPr>
          <p:cNvPr id="43" name="文本框 42">
            <a:extLst>
              <a:ext uri="{FF2B5EF4-FFF2-40B4-BE49-F238E27FC236}">
                <a16:creationId xmlns="" xmlns:a16="http://schemas.microsoft.com/office/drawing/2014/main" id="{CBB32511-2DE5-4490-8EE5-2078D517DF43}"/>
              </a:ext>
            </a:extLst>
          </p:cNvPr>
          <p:cNvSpPr txBox="1"/>
          <p:nvPr/>
        </p:nvSpPr>
        <p:spPr>
          <a:xfrm>
            <a:off x="333667" y="458272"/>
            <a:ext cx="4468732" cy="1446550"/>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C88419"/>
                </a:solidFill>
              </a:rPr>
              <a:t>Pain Spot</a:t>
            </a:r>
            <a:endParaRPr lang="zh-CN" altLang="en-US" dirty="0">
              <a:solidFill>
                <a:srgbClr val="366658"/>
              </a:solidFill>
            </a:endParaRPr>
          </a:p>
        </p:txBody>
      </p:sp>
    </p:spTree>
    <p:extLst>
      <p:ext uri="{BB962C8B-B14F-4D97-AF65-F5344CB8AC3E}">
        <p14:creationId xmlns="" xmlns:p14="http://schemas.microsoft.com/office/powerpoint/2010/main" val="398801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1.85185E-6 L -0.19453 -0.00185 " pathEditMode="relative" rAng="0" ptsTypes="AA">
                                      <p:cBhvr>
                                        <p:cTn id="6" dur="750" fill="hold"/>
                                        <p:tgtEl>
                                          <p:spTgt spid="11"/>
                                        </p:tgtEl>
                                        <p:attrNameLst>
                                          <p:attrName>ppt_x</p:attrName>
                                          <p:attrName>ppt_y</p:attrName>
                                        </p:attrNameLst>
                                      </p:cBhvr>
                                      <p:rCtr x="-9727" y="-93"/>
                                    </p:animMotion>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heel(1)">
                                      <p:cBhvr>
                                        <p:cTn id="11" dur="750"/>
                                        <p:tgtEl>
                                          <p:spTgt spid="2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left)">
                                      <p:cBhvr>
                                        <p:cTn id="14" dur="500"/>
                                        <p:tgtEl>
                                          <p:spTgt spid="31"/>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heel(1)">
                                      <p:cBhvr>
                                        <p:cTn id="1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 xmlns:a16="http://schemas.microsoft.com/office/drawing/2014/main" id="{B76FFE26-F411-4F4C-A657-CE1AD43DA04E}"/>
              </a:ext>
            </a:extLst>
          </p:cNvPr>
          <p:cNvPicPr>
            <a:picLocks noChangeAspect="1"/>
          </p:cNvPicPr>
          <p:nvPr/>
        </p:nvPicPr>
        <p:blipFill>
          <a:blip r:embed="rId3" cstate="print">
            <a:duotone>
              <a:schemeClr val="accent2">
                <a:shade val="45000"/>
                <a:satMod val="135000"/>
              </a:schemeClr>
              <a:prstClr val="white"/>
            </a:duotone>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6892223" y="4897540"/>
            <a:ext cx="1613967" cy="1613967"/>
          </a:xfrm>
          <a:prstGeom prst="rect">
            <a:avLst/>
          </a:prstGeom>
        </p:spPr>
      </p:pic>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2" descr="EndUser">
            <a:extLst>
              <a:ext uri="{FF2B5EF4-FFF2-40B4-BE49-F238E27FC236}">
                <a16:creationId xmlns="" xmlns:a16="http://schemas.microsoft.com/office/drawing/2014/main" id="{8A6734E2-A4D3-43C4-9FB7-7C86582503FC}"/>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 xmlns:a16="http://schemas.microsoft.com/office/drawing/2014/main" id="{A1A14D43-71C6-4204-A9EC-A345BB84D8DA}"/>
              </a:ext>
            </a:extLst>
          </p:cNvPr>
          <p:cNvSpPr txBox="1"/>
          <p:nvPr/>
        </p:nvSpPr>
        <p:spPr>
          <a:xfrm>
            <a:off x="337927" y="1787339"/>
            <a:ext cx="7112000" cy="769441"/>
          </a:xfrm>
          <a:prstGeom prst="rect">
            <a:avLst/>
          </a:prstGeom>
          <a:noFill/>
        </p:spPr>
        <p:txBody>
          <a:bodyPr wrap="square" rtlCol="0">
            <a:spAutoFit/>
          </a:bodyPr>
          <a:lstStyle/>
          <a:p>
            <a:r>
              <a:rPr lang="en-US" altLang="zh-CN" sz="4400" dirty="0">
                <a:solidFill>
                  <a:schemeClr val="accent5">
                    <a:lumMod val="75000"/>
                  </a:schemeClr>
                </a:solidFill>
              </a:rPr>
              <a:t>SDN</a:t>
            </a:r>
            <a:endParaRPr lang="zh-CN" altLang="en-US" dirty="0">
              <a:solidFill>
                <a:schemeClr val="accent5">
                  <a:lumMod val="75000"/>
                </a:schemeClr>
              </a:solidFill>
            </a:endParaRPr>
          </a:p>
        </p:txBody>
      </p:sp>
      <p:sp>
        <p:nvSpPr>
          <p:cNvPr id="25" name="箭头: 右 24">
            <a:extLst>
              <a:ext uri="{FF2B5EF4-FFF2-40B4-BE49-F238E27FC236}">
                <a16:creationId xmlns="" xmlns:a16="http://schemas.microsoft.com/office/drawing/2014/main" id="{16F57C37-4F0D-4BB1-AB43-89CF88693799}"/>
              </a:ext>
            </a:extLst>
          </p:cNvPr>
          <p:cNvSpPr/>
          <p:nvPr/>
        </p:nvSpPr>
        <p:spPr>
          <a:xfrm>
            <a:off x="5868141" y="5532273"/>
            <a:ext cx="1190051"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 xmlns:a16="http://schemas.microsoft.com/office/drawing/2014/main" id="{4E853DE9-46AA-4B65-93D8-7A09C782C636}"/>
              </a:ext>
            </a:extLst>
          </p:cNvPr>
          <p:cNvSpPr txBox="1"/>
          <p:nvPr/>
        </p:nvSpPr>
        <p:spPr>
          <a:xfrm>
            <a:off x="5868141" y="5743818"/>
            <a:ext cx="1382307"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 xmlns:a16="http://schemas.microsoft.com/office/drawing/2014/main" id="{1B484B81-793D-47B6-8F64-C06FCF6CA283}"/>
              </a:ext>
            </a:extLst>
          </p:cNvPr>
          <p:cNvSpPr/>
          <p:nvPr/>
        </p:nvSpPr>
        <p:spPr>
          <a:xfrm rot="13382267">
            <a:off x="5451933" y="4620855"/>
            <a:ext cx="1800415"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 xmlns:a16="http://schemas.microsoft.com/office/drawing/2014/main" id="{86B05E79-3643-4711-B069-ACB101A1013B}"/>
              </a:ext>
            </a:extLst>
          </p:cNvPr>
          <p:cNvSpPr/>
          <p:nvPr/>
        </p:nvSpPr>
        <p:spPr>
          <a:xfrm rot="16200000">
            <a:off x="7260070" y="4339416"/>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 xmlns:a16="http://schemas.microsoft.com/office/drawing/2014/main" id="{19BA1360-0F56-43C2-9299-E902DC5F5E67}"/>
              </a:ext>
            </a:extLst>
          </p:cNvPr>
          <p:cNvSpPr/>
          <p:nvPr/>
        </p:nvSpPr>
        <p:spPr>
          <a:xfrm rot="19135180">
            <a:off x="8176666" y="4676910"/>
            <a:ext cx="1876791"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 xmlns:a16="http://schemas.microsoft.com/office/drawing/2014/main" id="{FD331B29-CD81-4B7C-B802-6591F7EA5F78}"/>
              </a:ext>
            </a:extLst>
          </p:cNvPr>
          <p:cNvSpPr txBox="1"/>
          <p:nvPr/>
        </p:nvSpPr>
        <p:spPr>
          <a:xfrm>
            <a:off x="5255709" y="4465935"/>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 xmlns:a16="http://schemas.microsoft.com/office/drawing/2014/main" id="{968A5E69-2BEF-432C-A5AB-5E398F4CA058}"/>
              </a:ext>
            </a:extLst>
          </p:cNvPr>
          <p:cNvSpPr txBox="1"/>
          <p:nvPr/>
        </p:nvSpPr>
        <p:spPr>
          <a:xfrm>
            <a:off x="6706381" y="423728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 xmlns:a16="http://schemas.microsoft.com/office/drawing/2014/main" id="{DB542CEA-9E98-4AB6-A559-762B0501AE14}"/>
              </a:ext>
            </a:extLst>
          </p:cNvPr>
          <p:cNvSpPr txBox="1"/>
          <p:nvPr/>
        </p:nvSpPr>
        <p:spPr>
          <a:xfrm>
            <a:off x="9076565" y="480317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 xmlns:a16="http://schemas.microsoft.com/office/drawing/2014/main" id="{8D82D9B6-6DBF-4765-ABC5-33DF5E1A6AE3}"/>
              </a:ext>
            </a:extLst>
          </p:cNvPr>
          <p:cNvSpPr txBox="1"/>
          <p:nvPr/>
        </p:nvSpPr>
        <p:spPr>
          <a:xfrm>
            <a:off x="8177890" y="5473690"/>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 xmlns:a16="http://schemas.microsoft.com/office/drawing/2014/main" id="{A2CC6F14-4FE4-40E6-A20D-C17F62D64C3D}"/>
              </a:ext>
            </a:extLst>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FCB068BA-D521-4596-905E-78ABEE2D9C25}"/>
              </a:ext>
            </a:extLst>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F280C0B3-F012-4933-A368-C67FA55D2B35}"/>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049B2681-5F95-43CD-B68A-2F8A6AAF15AA}"/>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2C0C4E35-9CF3-4A21-9418-2D21CCD6DBA9}"/>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61817DF5-AC61-407A-9DA3-6FD3D1BE2860}"/>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D6DCA82D-E871-41B8-8E25-1E64AD865296}"/>
              </a:ext>
            </a:extLst>
          </p:cNvPr>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223DE804-7FCF-46FA-8897-23DF6798FA11}"/>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65156DAB-5806-4924-8705-294EEB1565E4}"/>
              </a:ext>
            </a:extLst>
          </p:cNvPr>
          <p:cNvSpPr txBox="1"/>
          <p:nvPr/>
        </p:nvSpPr>
        <p:spPr>
          <a:xfrm>
            <a:off x="6926843" y="1530323"/>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26BB79B0-2DE3-4927-B45F-080B4FBEC33F}"/>
              </a:ext>
            </a:extLst>
          </p:cNvPr>
          <p:cNvSpPr txBox="1"/>
          <p:nvPr/>
        </p:nvSpPr>
        <p:spPr>
          <a:xfrm>
            <a:off x="9188260" y="1566015"/>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3BB8013F-03C6-466B-A464-FCE6E23C502F}"/>
              </a:ext>
            </a:extLst>
          </p:cNvPr>
          <p:cNvSpPr txBox="1"/>
          <p:nvPr/>
        </p:nvSpPr>
        <p:spPr>
          <a:xfrm>
            <a:off x="333667" y="430562"/>
            <a:ext cx="4468732" cy="1446550"/>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C88419"/>
                </a:solidFill>
              </a:rPr>
              <a:t>Pain Spot</a:t>
            </a:r>
            <a:endParaRPr lang="zh-CN" altLang="en-US" dirty="0">
              <a:solidFill>
                <a:srgbClr val="366658"/>
              </a:solidFill>
            </a:endParaRPr>
          </a:p>
        </p:txBody>
      </p:sp>
    </p:spTree>
    <p:extLst>
      <p:ext uri="{BB962C8B-B14F-4D97-AF65-F5344CB8AC3E}">
        <p14:creationId xmlns="" xmlns:p14="http://schemas.microsoft.com/office/powerpoint/2010/main" val="253069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down)">
                                      <p:cBhvr>
                                        <p:cTn id="22" dur="500"/>
                                        <p:tgtEl>
                                          <p:spTgt spid="3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down)">
                                      <p:cBhvr>
                                        <p:cTn id="25" dur="500"/>
                                        <p:tgtEl>
                                          <p:spTgt spid="3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grpId="0" nodeType="clickEffect">
                                  <p:stCondLst>
                                    <p:cond delay="0"/>
                                  </p:stCondLst>
                                  <p:childTnLst>
                                    <p:animMotion origin="layout" path="M -1.04167E-6 3.33333E-6 L -1.04167E-6 -0.09769 " pathEditMode="relative" rAng="0" ptsTypes="AA">
                                      <p:cBhvr>
                                        <p:cTn id="32" dur="750" fill="hold"/>
                                        <p:tgtEl>
                                          <p:spTgt spid="31"/>
                                        </p:tgtEl>
                                        <p:attrNameLst>
                                          <p:attrName>ppt_x</p:attrName>
                                          <p:attrName>ppt_y</p:attrName>
                                        </p:attrNameLst>
                                      </p:cBhvr>
                                      <p:rCtr x="0" y="-4884"/>
                                    </p:animMotion>
                                  </p:childTnLst>
                                </p:cTn>
                              </p:par>
                              <p:par>
                                <p:cTn id="33" presetID="47" presetClass="exit" presetSubtype="0" fill="hold" nodeType="withEffect">
                                  <p:stCondLst>
                                    <p:cond delay="0"/>
                                  </p:stCondLst>
                                  <p:childTnLst>
                                    <p:animEffect transition="out" filter="fade">
                                      <p:cBhvr>
                                        <p:cTn id="34" dur="500"/>
                                        <p:tgtEl>
                                          <p:spTgt spid="49">
                                            <p:txEl>
                                              <p:pRg st="1" end="1"/>
                                            </p:txEl>
                                          </p:spTgt>
                                        </p:tgtEl>
                                      </p:cBhvr>
                                    </p:animEffect>
                                    <p:anim calcmode="lin" valueType="num">
                                      <p:cBhvr>
                                        <p:cTn id="35" dur="500"/>
                                        <p:tgtEl>
                                          <p:spTgt spid="49">
                                            <p:txEl>
                                              <p:pRg st="1" end="1"/>
                                            </p:txEl>
                                          </p:spTgt>
                                        </p:tgtEl>
                                        <p:attrNameLst>
                                          <p:attrName>ppt_x</p:attrName>
                                        </p:attrNameLst>
                                      </p:cBhvr>
                                      <p:tavLst>
                                        <p:tav tm="0">
                                          <p:val>
                                            <p:strVal val="ppt_x"/>
                                          </p:val>
                                        </p:tav>
                                        <p:tav tm="100000">
                                          <p:val>
                                            <p:strVal val="ppt_x"/>
                                          </p:val>
                                        </p:tav>
                                      </p:tavLst>
                                    </p:anim>
                                    <p:anim calcmode="lin" valueType="num">
                                      <p:cBhvr>
                                        <p:cTn id="36" dur="500"/>
                                        <p:tgtEl>
                                          <p:spTgt spid="49">
                                            <p:txEl>
                                              <p:pRg st="1" end="1"/>
                                            </p:txEl>
                                          </p:spTgt>
                                        </p:tgtEl>
                                        <p:attrNameLst>
                                          <p:attrName>ppt_y</p:attrName>
                                        </p:attrNameLst>
                                      </p:cBhvr>
                                      <p:tavLst>
                                        <p:tav tm="0">
                                          <p:val>
                                            <p:strVal val="ppt_y"/>
                                          </p:val>
                                        </p:tav>
                                        <p:tav tm="100000">
                                          <p:val>
                                            <p:strVal val="ppt_y-.1"/>
                                          </p:val>
                                        </p:tav>
                                      </p:tavLst>
                                    </p:anim>
                                    <p:set>
                                      <p:cBhvr>
                                        <p:cTn id="37" dur="1" fill="hold">
                                          <p:stCondLst>
                                            <p:cond delay="499"/>
                                          </p:stCondLst>
                                        </p:cTn>
                                        <p:tgtEl>
                                          <p:spTgt spid="49">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animBg="1"/>
      <p:bldP spid="26" grpId="0"/>
      <p:bldP spid="30" grpId="0" animBg="1"/>
      <p:bldP spid="32" grpId="0" animBg="1"/>
      <p:bldP spid="33" grpId="0" animBg="1"/>
      <p:bldP spid="34" grpId="0"/>
      <p:bldP spid="35" grpId="0"/>
      <p:bldP spid="3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 xmlns:a16="http://schemas.microsoft.com/office/drawing/2014/main" id="{B76FFE26-F411-4F4C-A657-CE1AD43DA04E}"/>
              </a:ext>
            </a:extLst>
          </p:cNvPr>
          <p:cNvPicPr>
            <a:picLocks noChangeAspect="1"/>
          </p:cNvPicPr>
          <p:nvPr/>
        </p:nvPicPr>
        <p:blipFill>
          <a:blip r:embed="rId3" cstate="print">
            <a:duotone>
              <a:schemeClr val="accent2">
                <a:shade val="45000"/>
                <a:satMod val="135000"/>
              </a:schemeClr>
              <a:prstClr val="white"/>
            </a:duotone>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6892223" y="4897540"/>
            <a:ext cx="1613967" cy="1613967"/>
          </a:xfrm>
          <a:prstGeom prst="rect">
            <a:avLst/>
          </a:prstGeom>
        </p:spPr>
      </p:pic>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2" descr="EndUser">
            <a:extLst>
              <a:ext uri="{FF2B5EF4-FFF2-40B4-BE49-F238E27FC236}">
                <a16:creationId xmlns="" xmlns:a16="http://schemas.microsoft.com/office/drawing/2014/main" id="{8A6734E2-A4D3-43C4-9FB7-7C86582503FC}"/>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 xmlns:a16="http://schemas.microsoft.com/office/drawing/2014/main" id="{16F57C37-4F0D-4BB1-AB43-89CF88693799}"/>
              </a:ext>
            </a:extLst>
          </p:cNvPr>
          <p:cNvSpPr/>
          <p:nvPr/>
        </p:nvSpPr>
        <p:spPr>
          <a:xfrm>
            <a:off x="5868141" y="5532273"/>
            <a:ext cx="1190051"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 xmlns:a16="http://schemas.microsoft.com/office/drawing/2014/main" id="{4E853DE9-46AA-4B65-93D8-7A09C782C636}"/>
              </a:ext>
            </a:extLst>
          </p:cNvPr>
          <p:cNvSpPr txBox="1"/>
          <p:nvPr/>
        </p:nvSpPr>
        <p:spPr>
          <a:xfrm>
            <a:off x="5868141" y="5743818"/>
            <a:ext cx="1382307"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 xmlns:a16="http://schemas.microsoft.com/office/drawing/2014/main" id="{1B484B81-793D-47B6-8F64-C06FCF6CA283}"/>
              </a:ext>
            </a:extLst>
          </p:cNvPr>
          <p:cNvSpPr/>
          <p:nvPr/>
        </p:nvSpPr>
        <p:spPr>
          <a:xfrm rot="13382267">
            <a:off x="5451933" y="4620855"/>
            <a:ext cx="1800415"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 xmlns:a16="http://schemas.microsoft.com/office/drawing/2014/main" id="{86B05E79-3643-4711-B069-ACB101A1013B}"/>
              </a:ext>
            </a:extLst>
          </p:cNvPr>
          <p:cNvSpPr/>
          <p:nvPr/>
        </p:nvSpPr>
        <p:spPr>
          <a:xfrm rot="16200000">
            <a:off x="7260070" y="4339416"/>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 xmlns:a16="http://schemas.microsoft.com/office/drawing/2014/main" id="{19BA1360-0F56-43C2-9299-E902DC5F5E67}"/>
              </a:ext>
            </a:extLst>
          </p:cNvPr>
          <p:cNvSpPr/>
          <p:nvPr/>
        </p:nvSpPr>
        <p:spPr>
          <a:xfrm rot="19135180">
            <a:off x="8176666" y="4676910"/>
            <a:ext cx="1876791"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 xmlns:a16="http://schemas.microsoft.com/office/drawing/2014/main" id="{FD331B29-CD81-4B7C-B802-6591F7EA5F78}"/>
              </a:ext>
            </a:extLst>
          </p:cNvPr>
          <p:cNvSpPr txBox="1"/>
          <p:nvPr/>
        </p:nvSpPr>
        <p:spPr>
          <a:xfrm>
            <a:off x="5255709" y="4465935"/>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 xmlns:a16="http://schemas.microsoft.com/office/drawing/2014/main" id="{968A5E69-2BEF-432C-A5AB-5E398F4CA058}"/>
              </a:ext>
            </a:extLst>
          </p:cNvPr>
          <p:cNvSpPr txBox="1"/>
          <p:nvPr/>
        </p:nvSpPr>
        <p:spPr>
          <a:xfrm>
            <a:off x="6706381" y="423728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 xmlns:a16="http://schemas.microsoft.com/office/drawing/2014/main" id="{DB542CEA-9E98-4AB6-A559-762B0501AE14}"/>
              </a:ext>
            </a:extLst>
          </p:cNvPr>
          <p:cNvSpPr txBox="1"/>
          <p:nvPr/>
        </p:nvSpPr>
        <p:spPr>
          <a:xfrm>
            <a:off x="9076565" y="480317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 xmlns:a16="http://schemas.microsoft.com/office/drawing/2014/main" id="{8D82D9B6-6DBF-4765-ABC5-33DF5E1A6AE3}"/>
              </a:ext>
            </a:extLst>
          </p:cNvPr>
          <p:cNvSpPr txBox="1"/>
          <p:nvPr/>
        </p:nvSpPr>
        <p:spPr>
          <a:xfrm>
            <a:off x="8177890" y="5473690"/>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 xmlns:a16="http://schemas.microsoft.com/office/drawing/2014/main" id="{A2CC6F14-4FE4-40E6-A20D-C17F62D64C3D}"/>
              </a:ext>
            </a:extLst>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FCB068BA-D521-4596-905E-78ABEE2D9C25}"/>
              </a:ext>
            </a:extLst>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F280C0B3-F012-4933-A368-C67FA55D2B35}"/>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049B2681-5F95-43CD-B68A-2F8A6AAF15AA}"/>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2C0C4E35-9CF3-4A21-9418-2D21CCD6DBA9}"/>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61817DF5-AC61-407A-9DA3-6FD3D1BE2860}"/>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D6DCA82D-E871-41B8-8E25-1E64AD865296}"/>
              </a:ext>
            </a:extLst>
          </p:cNvPr>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223DE804-7FCF-46FA-8897-23DF6798FA11}"/>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65156DAB-5806-4924-8705-294EEB1565E4}"/>
              </a:ext>
            </a:extLst>
          </p:cNvPr>
          <p:cNvSpPr txBox="1"/>
          <p:nvPr/>
        </p:nvSpPr>
        <p:spPr>
          <a:xfrm>
            <a:off x="6926843" y="1530323"/>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26BB79B0-2DE3-4927-B45F-080B4FBEC33F}"/>
              </a:ext>
            </a:extLst>
          </p:cNvPr>
          <p:cNvSpPr txBox="1"/>
          <p:nvPr/>
        </p:nvSpPr>
        <p:spPr>
          <a:xfrm>
            <a:off x="9188260" y="1566015"/>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3BB8013F-03C6-466B-A464-FCE6E23C502F}"/>
              </a:ext>
            </a:extLst>
          </p:cNvPr>
          <p:cNvSpPr txBox="1"/>
          <p:nvPr/>
        </p:nvSpPr>
        <p:spPr>
          <a:xfrm>
            <a:off x="333667" y="458272"/>
            <a:ext cx="4468732"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C88419"/>
                </a:solidFill>
              </a:rPr>
              <a:t>SDN</a:t>
            </a:r>
            <a:endParaRPr lang="zh-CN" altLang="en-US" dirty="0">
              <a:solidFill>
                <a:srgbClr val="366658"/>
              </a:solidFill>
            </a:endParaRPr>
          </a:p>
        </p:txBody>
      </p:sp>
    </p:spTree>
    <p:extLst>
      <p:ext uri="{BB962C8B-B14F-4D97-AF65-F5344CB8AC3E}">
        <p14:creationId xmlns="" xmlns:p14="http://schemas.microsoft.com/office/powerpoint/2010/main" val="13460607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 xmlns:a16="http://schemas.microsoft.com/office/drawing/2014/main" id="{B76FFE26-F411-4F4C-A657-CE1AD43DA04E}"/>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 xmlns:a14="http://schemas.microsoft.com/office/drawing/2010/main">
                  <a14:imgLayer r:embed="rId5">
                    <a14:imgEffect>
                      <a14:saturation sat="0"/>
                    </a14:imgEffect>
                  </a14:imgLayer>
                </a14:imgProps>
              </a:ext>
              <a:ext uri="{28A0092B-C50C-407E-A947-70E740481C1C}">
                <a14:useLocalDpi xmlns="" xmlns:a14="http://schemas.microsoft.com/office/drawing/2010/main" val="0"/>
              </a:ext>
            </a:extLst>
          </a:blip>
          <a:stretch>
            <a:fillRect/>
          </a:stretch>
        </p:blipFill>
        <p:spPr>
          <a:xfrm>
            <a:off x="6892223" y="4897540"/>
            <a:ext cx="1613967" cy="1613967"/>
          </a:xfrm>
          <a:prstGeom prst="rect">
            <a:avLst/>
          </a:prstGeom>
        </p:spPr>
      </p:pic>
      <p:sp>
        <p:nvSpPr>
          <p:cNvPr id="4" name="文本框 3">
            <a:extLst>
              <a:ext uri="{FF2B5EF4-FFF2-40B4-BE49-F238E27FC236}">
                <a16:creationId xmlns="" xmlns:a16="http://schemas.microsoft.com/office/drawing/2014/main" id="{3522C56E-84D1-44B2-8F58-0BB82F5EBBD6}"/>
              </a:ext>
            </a:extLst>
          </p:cNvPr>
          <p:cNvSpPr txBox="1"/>
          <p:nvPr/>
        </p:nvSpPr>
        <p:spPr>
          <a:xfrm>
            <a:off x="332508"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 xmlns:a16="http://schemas.microsoft.com/office/drawing/2014/main" id="{16F57C37-4F0D-4BB1-AB43-89CF88693799}"/>
              </a:ext>
            </a:extLst>
          </p:cNvPr>
          <p:cNvSpPr/>
          <p:nvPr/>
        </p:nvSpPr>
        <p:spPr>
          <a:xfrm>
            <a:off x="5868141" y="5532273"/>
            <a:ext cx="1190051"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 xmlns:a16="http://schemas.microsoft.com/office/drawing/2014/main" id="{4E853DE9-46AA-4B65-93D8-7A09C782C636}"/>
              </a:ext>
            </a:extLst>
          </p:cNvPr>
          <p:cNvSpPr txBox="1"/>
          <p:nvPr/>
        </p:nvSpPr>
        <p:spPr>
          <a:xfrm>
            <a:off x="5868141" y="5743818"/>
            <a:ext cx="1382307"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 xmlns:a16="http://schemas.microsoft.com/office/drawing/2014/main" id="{1B484B81-793D-47B6-8F64-C06FCF6CA283}"/>
              </a:ext>
            </a:extLst>
          </p:cNvPr>
          <p:cNvSpPr/>
          <p:nvPr/>
        </p:nvSpPr>
        <p:spPr>
          <a:xfrm rot="13382267">
            <a:off x="5451933" y="4620855"/>
            <a:ext cx="1800415"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 xmlns:a16="http://schemas.microsoft.com/office/drawing/2014/main" id="{86B05E79-3643-4711-B069-ACB101A1013B}"/>
              </a:ext>
            </a:extLst>
          </p:cNvPr>
          <p:cNvSpPr/>
          <p:nvPr/>
        </p:nvSpPr>
        <p:spPr>
          <a:xfrm rot="16200000">
            <a:off x="7260070" y="4339416"/>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 xmlns:a16="http://schemas.microsoft.com/office/drawing/2014/main" id="{19BA1360-0F56-43C2-9299-E902DC5F5E67}"/>
              </a:ext>
            </a:extLst>
          </p:cNvPr>
          <p:cNvSpPr/>
          <p:nvPr/>
        </p:nvSpPr>
        <p:spPr>
          <a:xfrm rot="19135180">
            <a:off x="8176666" y="4676910"/>
            <a:ext cx="1876791"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 xmlns:a16="http://schemas.microsoft.com/office/drawing/2014/main" id="{FD331B29-CD81-4B7C-B802-6591F7EA5F78}"/>
              </a:ext>
            </a:extLst>
          </p:cNvPr>
          <p:cNvSpPr txBox="1"/>
          <p:nvPr/>
        </p:nvSpPr>
        <p:spPr>
          <a:xfrm>
            <a:off x="5255709" y="4465935"/>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 xmlns:a16="http://schemas.microsoft.com/office/drawing/2014/main" id="{968A5E69-2BEF-432C-A5AB-5E398F4CA058}"/>
              </a:ext>
            </a:extLst>
          </p:cNvPr>
          <p:cNvSpPr txBox="1"/>
          <p:nvPr/>
        </p:nvSpPr>
        <p:spPr>
          <a:xfrm>
            <a:off x="6706381" y="423728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 xmlns:a16="http://schemas.microsoft.com/office/drawing/2014/main" id="{DB542CEA-9E98-4AB6-A559-762B0501AE14}"/>
              </a:ext>
            </a:extLst>
          </p:cNvPr>
          <p:cNvSpPr txBox="1"/>
          <p:nvPr/>
        </p:nvSpPr>
        <p:spPr>
          <a:xfrm>
            <a:off x="9076565" y="480317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 xmlns:a16="http://schemas.microsoft.com/office/drawing/2014/main" id="{B9375973-6038-415D-94BC-FE7D3443CA59}"/>
              </a:ext>
            </a:extLst>
          </p:cNvPr>
          <p:cNvSpPr txBox="1"/>
          <p:nvPr/>
        </p:nvSpPr>
        <p:spPr>
          <a:xfrm>
            <a:off x="8177890" y="5473690"/>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3" y="1566015"/>
            <a:ext cx="289767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4" name="文本框 53">
            <a:extLst>
              <a:ext uri="{FF2B5EF4-FFF2-40B4-BE49-F238E27FC236}">
                <a16:creationId xmlns="" xmlns:a16="http://schemas.microsoft.com/office/drawing/2014/main" id="{EE8DD493-4296-4A8A-8C9A-A49339D59724}"/>
              </a:ext>
            </a:extLst>
          </p:cNvPr>
          <p:cNvSpPr txBox="1"/>
          <p:nvPr/>
        </p:nvSpPr>
        <p:spPr>
          <a:xfrm>
            <a:off x="333081" y="5276594"/>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extLst>
              <p:ext uri="{D42A27DB-BD31-4B8C-83A1-F6EECF244321}">
                <p14:modId xmlns="" xmlns:p14="http://schemas.microsoft.com/office/powerpoint/2010/main" val="2576783777"/>
              </p:ext>
            </p:extLst>
          </p:nvPr>
        </p:nvGraphicFramePr>
        <p:xfrm>
          <a:off x="6146800" y="3352800"/>
          <a:ext cx="914400" cy="198438"/>
        </p:xfrm>
        <a:graphic>
          <a:graphicData uri="http://schemas.openxmlformats.org/presentationml/2006/ole">
            <p:oleObj spid="_x0000_s1377" name="Equation" r:id="rId11" imgW="914400" imgH="198720" progId="">
              <p:embed/>
            </p:oleObj>
          </a:graphicData>
        </a:graphic>
      </p:graphicFrame>
      <p:sp>
        <p:nvSpPr>
          <p:cNvPr id="22" name="文本框 21">
            <a:extLst>
              <a:ext uri="{FF2B5EF4-FFF2-40B4-BE49-F238E27FC236}">
                <a16:creationId xmlns="" xmlns:a16="http://schemas.microsoft.com/office/drawing/2014/main" id="{F31524C4-A5E3-45B3-A498-B29EE56A5F09}"/>
              </a:ext>
            </a:extLst>
          </p:cNvPr>
          <p:cNvSpPr txBox="1"/>
          <p:nvPr/>
        </p:nvSpPr>
        <p:spPr>
          <a:xfrm>
            <a:off x="3037260" y="6016124"/>
            <a:ext cx="573175"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pic>
        <p:nvPicPr>
          <p:cNvPr id="56" name="Picture 22" descr="EndUser">
            <a:extLst>
              <a:ext uri="{FF2B5EF4-FFF2-40B4-BE49-F238E27FC236}">
                <a16:creationId xmlns="" xmlns:a16="http://schemas.microsoft.com/office/drawing/2014/main" id="{DE782CD7-E80D-4E4B-9A1F-A91F75CD4414}"/>
              </a:ext>
            </a:extLst>
          </p:cNvPr>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 xmlns:a16="http://schemas.microsoft.com/office/drawing/2014/main" id="{DD08A9D0-202E-4D94-838B-6A9741681BC1}"/>
              </a:ext>
            </a:extLst>
          </p:cNvPr>
          <p:cNvSpPr txBox="1"/>
          <p:nvPr/>
        </p:nvSpPr>
        <p:spPr>
          <a:xfrm>
            <a:off x="8641505" y="6351063"/>
            <a:ext cx="3538393" cy="523220"/>
          </a:xfrm>
          <a:prstGeom prst="rect">
            <a:avLst/>
          </a:prstGeom>
          <a:noFill/>
        </p:spPr>
        <p:txBody>
          <a:bodyPr wrap="square" rtlCol="0">
            <a:spAutoFit/>
          </a:bodyPr>
          <a:lstStyle/>
          <a:p>
            <a:pPr algn="r"/>
            <a:r>
              <a:rPr lang="en-US" altLang="zh-CN" sz="2800" dirty="0">
                <a:solidFill>
                  <a:srgbClr val="FF0000"/>
                </a:solidFill>
              </a:rPr>
              <a:t>Forwarding Ambiguity</a:t>
            </a:r>
            <a:endParaRPr lang="zh-CN" altLang="en-US" sz="2800" dirty="0">
              <a:solidFill>
                <a:srgbClr val="FF0000"/>
              </a:solidFill>
            </a:endParaRPr>
          </a:p>
        </p:txBody>
      </p:sp>
    </p:spTree>
    <p:extLst>
      <p:ext uri="{BB962C8B-B14F-4D97-AF65-F5344CB8AC3E}">
        <p14:creationId xmlns="" xmlns:p14="http://schemas.microsoft.com/office/powerpoint/2010/main" val="54165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2" grpId="0"/>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 xmlns:a16="http://schemas.microsoft.com/office/drawing/2014/main" id="{B76FFE26-F411-4F4C-A657-CE1AD43DA04E}"/>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 xmlns:a14="http://schemas.microsoft.com/office/drawing/2010/main">
                  <a14:imgLayer r:embed="rId5">
                    <a14:imgEffect>
                      <a14:saturation sat="0"/>
                    </a14:imgEffect>
                  </a14:imgLayer>
                </a14:imgProps>
              </a:ext>
              <a:ext uri="{28A0092B-C50C-407E-A947-70E740481C1C}">
                <a14:useLocalDpi xmlns="" xmlns:a14="http://schemas.microsoft.com/office/drawing/2010/main" val="0"/>
              </a:ext>
            </a:extLst>
          </a:blip>
          <a:stretch>
            <a:fillRect/>
          </a:stretch>
        </p:blipFill>
        <p:spPr>
          <a:xfrm>
            <a:off x="6892223" y="4897540"/>
            <a:ext cx="1613967" cy="1613967"/>
          </a:xfrm>
          <a:prstGeom prst="rect">
            <a:avLst/>
          </a:prstGeom>
        </p:spPr>
      </p:pic>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 xmlns:a16="http://schemas.microsoft.com/office/drawing/2014/main" id="{16F57C37-4F0D-4BB1-AB43-89CF88693799}"/>
              </a:ext>
            </a:extLst>
          </p:cNvPr>
          <p:cNvSpPr/>
          <p:nvPr/>
        </p:nvSpPr>
        <p:spPr>
          <a:xfrm>
            <a:off x="5868141" y="5532273"/>
            <a:ext cx="1190051"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 xmlns:a16="http://schemas.microsoft.com/office/drawing/2014/main" id="{4E853DE9-46AA-4B65-93D8-7A09C782C636}"/>
              </a:ext>
            </a:extLst>
          </p:cNvPr>
          <p:cNvSpPr txBox="1"/>
          <p:nvPr/>
        </p:nvSpPr>
        <p:spPr>
          <a:xfrm>
            <a:off x="5868141" y="5743818"/>
            <a:ext cx="1382307"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 xmlns:a16="http://schemas.microsoft.com/office/drawing/2014/main" id="{1B484B81-793D-47B6-8F64-C06FCF6CA283}"/>
              </a:ext>
            </a:extLst>
          </p:cNvPr>
          <p:cNvSpPr/>
          <p:nvPr/>
        </p:nvSpPr>
        <p:spPr>
          <a:xfrm rot="13382267">
            <a:off x="5451933" y="4620855"/>
            <a:ext cx="1800415"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 xmlns:a16="http://schemas.microsoft.com/office/drawing/2014/main" id="{86B05E79-3643-4711-B069-ACB101A1013B}"/>
              </a:ext>
            </a:extLst>
          </p:cNvPr>
          <p:cNvSpPr/>
          <p:nvPr/>
        </p:nvSpPr>
        <p:spPr>
          <a:xfrm rot="16200000">
            <a:off x="7260070" y="4339416"/>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 xmlns:a16="http://schemas.microsoft.com/office/drawing/2014/main" id="{19BA1360-0F56-43C2-9299-E902DC5F5E67}"/>
              </a:ext>
            </a:extLst>
          </p:cNvPr>
          <p:cNvSpPr/>
          <p:nvPr/>
        </p:nvSpPr>
        <p:spPr>
          <a:xfrm rot="19135180">
            <a:off x="8176666" y="4676910"/>
            <a:ext cx="1876791"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 xmlns:a16="http://schemas.microsoft.com/office/drawing/2014/main" id="{FD331B29-CD81-4B7C-B802-6591F7EA5F78}"/>
              </a:ext>
            </a:extLst>
          </p:cNvPr>
          <p:cNvSpPr txBox="1"/>
          <p:nvPr/>
        </p:nvSpPr>
        <p:spPr>
          <a:xfrm>
            <a:off x="5255709" y="4465935"/>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 xmlns:a16="http://schemas.microsoft.com/office/drawing/2014/main" id="{968A5E69-2BEF-432C-A5AB-5E398F4CA058}"/>
              </a:ext>
            </a:extLst>
          </p:cNvPr>
          <p:cNvSpPr txBox="1"/>
          <p:nvPr/>
        </p:nvSpPr>
        <p:spPr>
          <a:xfrm>
            <a:off x="6706381" y="423728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 xmlns:a16="http://schemas.microsoft.com/office/drawing/2014/main" id="{DB542CEA-9E98-4AB6-A559-762B0501AE14}"/>
              </a:ext>
            </a:extLst>
          </p:cNvPr>
          <p:cNvSpPr txBox="1"/>
          <p:nvPr/>
        </p:nvSpPr>
        <p:spPr>
          <a:xfrm>
            <a:off x="9076565" y="480317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 xmlns:a16="http://schemas.microsoft.com/office/drawing/2014/main" id="{B9375973-6038-415D-94BC-FE7D3443CA59}"/>
              </a:ext>
            </a:extLst>
          </p:cNvPr>
          <p:cNvSpPr txBox="1"/>
          <p:nvPr/>
        </p:nvSpPr>
        <p:spPr>
          <a:xfrm>
            <a:off x="8177890" y="5473690"/>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3" y="1566015"/>
            <a:ext cx="289767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4" name="文本框 53">
            <a:extLst>
              <a:ext uri="{FF2B5EF4-FFF2-40B4-BE49-F238E27FC236}">
                <a16:creationId xmlns="" xmlns:a16="http://schemas.microsoft.com/office/drawing/2014/main" id="{EE8DD493-4296-4A8A-8C9A-A49339D59724}"/>
              </a:ext>
            </a:extLst>
          </p:cNvPr>
          <p:cNvSpPr txBox="1"/>
          <p:nvPr/>
        </p:nvSpPr>
        <p:spPr>
          <a:xfrm>
            <a:off x="333081" y="5276594"/>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a:t>
            </a:r>
            <a:r>
              <a:rPr lang="en-US" altLang="zh-CN" sz="2400" dirty="0">
                <a:solidFill>
                  <a:srgbClr val="FF0000"/>
                </a:solidFill>
              </a:rPr>
              <a:t>NAT</a:t>
            </a:r>
            <a:r>
              <a:rPr lang="en-US" altLang="zh-CN" sz="2400" dirty="0">
                <a:solidFill>
                  <a:srgbClr val="C88419"/>
                </a:solidFill>
              </a:rPr>
              <a:t> — L</a:t>
            </a:r>
            <a:r>
              <a:rPr lang="en-US" altLang="zh-CN" sz="2400" baseline="-25000" dirty="0">
                <a:solidFill>
                  <a:srgbClr val="C88419"/>
                </a:solidFill>
              </a:rPr>
              <a:t>E</a:t>
            </a:r>
          </a:p>
          <a:p>
            <a:r>
              <a:rPr lang="en-US" altLang="zh-CN" sz="2400" dirty="0">
                <a:solidFill>
                  <a:srgbClr val="C88419"/>
                </a:solidFill>
              </a:rPr>
              <a:t>(2) H2 — </a:t>
            </a:r>
            <a:r>
              <a:rPr lang="en-US" altLang="zh-CN" sz="2400" dirty="0">
                <a:solidFill>
                  <a:srgbClr val="FF0000"/>
                </a:solidFill>
              </a:rPr>
              <a:t>NAT</a:t>
            </a:r>
            <a:r>
              <a:rPr lang="en-US" altLang="zh-CN" sz="2400" dirty="0">
                <a:solidFill>
                  <a:srgbClr val="C88419"/>
                </a:solidFill>
              </a:rPr>
              <a:t> — LF — HF — L</a:t>
            </a:r>
            <a:r>
              <a:rPr lang="en-US" altLang="zh-CN" sz="2400" baseline="-25000" dirty="0">
                <a:solidFill>
                  <a:srgbClr val="C88419"/>
                </a:solidFill>
              </a:rPr>
              <a:t>E</a:t>
            </a: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extLst>
              <p:ext uri="{D42A27DB-BD31-4B8C-83A1-F6EECF244321}">
                <p14:modId xmlns="" xmlns:p14="http://schemas.microsoft.com/office/powerpoint/2010/main" val="130547956"/>
              </p:ext>
            </p:extLst>
          </p:nvPr>
        </p:nvGraphicFramePr>
        <p:xfrm>
          <a:off x="6146800" y="3352800"/>
          <a:ext cx="914400" cy="198438"/>
        </p:xfrm>
        <a:graphic>
          <a:graphicData uri="http://schemas.openxmlformats.org/presentationml/2006/ole">
            <p:oleObj spid="_x0000_s7448" name="Equation" r:id="rId11" imgW="914400" imgH="198720" progId="">
              <p:embed/>
            </p:oleObj>
          </a:graphicData>
        </a:graphic>
      </p:graphicFrame>
      <p:sp>
        <p:nvSpPr>
          <p:cNvPr id="22" name="文本框 21">
            <a:extLst>
              <a:ext uri="{FF2B5EF4-FFF2-40B4-BE49-F238E27FC236}">
                <a16:creationId xmlns="" xmlns:a16="http://schemas.microsoft.com/office/drawing/2014/main" id="{F31524C4-A5E3-45B3-A498-B29EE56A5F09}"/>
              </a:ext>
            </a:extLst>
          </p:cNvPr>
          <p:cNvSpPr txBox="1"/>
          <p:nvPr/>
        </p:nvSpPr>
        <p:spPr>
          <a:xfrm>
            <a:off x="3037260" y="6016124"/>
            <a:ext cx="573175"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56" name="文本框 55">
            <a:extLst>
              <a:ext uri="{FF2B5EF4-FFF2-40B4-BE49-F238E27FC236}">
                <a16:creationId xmlns="" xmlns:a16="http://schemas.microsoft.com/office/drawing/2014/main" id="{E3C2CF10-B8A7-47B5-8339-8F90C3548A7A}"/>
              </a:ext>
            </a:extLst>
          </p:cNvPr>
          <p:cNvSpPr txBox="1"/>
          <p:nvPr/>
        </p:nvSpPr>
        <p:spPr>
          <a:xfrm>
            <a:off x="332508"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pic>
        <p:nvPicPr>
          <p:cNvPr id="57" name="Picture 22" descr="EndUser">
            <a:extLst>
              <a:ext uri="{FF2B5EF4-FFF2-40B4-BE49-F238E27FC236}">
                <a16:creationId xmlns="" xmlns:a16="http://schemas.microsoft.com/office/drawing/2014/main" id="{21E8950F-3C78-43E5-8DFE-5954E7AD7D91}"/>
              </a:ext>
            </a:extLst>
          </p:cNvPr>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 name="文本框 57">
            <a:extLst>
              <a:ext uri="{FF2B5EF4-FFF2-40B4-BE49-F238E27FC236}">
                <a16:creationId xmlns="" xmlns:a16="http://schemas.microsoft.com/office/drawing/2014/main" id="{782DFB8A-E524-48B8-A9C6-892C36FBB9CA}"/>
              </a:ext>
            </a:extLst>
          </p:cNvPr>
          <p:cNvSpPr txBox="1"/>
          <p:nvPr/>
        </p:nvSpPr>
        <p:spPr>
          <a:xfrm>
            <a:off x="8641505" y="6351063"/>
            <a:ext cx="3538393" cy="523220"/>
          </a:xfrm>
          <a:prstGeom prst="rect">
            <a:avLst/>
          </a:prstGeom>
          <a:noFill/>
        </p:spPr>
        <p:txBody>
          <a:bodyPr wrap="square" rtlCol="0">
            <a:spAutoFit/>
          </a:bodyPr>
          <a:lstStyle/>
          <a:p>
            <a:pPr algn="r"/>
            <a:r>
              <a:rPr lang="en-US" altLang="zh-CN" sz="2800" dirty="0">
                <a:solidFill>
                  <a:srgbClr val="FF0000"/>
                </a:solidFill>
              </a:rPr>
              <a:t>Forwarding Ambiguity</a:t>
            </a:r>
            <a:endParaRPr lang="zh-CN" altLang="en-US" sz="2800" dirty="0">
              <a:solidFill>
                <a:srgbClr val="FF0000"/>
              </a:solidFill>
            </a:endParaRPr>
          </a:p>
        </p:txBody>
      </p:sp>
    </p:spTree>
    <p:extLst>
      <p:ext uri="{BB962C8B-B14F-4D97-AF65-F5344CB8AC3E}">
        <p14:creationId xmlns="" xmlns:p14="http://schemas.microsoft.com/office/powerpoint/2010/main" val="11865680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 xmlns:a16="http://schemas.microsoft.com/office/drawing/2014/main" id="{4FC1B57D-FD20-460C-9618-906A697F1F49}"/>
              </a:ext>
            </a:extLst>
          </p:cNvPr>
          <p:cNvSpPr txBox="1"/>
          <p:nvPr/>
        </p:nvSpPr>
        <p:spPr>
          <a:xfrm>
            <a:off x="332508"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pic>
        <p:nvPicPr>
          <p:cNvPr id="29" name="图片 28">
            <a:extLst>
              <a:ext uri="{FF2B5EF4-FFF2-40B4-BE49-F238E27FC236}">
                <a16:creationId xmlns="" xmlns:a16="http://schemas.microsoft.com/office/drawing/2014/main" id="{B76FFE26-F411-4F4C-A657-CE1AD43DA04E}"/>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 xmlns:a14="http://schemas.microsoft.com/office/drawing/2010/main">
                  <a14:imgLayer r:embed="rId5">
                    <a14:imgEffect>
                      <a14:saturation sat="0"/>
                    </a14:imgEffect>
                  </a14:imgLayer>
                </a14:imgProps>
              </a:ext>
              <a:ext uri="{28A0092B-C50C-407E-A947-70E740481C1C}">
                <a14:useLocalDpi xmlns="" xmlns:a14="http://schemas.microsoft.com/office/drawing/2010/main" val="0"/>
              </a:ext>
            </a:extLst>
          </a:blip>
          <a:stretch>
            <a:fillRect/>
          </a:stretch>
        </p:blipFill>
        <p:spPr>
          <a:xfrm>
            <a:off x="6892223" y="4897540"/>
            <a:ext cx="1613967" cy="1613967"/>
          </a:xfrm>
          <a:prstGeom prst="rect">
            <a:avLst/>
          </a:prstGeom>
        </p:spPr>
      </p:pic>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 xmlns:a16="http://schemas.microsoft.com/office/drawing/2014/main" id="{16F57C37-4F0D-4BB1-AB43-89CF88693799}"/>
              </a:ext>
            </a:extLst>
          </p:cNvPr>
          <p:cNvSpPr/>
          <p:nvPr/>
        </p:nvSpPr>
        <p:spPr>
          <a:xfrm>
            <a:off x="5868141" y="5532273"/>
            <a:ext cx="1190051"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 xmlns:a16="http://schemas.microsoft.com/office/drawing/2014/main" id="{4E853DE9-46AA-4B65-93D8-7A09C782C636}"/>
              </a:ext>
            </a:extLst>
          </p:cNvPr>
          <p:cNvSpPr txBox="1"/>
          <p:nvPr/>
        </p:nvSpPr>
        <p:spPr>
          <a:xfrm>
            <a:off x="5868141" y="5743818"/>
            <a:ext cx="1382307"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 xmlns:a16="http://schemas.microsoft.com/office/drawing/2014/main" id="{1B484B81-793D-47B6-8F64-C06FCF6CA283}"/>
              </a:ext>
            </a:extLst>
          </p:cNvPr>
          <p:cNvSpPr/>
          <p:nvPr/>
        </p:nvSpPr>
        <p:spPr>
          <a:xfrm rot="13382267">
            <a:off x="5451933" y="4620855"/>
            <a:ext cx="1800415"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 xmlns:a16="http://schemas.microsoft.com/office/drawing/2014/main" id="{86B05E79-3643-4711-B069-ACB101A1013B}"/>
              </a:ext>
            </a:extLst>
          </p:cNvPr>
          <p:cNvSpPr/>
          <p:nvPr/>
        </p:nvSpPr>
        <p:spPr>
          <a:xfrm rot="16200000">
            <a:off x="7260070" y="4339416"/>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 xmlns:a16="http://schemas.microsoft.com/office/drawing/2014/main" id="{19BA1360-0F56-43C2-9299-E902DC5F5E67}"/>
              </a:ext>
            </a:extLst>
          </p:cNvPr>
          <p:cNvSpPr/>
          <p:nvPr/>
        </p:nvSpPr>
        <p:spPr>
          <a:xfrm rot="19135180">
            <a:off x="8176666" y="4676910"/>
            <a:ext cx="1876791"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 xmlns:a16="http://schemas.microsoft.com/office/drawing/2014/main" id="{FD331B29-CD81-4B7C-B802-6591F7EA5F78}"/>
              </a:ext>
            </a:extLst>
          </p:cNvPr>
          <p:cNvSpPr txBox="1"/>
          <p:nvPr/>
        </p:nvSpPr>
        <p:spPr>
          <a:xfrm>
            <a:off x="5255709" y="4465935"/>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 xmlns:a16="http://schemas.microsoft.com/office/drawing/2014/main" id="{968A5E69-2BEF-432C-A5AB-5E398F4CA058}"/>
              </a:ext>
            </a:extLst>
          </p:cNvPr>
          <p:cNvSpPr txBox="1"/>
          <p:nvPr/>
        </p:nvSpPr>
        <p:spPr>
          <a:xfrm>
            <a:off x="6706381" y="423728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 xmlns:a16="http://schemas.microsoft.com/office/drawing/2014/main" id="{DB542CEA-9E98-4AB6-A559-762B0501AE14}"/>
              </a:ext>
            </a:extLst>
          </p:cNvPr>
          <p:cNvSpPr txBox="1"/>
          <p:nvPr/>
        </p:nvSpPr>
        <p:spPr>
          <a:xfrm>
            <a:off x="9076565" y="480317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 xmlns:a16="http://schemas.microsoft.com/office/drawing/2014/main" id="{B9375973-6038-415D-94BC-FE7D3443CA59}"/>
              </a:ext>
            </a:extLst>
          </p:cNvPr>
          <p:cNvSpPr txBox="1"/>
          <p:nvPr/>
        </p:nvSpPr>
        <p:spPr>
          <a:xfrm>
            <a:off x="8177890" y="5473690"/>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3" y="1566015"/>
            <a:ext cx="289767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4" name="文本框 53">
            <a:extLst>
              <a:ext uri="{FF2B5EF4-FFF2-40B4-BE49-F238E27FC236}">
                <a16:creationId xmlns="" xmlns:a16="http://schemas.microsoft.com/office/drawing/2014/main" id="{EE8DD493-4296-4A8A-8C9A-A49339D59724}"/>
              </a:ext>
            </a:extLst>
          </p:cNvPr>
          <p:cNvSpPr txBox="1"/>
          <p:nvPr/>
        </p:nvSpPr>
        <p:spPr>
          <a:xfrm>
            <a:off x="333081" y="5276594"/>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a:t>
            </a:r>
            <a:r>
              <a:rPr lang="en-US" altLang="zh-CN" sz="2400" dirty="0">
                <a:solidFill>
                  <a:srgbClr val="FF0000"/>
                </a:solidFill>
              </a:rPr>
              <a:t>NAT</a:t>
            </a:r>
            <a:r>
              <a:rPr lang="en-US" altLang="zh-CN" sz="2400" dirty="0">
                <a:solidFill>
                  <a:srgbClr val="C88419"/>
                </a:solidFill>
              </a:rPr>
              <a:t> — L</a:t>
            </a:r>
            <a:r>
              <a:rPr lang="en-US" altLang="zh-CN" sz="2400" baseline="-25000" dirty="0">
                <a:solidFill>
                  <a:srgbClr val="C88419"/>
                </a:solidFill>
              </a:rPr>
              <a:t>E</a:t>
            </a:r>
          </a:p>
          <a:p>
            <a:r>
              <a:rPr lang="en-US" altLang="zh-CN" sz="2400" dirty="0">
                <a:solidFill>
                  <a:srgbClr val="C88419"/>
                </a:solidFill>
              </a:rPr>
              <a:t>(2) H2 — </a:t>
            </a:r>
            <a:r>
              <a:rPr lang="en-US" altLang="zh-CN" sz="2400" dirty="0">
                <a:solidFill>
                  <a:srgbClr val="FF0000"/>
                </a:solidFill>
              </a:rPr>
              <a:t>NAT</a:t>
            </a:r>
            <a:r>
              <a:rPr lang="en-US" altLang="zh-CN" sz="2400" dirty="0">
                <a:solidFill>
                  <a:srgbClr val="C88419"/>
                </a:solidFill>
              </a:rPr>
              <a:t> — LF — HF — L</a:t>
            </a:r>
            <a:r>
              <a:rPr lang="en-US" altLang="zh-CN" sz="2400" baseline="-25000" dirty="0">
                <a:solidFill>
                  <a:srgbClr val="C88419"/>
                </a:solidFill>
              </a:rPr>
              <a:t>E</a:t>
            </a: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extLst>
              <p:ext uri="{D42A27DB-BD31-4B8C-83A1-F6EECF244321}">
                <p14:modId xmlns="" xmlns:p14="http://schemas.microsoft.com/office/powerpoint/2010/main" val="2613432305"/>
              </p:ext>
            </p:extLst>
          </p:nvPr>
        </p:nvGraphicFramePr>
        <p:xfrm>
          <a:off x="6146800" y="3352800"/>
          <a:ext cx="914400" cy="198438"/>
        </p:xfrm>
        <a:graphic>
          <a:graphicData uri="http://schemas.openxmlformats.org/presentationml/2006/ole">
            <p:oleObj spid="_x0000_s8471" name="Equation" r:id="rId11" imgW="914400" imgH="198720" progId="">
              <p:embed/>
            </p:oleObj>
          </a:graphicData>
        </a:graphic>
      </p:graphicFrame>
      <p:sp>
        <p:nvSpPr>
          <p:cNvPr id="22" name="文本框 21">
            <a:extLst>
              <a:ext uri="{FF2B5EF4-FFF2-40B4-BE49-F238E27FC236}">
                <a16:creationId xmlns="" xmlns:a16="http://schemas.microsoft.com/office/drawing/2014/main" id="{F31524C4-A5E3-45B3-A498-B29EE56A5F09}"/>
              </a:ext>
            </a:extLst>
          </p:cNvPr>
          <p:cNvSpPr txBox="1"/>
          <p:nvPr/>
        </p:nvSpPr>
        <p:spPr>
          <a:xfrm>
            <a:off x="3046786" y="6016124"/>
            <a:ext cx="573175"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pic>
        <p:nvPicPr>
          <p:cNvPr id="58" name="Picture 22" descr="EndUser">
            <a:extLst>
              <a:ext uri="{FF2B5EF4-FFF2-40B4-BE49-F238E27FC236}">
                <a16:creationId xmlns="" xmlns:a16="http://schemas.microsoft.com/office/drawing/2014/main" id="{157FC107-76A2-4BD0-8912-F17F883CC104}"/>
              </a:ext>
            </a:extLst>
          </p:cNvPr>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 name="文本框 46">
            <a:extLst>
              <a:ext uri="{FF2B5EF4-FFF2-40B4-BE49-F238E27FC236}">
                <a16:creationId xmlns="" xmlns:a16="http://schemas.microsoft.com/office/drawing/2014/main" id="{D39F7C5D-F7B1-4453-A7B3-ADB4A55A1907}"/>
              </a:ext>
            </a:extLst>
          </p:cNvPr>
          <p:cNvSpPr txBox="1"/>
          <p:nvPr/>
        </p:nvSpPr>
        <p:spPr>
          <a:xfrm>
            <a:off x="5133080" y="523584"/>
            <a:ext cx="1205304" cy="1200329"/>
          </a:xfrm>
          <a:prstGeom prst="rect">
            <a:avLst/>
          </a:prstGeom>
          <a:noFill/>
        </p:spPr>
        <p:txBody>
          <a:bodyPr wrap="square" rtlCol="0">
            <a:spAutoFit/>
          </a:bodyPr>
          <a:lstStyle/>
          <a:p>
            <a:r>
              <a:rPr lang="en-US" altLang="zh-CN" sz="2400" dirty="0" err="1">
                <a:solidFill>
                  <a:srgbClr val="FF0000"/>
                </a:solidFill>
              </a:rPr>
              <a:t>Ip_src</a:t>
            </a:r>
            <a:r>
              <a:rPr lang="en-US" altLang="zh-CN" sz="2400" dirty="0">
                <a:solidFill>
                  <a:srgbClr val="FF0000"/>
                </a:solidFill>
              </a:rPr>
              <a:t>:</a:t>
            </a:r>
          </a:p>
          <a:p>
            <a:r>
              <a:rPr lang="en-US" altLang="zh-CN" sz="2400" dirty="0">
                <a:solidFill>
                  <a:srgbClr val="FF0000"/>
                </a:solidFill>
              </a:rPr>
              <a:t>H1</a:t>
            </a:r>
            <a:r>
              <a:rPr lang="zh-CN" altLang="en-US" sz="2400" dirty="0">
                <a:solidFill>
                  <a:srgbClr val="FF0000"/>
                </a:solidFill>
              </a:rPr>
              <a:t>→</a:t>
            </a:r>
            <a:r>
              <a:rPr lang="en-US" altLang="zh-CN" sz="2400" dirty="0">
                <a:solidFill>
                  <a:srgbClr val="FF0000"/>
                </a:solidFill>
              </a:rPr>
              <a:t>?</a:t>
            </a:r>
          </a:p>
          <a:p>
            <a:r>
              <a:rPr lang="en-US" altLang="zh-CN" sz="2400" dirty="0">
                <a:solidFill>
                  <a:srgbClr val="FF0000"/>
                </a:solidFill>
              </a:rPr>
              <a:t>H2</a:t>
            </a:r>
            <a:r>
              <a:rPr lang="zh-CN" altLang="en-US" sz="2400" dirty="0">
                <a:solidFill>
                  <a:srgbClr val="FF0000"/>
                </a:solidFill>
              </a:rPr>
              <a:t>→</a:t>
            </a:r>
            <a:r>
              <a:rPr lang="en-US" altLang="zh-CN" sz="2400" dirty="0">
                <a:solidFill>
                  <a:srgbClr val="FF0000"/>
                </a:solidFill>
              </a:rPr>
              <a:t>?</a:t>
            </a:r>
            <a:endParaRPr lang="zh-CN" altLang="en-US" sz="2400" dirty="0">
              <a:solidFill>
                <a:srgbClr val="FF0000"/>
              </a:solidFill>
            </a:endParaRPr>
          </a:p>
        </p:txBody>
      </p:sp>
      <p:sp>
        <p:nvSpPr>
          <p:cNvPr id="56" name="文本框 55">
            <a:extLst>
              <a:ext uri="{FF2B5EF4-FFF2-40B4-BE49-F238E27FC236}">
                <a16:creationId xmlns="" xmlns:a16="http://schemas.microsoft.com/office/drawing/2014/main" id="{1841A1BA-9D7A-4F5C-B31C-3EF975FB519D}"/>
              </a:ext>
            </a:extLst>
          </p:cNvPr>
          <p:cNvSpPr txBox="1"/>
          <p:nvPr/>
        </p:nvSpPr>
        <p:spPr>
          <a:xfrm>
            <a:off x="8641505" y="6351063"/>
            <a:ext cx="3538393" cy="523220"/>
          </a:xfrm>
          <a:prstGeom prst="rect">
            <a:avLst/>
          </a:prstGeom>
          <a:noFill/>
        </p:spPr>
        <p:txBody>
          <a:bodyPr wrap="square" rtlCol="0">
            <a:spAutoFit/>
          </a:bodyPr>
          <a:lstStyle/>
          <a:p>
            <a:pPr algn="r"/>
            <a:r>
              <a:rPr lang="en-US" altLang="zh-CN" sz="2800" dirty="0">
                <a:solidFill>
                  <a:srgbClr val="FF0000"/>
                </a:solidFill>
              </a:rPr>
              <a:t>Forwarding Ambiguity</a:t>
            </a:r>
            <a:endParaRPr lang="zh-CN" altLang="en-US" sz="2800" dirty="0">
              <a:solidFill>
                <a:srgbClr val="FF0000"/>
              </a:solidFill>
            </a:endParaRPr>
          </a:p>
        </p:txBody>
      </p:sp>
      <p:sp>
        <p:nvSpPr>
          <p:cNvPr id="60" name="TextBox 56">
            <a:extLst>
              <a:ext uri="{FF2B5EF4-FFF2-40B4-BE49-F238E27FC236}">
                <a16:creationId xmlns="" xmlns:a16="http://schemas.microsoft.com/office/drawing/2014/main" id="{BAF6D013-24D8-437B-9804-5471ACB75F69}"/>
              </a:ext>
            </a:extLst>
          </p:cNvPr>
          <p:cNvSpPr txBox="1"/>
          <p:nvPr/>
        </p:nvSpPr>
        <p:spPr>
          <a:xfrm>
            <a:off x="6766153" y="4189646"/>
            <a:ext cx="584075" cy="707886"/>
          </a:xfrm>
          <a:prstGeom prst="rect">
            <a:avLst/>
          </a:prstGeom>
          <a:noFill/>
        </p:spPr>
        <p:txBody>
          <a:bodyPr wrap="square" rtlCol="0">
            <a:spAutoFit/>
          </a:bodyPr>
          <a:lstStyle/>
          <a:p>
            <a:r>
              <a:rPr lang="en-US" altLang="zh-CN" sz="4000" dirty="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zh-CN" altLang="en-US" sz="4000" dirty="0">
              <a:solidFill>
                <a:srgbClr val="FF0000"/>
              </a:solidFill>
              <a:latin typeface="Verdana" panose="020B0604030504040204" pitchFamily="34" charset="0"/>
              <a:cs typeface="Verdana" panose="020B0604030504040204" pitchFamily="34" charset="0"/>
            </a:endParaRPr>
          </a:p>
        </p:txBody>
      </p:sp>
      <p:sp>
        <p:nvSpPr>
          <p:cNvPr id="61" name="TextBox 57">
            <a:extLst>
              <a:ext uri="{FF2B5EF4-FFF2-40B4-BE49-F238E27FC236}">
                <a16:creationId xmlns="" xmlns:a16="http://schemas.microsoft.com/office/drawing/2014/main" id="{F6A6B937-017C-4DC1-9D6C-7F749662FA38}"/>
              </a:ext>
            </a:extLst>
          </p:cNvPr>
          <p:cNvSpPr txBox="1"/>
          <p:nvPr/>
        </p:nvSpPr>
        <p:spPr>
          <a:xfrm>
            <a:off x="9219001" y="4680058"/>
            <a:ext cx="584075" cy="707886"/>
          </a:xfrm>
          <a:prstGeom prst="rect">
            <a:avLst/>
          </a:prstGeom>
          <a:noFill/>
        </p:spPr>
        <p:txBody>
          <a:bodyPr wrap="square" rtlCol="0">
            <a:spAutoFit/>
          </a:bodyPr>
          <a:lstStyle/>
          <a:p>
            <a:r>
              <a:rPr lang="en-US" altLang="zh-CN" sz="4000" dirty="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zh-CN" altLang="en-US" sz="4000" dirty="0">
              <a:solidFill>
                <a:srgbClr val="FF0000"/>
              </a:solidFill>
              <a:latin typeface="Verdana" panose="020B0604030504040204" pitchFamily="34" charset="0"/>
              <a:cs typeface="Verdana" panose="020B0604030504040204" pitchFamily="34" charset="0"/>
            </a:endParaRPr>
          </a:p>
        </p:txBody>
      </p:sp>
    </p:spTree>
    <p:extLst>
      <p:ext uri="{BB962C8B-B14F-4D97-AF65-F5344CB8AC3E}">
        <p14:creationId xmlns="" xmlns:p14="http://schemas.microsoft.com/office/powerpoint/2010/main" val="205285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B0F0"/>
                </a:solidFill>
              </a:rPr>
              <a:t>Routing Scheme</a:t>
            </a:r>
            <a:endParaRPr lang="zh-CN" altLang="en-US" dirty="0">
              <a:solidFill>
                <a:srgbClr val="00B0F0"/>
              </a:solidFill>
            </a:endParaRPr>
          </a:p>
        </p:txBody>
      </p:sp>
      <p:sp>
        <p:nvSpPr>
          <p:cNvPr id="77826" name="AutoShape 2"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7828" name="AutoShape 4"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7830" name="AutoShape 6" descr="Unicast.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7832" name="Picture 8" descr="Unicast.svg"/>
          <p:cNvPicPr>
            <a:picLocks noChangeAspect="1" noChangeArrowheads="1"/>
          </p:cNvPicPr>
          <p:nvPr/>
        </p:nvPicPr>
        <p:blipFill>
          <a:blip r:embed="rId3"/>
          <a:srcRect/>
          <a:stretch>
            <a:fillRect/>
          </a:stretch>
        </p:blipFill>
        <p:spPr bwMode="auto">
          <a:xfrm>
            <a:off x="183440" y="1703299"/>
            <a:ext cx="1632661" cy="1093883"/>
          </a:xfrm>
          <a:prstGeom prst="rect">
            <a:avLst/>
          </a:prstGeom>
          <a:noFill/>
        </p:spPr>
      </p:pic>
      <p:sp>
        <p:nvSpPr>
          <p:cNvPr id="13" name="TextBox 12"/>
          <p:cNvSpPr txBox="1"/>
          <p:nvPr/>
        </p:nvSpPr>
        <p:spPr>
          <a:xfrm>
            <a:off x="1739903" y="1473202"/>
            <a:ext cx="10452100" cy="1200325"/>
          </a:xfrm>
          <a:prstGeom prst="rect">
            <a:avLst/>
          </a:prstGeom>
          <a:noFill/>
        </p:spPr>
        <p:txBody>
          <a:bodyPr wrap="square" lIns="121917" tIns="60958" rIns="121917" bIns="60958">
            <a:spAutoFit/>
          </a:bodyPr>
          <a:lstStyle/>
          <a:p>
            <a:pPr>
              <a:defRPr/>
            </a:pPr>
            <a:r>
              <a:rPr lang="en-US" altLang="zh-CN" sz="3500" dirty="0" err="1" smtClean="0">
                <a:solidFill>
                  <a:srgbClr val="00B0F0"/>
                </a:solidFill>
              </a:rPr>
              <a:t>unicast</a:t>
            </a:r>
            <a:endParaRPr lang="en-US" altLang="zh-CN" sz="3500" dirty="0" smtClean="0">
              <a:solidFill>
                <a:srgbClr val="00B0F0"/>
              </a:solidFill>
            </a:endParaRPr>
          </a:p>
          <a:p>
            <a:pPr>
              <a:defRPr/>
            </a:pPr>
            <a:r>
              <a:rPr lang="en-US" altLang="zh-CN" sz="3500" dirty="0" smtClean="0">
                <a:latin typeface="+mn-lt"/>
              </a:rPr>
              <a:t>deliver a message to a single specific node</a:t>
            </a:r>
          </a:p>
        </p:txBody>
      </p:sp>
      <p:sp>
        <p:nvSpPr>
          <p:cNvPr id="14" name="TextBox 13"/>
          <p:cNvSpPr txBox="1"/>
          <p:nvPr/>
        </p:nvSpPr>
        <p:spPr>
          <a:xfrm>
            <a:off x="1739900" y="2819400"/>
            <a:ext cx="11201400" cy="661716"/>
          </a:xfrm>
          <a:prstGeom prst="rect">
            <a:avLst/>
          </a:prstGeom>
          <a:noFill/>
        </p:spPr>
        <p:txBody>
          <a:bodyPr wrap="square" lIns="121917" tIns="60958" rIns="121917" bIns="60958">
            <a:spAutoFit/>
          </a:bodyPr>
          <a:lstStyle/>
          <a:p>
            <a:pPr>
              <a:defRPr/>
            </a:pPr>
            <a:r>
              <a:rPr lang="en-US" altLang="zh-CN" sz="3500" dirty="0" smtClean="0">
                <a:solidFill>
                  <a:srgbClr val="00B0F0"/>
                </a:solidFill>
              </a:rPr>
              <a:t>how to find a feasible path?</a:t>
            </a:r>
            <a:endParaRPr lang="en-US" altLang="zh-CN" sz="3500" dirty="0" smtClean="0">
              <a:latin typeface="+mn-lt"/>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 xmlns:a16="http://schemas.microsoft.com/office/drawing/2014/main" id="{B76FFE26-F411-4F4C-A657-CE1AD43DA04E}"/>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 xmlns:a14="http://schemas.microsoft.com/office/drawing/2010/main">
                  <a14:imgLayer r:embed="rId5">
                    <a14:imgEffect>
                      <a14:saturation sat="0"/>
                    </a14:imgEffect>
                  </a14:imgLayer>
                </a14:imgProps>
              </a:ext>
              <a:ext uri="{28A0092B-C50C-407E-A947-70E740481C1C}">
                <a14:useLocalDpi xmlns="" xmlns:a14="http://schemas.microsoft.com/office/drawing/2010/main" val="0"/>
              </a:ext>
            </a:extLst>
          </a:blip>
          <a:stretch>
            <a:fillRect/>
          </a:stretch>
        </p:blipFill>
        <p:spPr>
          <a:xfrm>
            <a:off x="6892223" y="4897540"/>
            <a:ext cx="1613967" cy="1613967"/>
          </a:xfrm>
          <a:prstGeom prst="rect">
            <a:avLst/>
          </a:prstGeom>
        </p:spPr>
      </p:pic>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 xmlns:a16="http://schemas.microsoft.com/office/drawing/2014/main" id="{16F57C37-4F0D-4BB1-AB43-89CF88693799}"/>
              </a:ext>
            </a:extLst>
          </p:cNvPr>
          <p:cNvSpPr/>
          <p:nvPr/>
        </p:nvSpPr>
        <p:spPr>
          <a:xfrm>
            <a:off x="5868141" y="5532273"/>
            <a:ext cx="1190051"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 xmlns:a16="http://schemas.microsoft.com/office/drawing/2014/main" id="{4E853DE9-46AA-4B65-93D8-7A09C782C636}"/>
              </a:ext>
            </a:extLst>
          </p:cNvPr>
          <p:cNvSpPr txBox="1"/>
          <p:nvPr/>
        </p:nvSpPr>
        <p:spPr>
          <a:xfrm>
            <a:off x="5868141" y="5743818"/>
            <a:ext cx="1382307"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 xmlns:a16="http://schemas.microsoft.com/office/drawing/2014/main" id="{1B484B81-793D-47B6-8F64-C06FCF6CA283}"/>
              </a:ext>
            </a:extLst>
          </p:cNvPr>
          <p:cNvSpPr/>
          <p:nvPr/>
        </p:nvSpPr>
        <p:spPr>
          <a:xfrm rot="13382267">
            <a:off x="5451933" y="4620855"/>
            <a:ext cx="1800415"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 xmlns:a16="http://schemas.microsoft.com/office/drawing/2014/main" id="{86B05E79-3643-4711-B069-ACB101A1013B}"/>
              </a:ext>
            </a:extLst>
          </p:cNvPr>
          <p:cNvSpPr/>
          <p:nvPr/>
        </p:nvSpPr>
        <p:spPr>
          <a:xfrm rot="16200000">
            <a:off x="7260070" y="4339416"/>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 xmlns:a16="http://schemas.microsoft.com/office/drawing/2014/main" id="{19BA1360-0F56-43C2-9299-E902DC5F5E67}"/>
              </a:ext>
            </a:extLst>
          </p:cNvPr>
          <p:cNvSpPr/>
          <p:nvPr/>
        </p:nvSpPr>
        <p:spPr>
          <a:xfrm rot="19135180">
            <a:off x="8176666" y="4676910"/>
            <a:ext cx="1876791"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 xmlns:a16="http://schemas.microsoft.com/office/drawing/2014/main" id="{FD331B29-CD81-4B7C-B802-6591F7EA5F78}"/>
              </a:ext>
            </a:extLst>
          </p:cNvPr>
          <p:cNvSpPr txBox="1"/>
          <p:nvPr/>
        </p:nvSpPr>
        <p:spPr>
          <a:xfrm>
            <a:off x="5255709" y="4465935"/>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 xmlns:a16="http://schemas.microsoft.com/office/drawing/2014/main" id="{968A5E69-2BEF-432C-A5AB-5E398F4CA058}"/>
              </a:ext>
            </a:extLst>
          </p:cNvPr>
          <p:cNvSpPr txBox="1"/>
          <p:nvPr/>
        </p:nvSpPr>
        <p:spPr>
          <a:xfrm>
            <a:off x="6706381" y="423728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 xmlns:a16="http://schemas.microsoft.com/office/drawing/2014/main" id="{DB542CEA-9E98-4AB6-A559-762B0501AE14}"/>
              </a:ext>
            </a:extLst>
          </p:cNvPr>
          <p:cNvSpPr txBox="1"/>
          <p:nvPr/>
        </p:nvSpPr>
        <p:spPr>
          <a:xfrm>
            <a:off x="9076565" y="480317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 xmlns:a16="http://schemas.microsoft.com/office/drawing/2014/main" id="{B9375973-6038-415D-94BC-FE7D3443CA59}"/>
              </a:ext>
            </a:extLst>
          </p:cNvPr>
          <p:cNvSpPr txBox="1"/>
          <p:nvPr/>
        </p:nvSpPr>
        <p:spPr>
          <a:xfrm>
            <a:off x="8177890" y="5473690"/>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3" y="1566015"/>
            <a:ext cx="289767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4" name="文本框 53">
            <a:extLst>
              <a:ext uri="{FF2B5EF4-FFF2-40B4-BE49-F238E27FC236}">
                <a16:creationId xmlns="" xmlns:a16="http://schemas.microsoft.com/office/drawing/2014/main" id="{EE8DD493-4296-4A8A-8C9A-A49339D59724}"/>
              </a:ext>
            </a:extLst>
          </p:cNvPr>
          <p:cNvSpPr txBox="1"/>
          <p:nvPr/>
        </p:nvSpPr>
        <p:spPr>
          <a:xfrm>
            <a:off x="333081" y="5276594"/>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a:t>
            </a:r>
            <a:r>
              <a:rPr lang="en-US" altLang="zh-CN" sz="2400" dirty="0">
                <a:solidFill>
                  <a:srgbClr val="FF0000"/>
                </a:solidFill>
              </a:rPr>
              <a:t>LF — HF </a:t>
            </a:r>
            <a:r>
              <a:rPr lang="en-US" altLang="zh-CN" sz="2400" dirty="0">
                <a:solidFill>
                  <a:srgbClr val="C88419"/>
                </a:solidFill>
              </a:rPr>
              <a:t>— L</a:t>
            </a:r>
            <a:r>
              <a:rPr lang="en-US" altLang="zh-CN" sz="2400" baseline="-25000" dirty="0">
                <a:solidFill>
                  <a:srgbClr val="C88419"/>
                </a:solidFill>
              </a:rPr>
              <a:t>E</a:t>
            </a: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extLst/>
          </p:nvPr>
        </p:nvGraphicFramePr>
        <p:xfrm>
          <a:off x="6146800" y="3352800"/>
          <a:ext cx="914400" cy="198438"/>
        </p:xfrm>
        <a:graphic>
          <a:graphicData uri="http://schemas.openxmlformats.org/presentationml/2006/ole">
            <p:oleObj spid="_x0000_s15592" name="Equation" r:id="rId11" imgW="914400" imgH="198720" progId="">
              <p:embed/>
            </p:oleObj>
          </a:graphicData>
        </a:graphic>
      </p:graphicFrame>
      <p:sp>
        <p:nvSpPr>
          <p:cNvPr id="22" name="文本框 21">
            <a:extLst>
              <a:ext uri="{FF2B5EF4-FFF2-40B4-BE49-F238E27FC236}">
                <a16:creationId xmlns="" xmlns:a16="http://schemas.microsoft.com/office/drawing/2014/main" id="{F31524C4-A5E3-45B3-A498-B29EE56A5F09}"/>
              </a:ext>
            </a:extLst>
          </p:cNvPr>
          <p:cNvSpPr txBox="1"/>
          <p:nvPr/>
        </p:nvSpPr>
        <p:spPr>
          <a:xfrm>
            <a:off x="3046786" y="6016124"/>
            <a:ext cx="573175"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58" name="TextBox 57"/>
          <p:cNvSpPr txBox="1"/>
          <p:nvPr/>
        </p:nvSpPr>
        <p:spPr>
          <a:xfrm>
            <a:off x="9219001" y="4680058"/>
            <a:ext cx="584075" cy="707886"/>
          </a:xfrm>
          <a:prstGeom prst="rect">
            <a:avLst/>
          </a:prstGeom>
          <a:noFill/>
        </p:spPr>
        <p:txBody>
          <a:bodyPr wrap="square" rtlCol="0">
            <a:spAutoFit/>
          </a:bodyPr>
          <a:lstStyle/>
          <a:p>
            <a:r>
              <a:rPr lang="en-US" altLang="zh-CN" sz="4000" dirty="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zh-CN" altLang="en-US" sz="4000" dirty="0">
              <a:solidFill>
                <a:srgbClr val="FF0000"/>
              </a:solidFill>
              <a:latin typeface="Verdana" panose="020B0604030504040204" pitchFamily="34" charset="0"/>
              <a:cs typeface="Verdana" panose="020B0604030504040204" pitchFamily="34" charset="0"/>
            </a:endParaRPr>
          </a:p>
        </p:txBody>
      </p:sp>
      <p:sp>
        <p:nvSpPr>
          <p:cNvPr id="56" name="文本框 55">
            <a:extLst>
              <a:ext uri="{FF2B5EF4-FFF2-40B4-BE49-F238E27FC236}">
                <a16:creationId xmlns="" xmlns:a16="http://schemas.microsoft.com/office/drawing/2014/main" id="{AFFE9216-9C00-4E13-9D3B-BE9A8DAFC3EB}"/>
              </a:ext>
            </a:extLst>
          </p:cNvPr>
          <p:cNvSpPr txBox="1"/>
          <p:nvPr/>
        </p:nvSpPr>
        <p:spPr>
          <a:xfrm>
            <a:off x="332508"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pic>
        <p:nvPicPr>
          <p:cNvPr id="57" name="Picture 22" descr="EndUser">
            <a:extLst>
              <a:ext uri="{FF2B5EF4-FFF2-40B4-BE49-F238E27FC236}">
                <a16:creationId xmlns="" xmlns:a16="http://schemas.microsoft.com/office/drawing/2014/main" id="{191863C0-5A8A-4B53-B0D7-DD0AB8CAD8EC}"/>
              </a:ext>
            </a:extLst>
          </p:cNvPr>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 name="文本框 58">
            <a:extLst>
              <a:ext uri="{FF2B5EF4-FFF2-40B4-BE49-F238E27FC236}">
                <a16:creationId xmlns="" xmlns:a16="http://schemas.microsoft.com/office/drawing/2014/main" id="{651E1D64-F667-491E-9551-B6455C048D26}"/>
              </a:ext>
            </a:extLst>
          </p:cNvPr>
          <p:cNvSpPr txBox="1"/>
          <p:nvPr/>
        </p:nvSpPr>
        <p:spPr>
          <a:xfrm>
            <a:off x="8641505" y="6351063"/>
            <a:ext cx="3538393" cy="523220"/>
          </a:xfrm>
          <a:prstGeom prst="rect">
            <a:avLst/>
          </a:prstGeom>
          <a:noFill/>
        </p:spPr>
        <p:txBody>
          <a:bodyPr wrap="square" rtlCol="0">
            <a:spAutoFit/>
          </a:bodyPr>
          <a:lstStyle/>
          <a:p>
            <a:pPr algn="r"/>
            <a:r>
              <a:rPr lang="en-US" altLang="zh-CN" sz="2800" dirty="0">
                <a:solidFill>
                  <a:srgbClr val="FF0000"/>
                </a:solidFill>
              </a:rPr>
              <a:t>Forwarding Ambiguity</a:t>
            </a:r>
            <a:endParaRPr lang="zh-CN" altLang="en-US" sz="2800" dirty="0">
              <a:solidFill>
                <a:srgbClr val="FF0000"/>
              </a:solidFill>
            </a:endParaRPr>
          </a:p>
        </p:txBody>
      </p:sp>
    </p:spTree>
    <p:extLst>
      <p:ext uri="{BB962C8B-B14F-4D97-AF65-F5344CB8AC3E}">
        <p14:creationId xmlns="" xmlns:p14="http://schemas.microsoft.com/office/powerpoint/2010/main" val="351087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32"/>
                                        </p:tgtEl>
                                      </p:cBhvr>
                                    </p:animEffect>
                                    <p:set>
                                      <p:cBhvr>
                                        <p:cTn id="19" dur="1" fill="hold">
                                          <p:stCondLst>
                                            <p:cond delay="499"/>
                                          </p:stCondLst>
                                        </p:cTn>
                                        <p:tgtEl>
                                          <p:spTgt spid="32"/>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par>
                                <p:cTn id="23" presetID="22" presetClass="exit" presetSubtype="4" fill="hold" grpId="0" nodeType="withEffect">
                                  <p:stCondLst>
                                    <p:cond delay="0"/>
                                  </p:stCondLst>
                                  <p:childTnLst>
                                    <p:animEffect transition="out" filter="wipe(down)">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par>
                                <p:cTn id="26" presetID="22" presetClass="exit" presetSubtype="4" fill="hold" grpId="0" nodeType="withEffect">
                                  <p:stCondLst>
                                    <p:cond delay="0"/>
                                  </p:stCondLst>
                                  <p:childTnLst>
                                    <p:animEffect transition="out" filter="wipe(down)">
                                      <p:cBhvr>
                                        <p:cTn id="27" dur="500"/>
                                        <p:tgtEl>
                                          <p:spTgt spid="35"/>
                                        </p:tgtEl>
                                      </p:cBhvr>
                                    </p:animEffect>
                                    <p:set>
                                      <p:cBhvr>
                                        <p:cTn id="28" dur="1" fill="hold">
                                          <p:stCondLst>
                                            <p:cond delay="499"/>
                                          </p:stCondLst>
                                        </p:cTn>
                                        <p:tgtEl>
                                          <p:spTgt spid="35"/>
                                        </p:tgtEl>
                                        <p:attrNameLst>
                                          <p:attrName>style.visibility</p:attrName>
                                        </p:attrNameLst>
                                      </p:cBhvr>
                                      <p:to>
                                        <p:strVal val="hidden"/>
                                      </p:to>
                                    </p:set>
                                  </p:childTnLst>
                                </p:cTn>
                              </p:par>
                              <p:par>
                                <p:cTn id="29" presetID="22" presetClass="exit" presetSubtype="4" fill="hold" grpId="0" nodeType="withEffect">
                                  <p:stCondLst>
                                    <p:cond delay="0"/>
                                  </p:stCondLst>
                                  <p:childTnLst>
                                    <p:animEffect transition="out" filter="wipe(down)">
                                      <p:cBhvr>
                                        <p:cTn id="30" dur="500"/>
                                        <p:tgtEl>
                                          <p:spTgt spid="36"/>
                                        </p:tgtEl>
                                      </p:cBhvr>
                                    </p:animEffect>
                                    <p:set>
                                      <p:cBhvr>
                                        <p:cTn id="31" dur="1" fill="hold">
                                          <p:stCondLst>
                                            <p:cond delay="499"/>
                                          </p:stCondLst>
                                        </p:cTn>
                                        <p:tgtEl>
                                          <p:spTgt spid="36"/>
                                        </p:tgtEl>
                                        <p:attrNameLst>
                                          <p:attrName>style.visibility</p:attrName>
                                        </p:attrNameLst>
                                      </p:cBhvr>
                                      <p:to>
                                        <p:strVal val="hidden"/>
                                      </p:to>
                                    </p:set>
                                  </p:childTnLst>
                                </p:cTn>
                              </p:par>
                              <p:par>
                                <p:cTn id="32" presetID="22" presetClass="exit" presetSubtype="4" fill="hold" grpId="0" nodeType="withEffect">
                                  <p:stCondLst>
                                    <p:cond delay="0"/>
                                  </p:stCondLst>
                                  <p:childTnLst>
                                    <p:animEffect transition="out" filter="wipe(down)">
                                      <p:cBhvr>
                                        <p:cTn id="33" dur="500"/>
                                        <p:tgtEl>
                                          <p:spTgt spid="38"/>
                                        </p:tgtEl>
                                      </p:cBhvr>
                                    </p:animEffect>
                                    <p:set>
                                      <p:cBhvr>
                                        <p:cTn id="34" dur="1" fill="hold">
                                          <p:stCondLst>
                                            <p:cond delay="499"/>
                                          </p:stCondLst>
                                        </p:cTn>
                                        <p:tgtEl>
                                          <p:spTgt spid="38"/>
                                        </p:tgtEl>
                                        <p:attrNameLst>
                                          <p:attrName>style.visibility</p:attrName>
                                        </p:attrNameLst>
                                      </p:cBhvr>
                                      <p:to>
                                        <p:strVal val="hidden"/>
                                      </p:to>
                                    </p:set>
                                  </p:childTnLst>
                                </p:cTn>
                              </p:par>
                              <p:par>
                                <p:cTn id="35" presetID="22" presetClass="exit" presetSubtype="4" fill="hold" grpId="0" nodeType="withEffect">
                                  <p:stCondLst>
                                    <p:cond delay="0"/>
                                  </p:stCondLst>
                                  <p:childTnLst>
                                    <p:animEffect transition="out" filter="wipe(down)">
                                      <p:cBhvr>
                                        <p:cTn id="36" dur="500"/>
                                        <p:tgtEl>
                                          <p:spTgt spid="58"/>
                                        </p:tgtEl>
                                      </p:cBhvr>
                                    </p:animEffect>
                                    <p:set>
                                      <p:cBhvr>
                                        <p:cTn id="37" dur="1" fill="hold">
                                          <p:stCondLst>
                                            <p:cond delay="499"/>
                                          </p:stCondLst>
                                        </p:cTn>
                                        <p:tgtEl>
                                          <p:spTgt spid="58"/>
                                        </p:tgtEl>
                                        <p:attrNameLst>
                                          <p:attrName>style.visibility</p:attrName>
                                        </p:attrNameLst>
                                      </p:cBhvr>
                                      <p:to>
                                        <p:strVal val="hidden"/>
                                      </p:to>
                                    </p:set>
                                  </p:childTnLst>
                                </p:cTn>
                              </p:par>
                              <p:par>
                                <p:cTn id="38" presetID="22" presetClass="exit" presetSubtype="4" fill="hold" nodeType="withEffect">
                                  <p:stCondLst>
                                    <p:cond delay="0"/>
                                  </p:stCondLst>
                                  <p:childTnLst>
                                    <p:animEffect transition="out" filter="wipe(down)">
                                      <p:cBhvr>
                                        <p:cTn id="39" dur="500"/>
                                        <p:tgtEl>
                                          <p:spTgt spid="57"/>
                                        </p:tgtEl>
                                      </p:cBhvr>
                                    </p:animEffect>
                                    <p:set>
                                      <p:cBhvr>
                                        <p:cTn id="40"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0" grpId="0" animBg="1"/>
      <p:bldP spid="32" grpId="0" animBg="1"/>
      <p:bldP spid="33" grpId="0" animBg="1"/>
      <p:bldP spid="34" grpId="0"/>
      <p:bldP spid="35" grpId="0"/>
      <p:bldP spid="36" grpId="0"/>
      <p:bldP spid="38" grpId="0"/>
      <p:bldP spid="5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 xmlns:a16="http://schemas.microsoft.com/office/drawing/2014/main" id="{CD0164D0-FBE7-4A22-9CD9-58B9FD4EC492}"/>
              </a:ext>
            </a:extLst>
          </p:cNvPr>
          <p:cNvSpPr txBox="1"/>
          <p:nvPr/>
        </p:nvSpPr>
        <p:spPr>
          <a:xfrm>
            <a:off x="333081" y="5276594"/>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5" y="1566015"/>
            <a:ext cx="2506863"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p:oleObj spid="_x0000_s17635" name="Equation" r:id="rId9" imgW="914400" imgH="198720" progId="">
              <p:embed/>
            </p:oleObj>
          </a:graphicData>
        </a:graphic>
      </p:graphicFrame>
      <p:sp>
        <p:nvSpPr>
          <p:cNvPr id="22" name="文本框 21">
            <a:extLst>
              <a:ext uri="{FF2B5EF4-FFF2-40B4-BE49-F238E27FC236}">
                <a16:creationId xmlns="" xmlns:a16="http://schemas.microsoft.com/office/drawing/2014/main" id="{F31524C4-A5E3-45B3-A498-B29EE56A5F09}"/>
              </a:ext>
            </a:extLst>
          </p:cNvPr>
          <p:cNvSpPr txBox="1"/>
          <p:nvPr/>
        </p:nvSpPr>
        <p:spPr>
          <a:xfrm>
            <a:off x="3046786" y="6016124"/>
            <a:ext cx="573175"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58" name="文本框 3">
            <a:extLst>
              <a:ext uri="{FF2B5EF4-FFF2-40B4-BE49-F238E27FC236}">
                <a16:creationId xmlns="" xmlns:a16="http://schemas.microsoft.com/office/drawing/2014/main" id="{3522C56E-84D1-44B2-8F58-0BB82F5EBBD6}"/>
              </a:ext>
            </a:extLst>
          </p:cNvPr>
          <p:cNvSpPr txBox="1"/>
          <p:nvPr/>
        </p:nvSpPr>
        <p:spPr>
          <a:xfrm>
            <a:off x="5409937" y="4584192"/>
            <a:ext cx="4881267" cy="769441"/>
          </a:xfrm>
          <a:prstGeom prst="rect">
            <a:avLst/>
          </a:prstGeom>
          <a:noFill/>
        </p:spPr>
        <p:txBody>
          <a:bodyPr wrap="square" rtlCol="0">
            <a:spAutoFit/>
          </a:bodyPr>
          <a:lstStyle/>
          <a:p>
            <a:r>
              <a:rPr lang="en-US" altLang="zh-CN" sz="4400" dirty="0">
                <a:solidFill>
                  <a:srgbClr val="FF0000"/>
                </a:solidFill>
              </a:rPr>
              <a:t>Stateless</a:t>
            </a:r>
            <a:endParaRPr lang="zh-CN" altLang="en-US" dirty="0">
              <a:solidFill>
                <a:srgbClr val="00B050"/>
              </a:solidFill>
            </a:endParaRPr>
          </a:p>
        </p:txBody>
      </p:sp>
      <p:sp>
        <p:nvSpPr>
          <p:cNvPr id="56" name="文本框 55">
            <a:extLst>
              <a:ext uri="{FF2B5EF4-FFF2-40B4-BE49-F238E27FC236}">
                <a16:creationId xmlns="" xmlns:a16="http://schemas.microsoft.com/office/drawing/2014/main" id="{FD167077-0BF0-4B5E-8362-DF41C0B819BF}"/>
              </a:ext>
            </a:extLst>
          </p:cNvPr>
          <p:cNvSpPr txBox="1"/>
          <p:nvPr/>
        </p:nvSpPr>
        <p:spPr>
          <a:xfrm>
            <a:off x="332508"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spTree>
    <p:extLst>
      <p:ext uri="{BB962C8B-B14F-4D97-AF65-F5344CB8AC3E}">
        <p14:creationId xmlns="" xmlns:p14="http://schemas.microsoft.com/office/powerpoint/2010/main" val="17288855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 xmlns:a16="http://schemas.microsoft.com/office/drawing/2014/main" id="{CD0164D0-FBE7-4A22-9CD9-58B9FD4EC492}"/>
              </a:ext>
            </a:extLst>
          </p:cNvPr>
          <p:cNvSpPr txBox="1"/>
          <p:nvPr/>
        </p:nvSpPr>
        <p:spPr>
          <a:xfrm>
            <a:off x="333081" y="5276594"/>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5" y="1566015"/>
            <a:ext cx="2506863"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p:oleObj spid="_x0000_s16614" name="Equation" r:id="rId9" imgW="914400" imgH="198720" progId="">
              <p:embed/>
            </p:oleObj>
          </a:graphicData>
        </a:graphic>
      </p:graphicFrame>
      <p:sp>
        <p:nvSpPr>
          <p:cNvPr id="22" name="文本框 21">
            <a:extLst>
              <a:ext uri="{FF2B5EF4-FFF2-40B4-BE49-F238E27FC236}">
                <a16:creationId xmlns="" xmlns:a16="http://schemas.microsoft.com/office/drawing/2014/main" id="{F31524C4-A5E3-45B3-A498-B29EE56A5F09}"/>
              </a:ext>
            </a:extLst>
          </p:cNvPr>
          <p:cNvSpPr txBox="1"/>
          <p:nvPr/>
        </p:nvSpPr>
        <p:spPr>
          <a:xfrm>
            <a:off x="3046786" y="6016124"/>
            <a:ext cx="573175"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58" name="文本框 3">
            <a:extLst>
              <a:ext uri="{FF2B5EF4-FFF2-40B4-BE49-F238E27FC236}">
                <a16:creationId xmlns="" xmlns:a16="http://schemas.microsoft.com/office/drawing/2014/main" id="{3522C56E-84D1-44B2-8F58-0BB82F5EBBD6}"/>
              </a:ext>
            </a:extLst>
          </p:cNvPr>
          <p:cNvSpPr txBox="1"/>
          <p:nvPr/>
        </p:nvSpPr>
        <p:spPr>
          <a:xfrm>
            <a:off x="5409937" y="4584188"/>
            <a:ext cx="4881267" cy="769441"/>
          </a:xfrm>
          <a:prstGeom prst="rect">
            <a:avLst/>
          </a:prstGeom>
          <a:noFill/>
        </p:spPr>
        <p:txBody>
          <a:bodyPr wrap="square" rtlCol="0">
            <a:spAutoFit/>
          </a:bodyPr>
          <a:lstStyle/>
          <a:p>
            <a:r>
              <a:rPr lang="en-US" altLang="zh-CN" sz="4400" dirty="0">
                <a:solidFill>
                  <a:srgbClr val="FF0000"/>
                </a:solidFill>
              </a:rPr>
              <a:t>Stateless</a:t>
            </a:r>
            <a:r>
              <a:rPr lang="zh-CN" altLang="en-US" sz="4400" dirty="0">
                <a:solidFill>
                  <a:srgbClr val="E8A844">
                    <a:lumMod val="75000"/>
                  </a:srgbClr>
                </a:solidFill>
              </a:rPr>
              <a:t>→</a:t>
            </a:r>
            <a:r>
              <a:rPr lang="en-US" altLang="zh-CN" sz="4400" dirty="0">
                <a:solidFill>
                  <a:srgbClr val="00B050"/>
                </a:solidFill>
              </a:rPr>
              <a:t>Stateful</a:t>
            </a:r>
            <a:endParaRPr lang="zh-CN" altLang="en-US" dirty="0">
              <a:solidFill>
                <a:srgbClr val="00B050"/>
              </a:solidFill>
            </a:endParaRPr>
          </a:p>
        </p:txBody>
      </p:sp>
      <p:sp>
        <p:nvSpPr>
          <p:cNvPr id="56" name="文本框 55">
            <a:extLst>
              <a:ext uri="{FF2B5EF4-FFF2-40B4-BE49-F238E27FC236}">
                <a16:creationId xmlns="" xmlns:a16="http://schemas.microsoft.com/office/drawing/2014/main" id="{FD167077-0BF0-4B5E-8362-DF41C0B819BF}"/>
              </a:ext>
            </a:extLst>
          </p:cNvPr>
          <p:cNvSpPr txBox="1"/>
          <p:nvPr/>
        </p:nvSpPr>
        <p:spPr>
          <a:xfrm>
            <a:off x="332508"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spTree>
    <p:extLst>
      <p:ext uri="{BB962C8B-B14F-4D97-AF65-F5344CB8AC3E}">
        <p14:creationId xmlns="" xmlns:p14="http://schemas.microsoft.com/office/powerpoint/2010/main" val="35798118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3" y="1566015"/>
            <a:ext cx="234171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p:oleObj spid="_x0000_s14612" name="Equation" r:id="rId9" imgW="914400" imgH="198720" progId="">
              <p:embed/>
            </p:oleObj>
          </a:graphicData>
        </a:graphic>
      </p:graphicFrame>
      <p:graphicFrame>
        <p:nvGraphicFramePr>
          <p:cNvPr id="56" name="表格 55">
            <a:extLst>
              <a:ext uri="{FF2B5EF4-FFF2-40B4-BE49-F238E27FC236}">
                <a16:creationId xmlns="" xmlns:a16="http://schemas.microsoft.com/office/drawing/2014/main" id="{B2EEACC5-5D8A-4C68-8B22-789273124B61}"/>
              </a:ext>
            </a:extLst>
          </p:cNvPr>
          <p:cNvGraphicFramePr>
            <a:graphicFrameLocks noGrp="1"/>
          </p:cNvGraphicFramePr>
          <p:nvPr>
            <p:extLst>
              <p:ext uri="{D42A27DB-BD31-4B8C-83A1-F6EECF244321}">
                <p14:modId xmlns="" xmlns:p14="http://schemas.microsoft.com/office/powerpoint/2010/main" val="673217959"/>
              </p:ext>
            </p:extLst>
          </p:nvPr>
        </p:nvGraphicFramePr>
        <p:xfrm>
          <a:off x="1621057" y="1897785"/>
          <a:ext cx="4814774" cy="3302000"/>
        </p:xfrm>
        <a:graphic>
          <a:graphicData uri="http://schemas.openxmlformats.org/drawingml/2006/table">
            <a:tbl>
              <a:tblPr firstRow="1" bandRow="1">
                <a:tableStyleId>{5C22544A-7EE6-4342-B048-85BDC9FD1C3A}</a:tableStyleId>
              </a:tblPr>
              <a:tblGrid>
                <a:gridCol w="902771">
                  <a:extLst>
                    <a:ext uri="{9D8B030D-6E8A-4147-A177-3AD203B41FA5}">
                      <a16:colId xmlns="" xmlns:a16="http://schemas.microsoft.com/office/drawing/2014/main" val="20000"/>
                    </a:ext>
                  </a:extLst>
                </a:gridCol>
                <a:gridCol w="2858771">
                  <a:extLst>
                    <a:ext uri="{9D8B030D-6E8A-4147-A177-3AD203B41FA5}">
                      <a16:colId xmlns="" xmlns:a16="http://schemas.microsoft.com/office/drawing/2014/main" val="20001"/>
                    </a:ext>
                  </a:extLst>
                </a:gridCol>
                <a:gridCol w="1053232">
                  <a:extLst>
                    <a:ext uri="{9D8B030D-6E8A-4147-A177-3AD203B41FA5}">
                      <a16:colId xmlns="" xmlns:a16="http://schemas.microsoft.com/office/drawing/2014/main" val="20003"/>
                    </a:ext>
                  </a:extLst>
                </a:gridCol>
              </a:tblGrid>
              <a:tr h="370840">
                <a:tc rowSpan="2">
                  <a:txBody>
                    <a:bodyPr/>
                    <a:lstStyle/>
                    <a:p>
                      <a:r>
                        <a:rPr lang="en-US" altLang="zh-CN" dirty="0"/>
                        <a:t>Switch</a:t>
                      </a:r>
                      <a:endParaRPr lang="zh-CN" altLang="en-US" dirty="0"/>
                    </a:p>
                  </a:txBody>
                  <a:tcPr/>
                </a:tc>
                <a:tc gridSpan="2">
                  <a:txBody>
                    <a:bodyPr/>
                    <a:lstStyle/>
                    <a:p>
                      <a:r>
                        <a:rPr lang="en-US" altLang="zh-CN" dirty="0"/>
                        <a:t>Some Crucial Rules</a:t>
                      </a:r>
                      <a:endParaRPr lang="zh-CN" altLang="en-US" dirty="0"/>
                    </a:p>
                  </a:txBody>
                  <a:tcPr/>
                </a:tc>
                <a:tc hMerge="1">
                  <a:txBody>
                    <a:bodyPr/>
                    <a:lstStyle/>
                    <a:p>
                      <a:endParaRPr lang="zh-CN" altLang="en-US" dirty="0"/>
                    </a:p>
                  </a:txBody>
                  <a:tcPr/>
                </a:tc>
                <a:extLst>
                  <a:ext uri="{0D108BD9-81ED-4DB2-BD59-A6C34878D82A}">
                    <a16:rowId xmlns="" xmlns:a16="http://schemas.microsoft.com/office/drawing/2014/main" val="10000"/>
                  </a:ext>
                </a:extLst>
              </a:tr>
              <a:tr h="370840">
                <a:tc vMerge="1">
                  <a:txBody>
                    <a:bodyPr/>
                    <a:lstStyle/>
                    <a:p>
                      <a:endParaRPr lang="zh-CN" altLang="en-US" dirty="0"/>
                    </a:p>
                  </a:txBody>
                  <a:tcPr/>
                </a:tc>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 xmlns:a16="http://schemas.microsoft.com/office/drawing/2014/main" val="10001"/>
                  </a:ext>
                </a:extLst>
              </a:tr>
              <a:tr h="370840">
                <a:tc>
                  <a:txBody>
                    <a:bodyPr/>
                    <a:lstStyle/>
                    <a:p>
                      <a:r>
                        <a:rPr lang="en-US" altLang="zh-CN" dirty="0"/>
                        <a:t>S2</a:t>
                      </a:r>
                      <a:endParaRPr lang="zh-CN" altLang="en-US" dirty="0"/>
                    </a:p>
                  </a:txBody>
                  <a:tcPr/>
                </a:tc>
                <a:tc>
                  <a:txBody>
                    <a:bodyPr/>
                    <a:lstStyle/>
                    <a:p>
                      <a:r>
                        <a:rPr lang="en-US" altLang="zh-CN" dirty="0"/>
                        <a:t>tag=&lt;src:H2, NAT&gt;, interface=S2:S1</a:t>
                      </a:r>
                      <a:endParaRPr lang="zh-CN" altLang="en-US" dirty="0"/>
                    </a:p>
                  </a:txBody>
                  <a:tcPr/>
                </a:tc>
                <a:tc>
                  <a:txBody>
                    <a:bodyPr/>
                    <a:lstStyle/>
                    <a:p>
                      <a:r>
                        <a:rPr lang="en-US" altLang="zh-CN" dirty="0" err="1"/>
                        <a:t>fwd</a:t>
                      </a:r>
                      <a:r>
                        <a:rPr lang="en-US" altLang="zh-CN" dirty="0"/>
                        <a:t>(LF)</a:t>
                      </a:r>
                      <a:endParaRPr lang="zh-CN" altLang="en-US" dirty="0"/>
                    </a:p>
                  </a:txBody>
                  <a:tcPr/>
                </a:tc>
                <a:extLst>
                  <a:ext uri="{0D108BD9-81ED-4DB2-BD59-A6C34878D82A}">
                    <a16:rowId xmlns="" xmlns:a16="http://schemas.microsoft.com/office/drawing/2014/main" val="10002"/>
                  </a:ext>
                </a:extLst>
              </a:tr>
              <a:tr h="370840">
                <a:tc>
                  <a:txBody>
                    <a:bodyPr/>
                    <a:lstStyle/>
                    <a:p>
                      <a:r>
                        <a:rPr lang="en-US" altLang="zh-CN" dirty="0"/>
                        <a:t>S2</a:t>
                      </a:r>
                      <a:endParaRPr lang="zh-CN" altLang="en-US" dirty="0"/>
                    </a:p>
                  </a:txBody>
                  <a:tcPr/>
                </a:tc>
                <a:tc>
                  <a:txBody>
                    <a:bodyPr/>
                    <a:lstStyle/>
                    <a:p>
                      <a:r>
                        <a:rPr lang="en-US" altLang="zh-CN" dirty="0"/>
                        <a:t>tag=&lt;src:H1,NAT&gt;,</a:t>
                      </a:r>
                    </a:p>
                    <a:p>
                      <a:r>
                        <a:rPr lang="en-US" altLang="zh-CN" dirty="0"/>
                        <a:t>interface=S2:S1</a:t>
                      </a:r>
                      <a:endParaRPr lang="zh-CN" altLang="en-US" dirty="0"/>
                    </a:p>
                  </a:txBody>
                  <a:tcPr/>
                </a:tc>
                <a:tc>
                  <a:txBody>
                    <a:bodyPr/>
                    <a:lstStyle/>
                    <a:p>
                      <a:r>
                        <a:rPr lang="en-US" altLang="zh-CN" dirty="0" err="1"/>
                        <a:t>fwd</a:t>
                      </a:r>
                      <a:r>
                        <a:rPr lang="en-US" altLang="zh-CN" dirty="0"/>
                        <a:t>(S3)</a:t>
                      </a:r>
                      <a:endParaRPr lang="zh-CN" altLang="en-US" dirty="0"/>
                    </a:p>
                  </a:txBody>
                  <a:tcPr/>
                </a:tc>
                <a:extLst>
                  <a:ext uri="{0D108BD9-81ED-4DB2-BD59-A6C34878D82A}">
                    <a16:rowId xmlns="" xmlns:a16="http://schemas.microsoft.com/office/drawing/2014/main" val="821820560"/>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alert&gt;, interface=S3:S2</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(HF)</a:t>
                      </a:r>
                      <a:endParaRPr lang="zh-CN" altLang="en-US" dirty="0"/>
                    </a:p>
                  </a:txBody>
                  <a:tcPr/>
                </a:tc>
                <a:extLst>
                  <a:ext uri="{0D108BD9-81ED-4DB2-BD59-A6C34878D82A}">
                    <a16:rowId xmlns="" xmlns:a16="http://schemas.microsoft.com/office/drawing/2014/main" val="10003"/>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pass&gt; Interface=S3:S2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(L</a:t>
                      </a:r>
                      <a:r>
                        <a:rPr lang="en-US" altLang="zh-CN" baseline="-25000" dirty="0"/>
                        <a:t>E</a:t>
                      </a:r>
                      <a:r>
                        <a:rPr lang="en-US" altLang="zh-CN" dirty="0"/>
                        <a:t>)</a:t>
                      </a:r>
                      <a:endParaRPr lang="zh-CN" altLang="en-US" dirty="0"/>
                    </a:p>
                  </a:txBody>
                  <a:tcPr/>
                </a:tc>
                <a:extLst>
                  <a:ext uri="{0D108BD9-81ED-4DB2-BD59-A6C34878D82A}">
                    <a16:rowId xmlns="" xmlns:a16="http://schemas.microsoft.com/office/drawing/2014/main" val="2631780465"/>
                  </a:ext>
                </a:extLst>
              </a:tr>
            </a:tbl>
          </a:graphicData>
        </a:graphic>
      </p:graphicFrame>
      <p:sp>
        <p:nvSpPr>
          <p:cNvPr id="2" name="文本框 1">
            <a:extLst>
              <a:ext uri="{FF2B5EF4-FFF2-40B4-BE49-F238E27FC236}">
                <a16:creationId xmlns="" xmlns:a16="http://schemas.microsoft.com/office/drawing/2014/main" id="{AFA3D109-0FB1-4B51-9E2B-2DC888239332}"/>
              </a:ext>
            </a:extLst>
          </p:cNvPr>
          <p:cNvSpPr txBox="1"/>
          <p:nvPr/>
        </p:nvSpPr>
        <p:spPr>
          <a:xfrm>
            <a:off x="6604005" y="4464550"/>
            <a:ext cx="4645025" cy="830997"/>
          </a:xfrm>
          <a:prstGeom prst="rect">
            <a:avLst/>
          </a:prstGeom>
          <a:noFill/>
        </p:spPr>
        <p:txBody>
          <a:bodyPr wrap="square" rtlCol="0">
            <a:spAutoFit/>
          </a:bodyPr>
          <a:lstStyle/>
          <a:p>
            <a:r>
              <a:rPr lang="en-US" altLang="zh-CN" sz="2400" dirty="0" err="1"/>
              <a:t>Flowtags</a:t>
            </a:r>
            <a:r>
              <a:rPr lang="en-US" altLang="zh-CN" sz="2400" dirty="0"/>
              <a:t>  [NSDI ’14]</a:t>
            </a:r>
          </a:p>
          <a:p>
            <a:r>
              <a:rPr lang="en-US" altLang="zh-CN" sz="2400" dirty="0"/>
              <a:t>Stateful Tags on packer header</a:t>
            </a:r>
            <a:endParaRPr lang="zh-CN" altLang="en-US" sz="2400" dirty="0"/>
          </a:p>
        </p:txBody>
      </p:sp>
      <p:sp>
        <p:nvSpPr>
          <p:cNvPr id="59" name="文本框 58">
            <a:extLst>
              <a:ext uri="{FF2B5EF4-FFF2-40B4-BE49-F238E27FC236}">
                <a16:creationId xmlns="" xmlns:a16="http://schemas.microsoft.com/office/drawing/2014/main" id="{A5F9611F-EC59-43AC-B23C-11F03B44EEFC}"/>
              </a:ext>
            </a:extLst>
          </p:cNvPr>
          <p:cNvSpPr txBox="1"/>
          <p:nvPr/>
        </p:nvSpPr>
        <p:spPr>
          <a:xfrm>
            <a:off x="332508"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sp>
        <p:nvSpPr>
          <p:cNvPr id="60" name="文本框 59">
            <a:extLst>
              <a:ext uri="{FF2B5EF4-FFF2-40B4-BE49-F238E27FC236}">
                <a16:creationId xmlns="" xmlns:a16="http://schemas.microsoft.com/office/drawing/2014/main" id="{20D787CC-7800-4128-A235-109F25680062}"/>
              </a:ext>
            </a:extLst>
          </p:cNvPr>
          <p:cNvSpPr txBox="1"/>
          <p:nvPr/>
        </p:nvSpPr>
        <p:spPr>
          <a:xfrm>
            <a:off x="333081" y="5276594"/>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sp>
        <p:nvSpPr>
          <p:cNvPr id="61" name="文本框 60">
            <a:extLst>
              <a:ext uri="{FF2B5EF4-FFF2-40B4-BE49-F238E27FC236}">
                <a16:creationId xmlns="" xmlns:a16="http://schemas.microsoft.com/office/drawing/2014/main" id="{DB93EAA4-A350-4F60-8C25-F0A941C37950}"/>
              </a:ext>
            </a:extLst>
          </p:cNvPr>
          <p:cNvSpPr txBox="1"/>
          <p:nvPr/>
        </p:nvSpPr>
        <p:spPr>
          <a:xfrm>
            <a:off x="3046786" y="6016124"/>
            <a:ext cx="573175"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Tree>
    <p:extLst>
      <p:ext uri="{BB962C8B-B14F-4D97-AF65-F5344CB8AC3E}">
        <p14:creationId xmlns="" xmlns:p14="http://schemas.microsoft.com/office/powerpoint/2010/main" val="22208989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a:extLst>
              <a:ext uri="{FF2B5EF4-FFF2-40B4-BE49-F238E27FC236}">
                <a16:creationId xmlns="" xmlns:a16="http://schemas.microsoft.com/office/drawing/2014/main" id="{383D1285-E0E6-4EF8-BFA2-C72EE638CABD}"/>
              </a:ext>
            </a:extLst>
          </p:cNvPr>
          <p:cNvSpPr txBox="1"/>
          <p:nvPr/>
        </p:nvSpPr>
        <p:spPr>
          <a:xfrm>
            <a:off x="332508"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sp>
        <p:nvSpPr>
          <p:cNvPr id="57" name="文本框 56">
            <a:extLst>
              <a:ext uri="{FF2B5EF4-FFF2-40B4-BE49-F238E27FC236}">
                <a16:creationId xmlns="" xmlns:a16="http://schemas.microsoft.com/office/drawing/2014/main" id="{C72DDA48-C926-4493-8435-3EDB9C090DC7}"/>
              </a:ext>
            </a:extLst>
          </p:cNvPr>
          <p:cNvSpPr txBox="1"/>
          <p:nvPr/>
        </p:nvSpPr>
        <p:spPr>
          <a:xfrm>
            <a:off x="336792" y="458390"/>
            <a:ext cx="6233600" cy="769441"/>
          </a:xfrm>
          <a:prstGeom prst="rect">
            <a:avLst/>
          </a:prstGeom>
          <a:noFill/>
        </p:spPr>
        <p:txBody>
          <a:bodyPr wrap="square" rtlCol="0">
            <a:spAutoFit/>
          </a:bodyPr>
          <a:lstStyle/>
          <a:p>
            <a:r>
              <a:rPr lang="en-US" altLang="zh-CN" sz="4400" dirty="0">
                <a:solidFill>
                  <a:srgbClr val="E8A844">
                    <a:lumMod val="75000"/>
                  </a:srgbClr>
                </a:solidFill>
              </a:rPr>
              <a:t>Middlebox-Bypass Attacks</a:t>
            </a:r>
            <a:endParaRPr lang="zh-CN" altLang="en-US" dirty="0"/>
          </a:p>
        </p:txBody>
      </p:sp>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3" y="1566015"/>
            <a:ext cx="2518764"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p:oleObj spid="_x0000_s2407" name="Equation" r:id="rId9" imgW="914400" imgH="198720" progId="">
              <p:embed/>
            </p:oleObj>
          </a:graphicData>
        </a:graphic>
      </p:graphicFrame>
      <p:graphicFrame>
        <p:nvGraphicFramePr>
          <p:cNvPr id="56" name="表格 55">
            <a:extLst>
              <a:ext uri="{FF2B5EF4-FFF2-40B4-BE49-F238E27FC236}">
                <a16:creationId xmlns="" xmlns:a16="http://schemas.microsoft.com/office/drawing/2014/main" id="{B2EEACC5-5D8A-4C68-8B22-789273124B61}"/>
              </a:ext>
            </a:extLst>
          </p:cNvPr>
          <p:cNvGraphicFramePr>
            <a:graphicFrameLocks noGrp="1"/>
          </p:cNvGraphicFramePr>
          <p:nvPr>
            <p:extLst>
              <p:ext uri="{D42A27DB-BD31-4B8C-83A1-F6EECF244321}">
                <p14:modId xmlns="" xmlns:p14="http://schemas.microsoft.com/office/powerpoint/2010/main" val="3287905603"/>
              </p:ext>
            </p:extLst>
          </p:nvPr>
        </p:nvGraphicFramePr>
        <p:xfrm>
          <a:off x="1621056" y="1897785"/>
          <a:ext cx="4814773" cy="3302000"/>
        </p:xfrm>
        <a:graphic>
          <a:graphicData uri="http://schemas.openxmlformats.org/drawingml/2006/table">
            <a:tbl>
              <a:tblPr firstRow="1" bandRow="1">
                <a:tableStyleId>{5C22544A-7EE6-4342-B048-85BDC9FD1C3A}</a:tableStyleId>
              </a:tblPr>
              <a:tblGrid>
                <a:gridCol w="902771">
                  <a:extLst>
                    <a:ext uri="{9D8B030D-6E8A-4147-A177-3AD203B41FA5}">
                      <a16:colId xmlns="" xmlns:a16="http://schemas.microsoft.com/office/drawing/2014/main" val="20000"/>
                    </a:ext>
                  </a:extLst>
                </a:gridCol>
                <a:gridCol w="2410127">
                  <a:extLst>
                    <a:ext uri="{9D8B030D-6E8A-4147-A177-3AD203B41FA5}">
                      <a16:colId xmlns="" xmlns:a16="http://schemas.microsoft.com/office/drawing/2014/main" val="20001"/>
                    </a:ext>
                  </a:extLst>
                </a:gridCol>
                <a:gridCol w="1501875">
                  <a:extLst>
                    <a:ext uri="{9D8B030D-6E8A-4147-A177-3AD203B41FA5}">
                      <a16:colId xmlns="" xmlns:a16="http://schemas.microsoft.com/office/drawing/2014/main" val="20003"/>
                    </a:ext>
                  </a:extLst>
                </a:gridCol>
              </a:tblGrid>
              <a:tr h="370840">
                <a:tc rowSpan="2">
                  <a:txBody>
                    <a:bodyPr/>
                    <a:lstStyle/>
                    <a:p>
                      <a:r>
                        <a:rPr lang="en-US" altLang="zh-CN" dirty="0"/>
                        <a:t>Switch</a:t>
                      </a:r>
                      <a:endParaRPr lang="zh-CN" altLang="en-US" dirty="0"/>
                    </a:p>
                  </a:txBody>
                  <a:tcPr/>
                </a:tc>
                <a:tc gridSpan="2">
                  <a:txBody>
                    <a:bodyPr/>
                    <a:lstStyle/>
                    <a:p>
                      <a:r>
                        <a:rPr lang="en-US" altLang="zh-CN" dirty="0"/>
                        <a:t>Some Crucial Rules</a:t>
                      </a:r>
                      <a:endParaRPr lang="zh-CN" altLang="en-US" dirty="0"/>
                    </a:p>
                  </a:txBody>
                  <a:tcPr/>
                </a:tc>
                <a:tc hMerge="1">
                  <a:txBody>
                    <a:bodyPr/>
                    <a:lstStyle/>
                    <a:p>
                      <a:endParaRPr lang="zh-CN" altLang="en-US" dirty="0"/>
                    </a:p>
                  </a:txBody>
                  <a:tcPr/>
                </a:tc>
                <a:extLst>
                  <a:ext uri="{0D108BD9-81ED-4DB2-BD59-A6C34878D82A}">
                    <a16:rowId xmlns="" xmlns:a16="http://schemas.microsoft.com/office/drawing/2014/main" val="10000"/>
                  </a:ext>
                </a:extLst>
              </a:tr>
              <a:tr h="370840">
                <a:tc vMerge="1">
                  <a:txBody>
                    <a:bodyPr/>
                    <a:lstStyle/>
                    <a:p>
                      <a:endParaRPr lang="zh-CN" altLang="en-US" dirty="0"/>
                    </a:p>
                  </a:txBody>
                  <a:tcPr/>
                </a:tc>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 xmlns:a16="http://schemas.microsoft.com/office/drawing/2014/main" val="10001"/>
                  </a:ext>
                </a:extLst>
              </a:tr>
              <a:tr h="370840">
                <a:tc>
                  <a:txBody>
                    <a:bodyPr/>
                    <a:lstStyle/>
                    <a:p>
                      <a:r>
                        <a:rPr lang="en-US" altLang="zh-CN" dirty="0"/>
                        <a:t>S2</a:t>
                      </a:r>
                      <a:endParaRPr lang="zh-CN" altLang="en-US" dirty="0"/>
                    </a:p>
                  </a:txBody>
                  <a:tcPr/>
                </a:tc>
                <a:tc>
                  <a:txBody>
                    <a:bodyPr/>
                    <a:lstStyle/>
                    <a:p>
                      <a:r>
                        <a:rPr lang="en-US" altLang="zh-CN" dirty="0"/>
                        <a:t>tag=&lt;src:H2, NAT&gt;, interface=S2:S1</a:t>
                      </a:r>
                      <a:endParaRPr lang="zh-CN" altLang="en-US" dirty="0"/>
                    </a:p>
                  </a:txBody>
                  <a:tcPr/>
                </a:tc>
                <a:tc>
                  <a:txBody>
                    <a:bodyPr/>
                    <a:lstStyle/>
                    <a:p>
                      <a:r>
                        <a:rPr lang="en-US" altLang="zh-CN" dirty="0" err="1"/>
                        <a:t>fwd</a:t>
                      </a:r>
                      <a:r>
                        <a:rPr lang="en-US" altLang="zh-CN" dirty="0"/>
                        <a:t>(LF)</a:t>
                      </a:r>
                    </a:p>
                  </a:txBody>
                  <a:tcPr/>
                </a:tc>
                <a:extLst>
                  <a:ext uri="{0D108BD9-81ED-4DB2-BD59-A6C34878D82A}">
                    <a16:rowId xmlns="" xmlns:a16="http://schemas.microsoft.com/office/drawing/2014/main" val="10002"/>
                  </a:ext>
                </a:extLst>
              </a:tr>
              <a:tr h="370840">
                <a:tc>
                  <a:txBody>
                    <a:bodyPr/>
                    <a:lstStyle/>
                    <a:p>
                      <a:r>
                        <a:rPr lang="en-US" altLang="zh-CN" dirty="0"/>
                        <a:t>S2</a:t>
                      </a:r>
                      <a:endParaRPr lang="zh-CN" altLang="en-US" dirty="0"/>
                    </a:p>
                  </a:txBody>
                  <a:tcPr/>
                </a:tc>
                <a:tc>
                  <a:txBody>
                    <a:bodyPr/>
                    <a:lstStyle/>
                    <a:p>
                      <a:r>
                        <a:rPr lang="en-US" altLang="zh-CN" dirty="0"/>
                        <a:t>tag=&lt;src:H1,NAT&gt;,</a:t>
                      </a:r>
                    </a:p>
                    <a:p>
                      <a:r>
                        <a:rPr lang="en-US" altLang="zh-CN" dirty="0"/>
                        <a:t>interface=S2:S1</a:t>
                      </a:r>
                      <a:endParaRPr lang="zh-CN" altLang="en-US" dirty="0"/>
                    </a:p>
                  </a:txBody>
                  <a:tcPr/>
                </a:tc>
                <a:tc>
                  <a:txBody>
                    <a:bodyPr/>
                    <a:lstStyle/>
                    <a:p>
                      <a:r>
                        <a:rPr lang="en-US" altLang="zh-CN" dirty="0" err="1"/>
                        <a:t>fwd</a:t>
                      </a:r>
                      <a:r>
                        <a:rPr lang="en-US" altLang="zh-CN" dirty="0"/>
                        <a:t>(S3)</a:t>
                      </a:r>
                      <a:endParaRPr lang="zh-CN" altLang="en-US" dirty="0"/>
                    </a:p>
                  </a:txBody>
                  <a:tcPr/>
                </a:tc>
                <a:extLst>
                  <a:ext uri="{0D108BD9-81ED-4DB2-BD59-A6C34878D82A}">
                    <a16:rowId xmlns="" xmlns:a16="http://schemas.microsoft.com/office/drawing/2014/main" val="821820560"/>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alert&gt;, interface=S3:S2</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(HF)</a:t>
                      </a:r>
                      <a:endParaRPr lang="zh-CN" altLang="en-US" dirty="0"/>
                    </a:p>
                  </a:txBody>
                  <a:tcPr/>
                </a:tc>
                <a:extLst>
                  <a:ext uri="{0D108BD9-81ED-4DB2-BD59-A6C34878D82A}">
                    <a16:rowId xmlns="" xmlns:a16="http://schemas.microsoft.com/office/drawing/2014/main" val="10003"/>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pass&gt; Interface=S3:S2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(L</a:t>
                      </a:r>
                      <a:r>
                        <a:rPr lang="en-US" altLang="zh-CN" baseline="-25000" dirty="0"/>
                        <a:t>E</a:t>
                      </a:r>
                      <a:r>
                        <a:rPr lang="en-US" altLang="zh-CN" dirty="0"/>
                        <a:t>)</a:t>
                      </a:r>
                      <a:endParaRPr lang="zh-CN" altLang="en-US" dirty="0"/>
                    </a:p>
                  </a:txBody>
                  <a:tcPr/>
                </a:tc>
                <a:extLst>
                  <a:ext uri="{0D108BD9-81ED-4DB2-BD59-A6C34878D82A}">
                    <a16:rowId xmlns="" xmlns:a16="http://schemas.microsoft.com/office/drawing/2014/main" val="2631780465"/>
                  </a:ext>
                </a:extLst>
              </a:tr>
            </a:tbl>
          </a:graphicData>
        </a:graphic>
      </p:graphicFrame>
      <p:sp>
        <p:nvSpPr>
          <p:cNvPr id="11" name="文本框 10">
            <a:extLst>
              <a:ext uri="{FF2B5EF4-FFF2-40B4-BE49-F238E27FC236}">
                <a16:creationId xmlns="" xmlns:a16="http://schemas.microsoft.com/office/drawing/2014/main" id="{CCE4C3CF-9190-474B-AA12-E8D56DCE85D4}"/>
              </a:ext>
            </a:extLst>
          </p:cNvPr>
          <p:cNvSpPr txBox="1"/>
          <p:nvPr/>
        </p:nvSpPr>
        <p:spPr>
          <a:xfrm>
            <a:off x="332222" y="458593"/>
            <a:ext cx="2621215" cy="769441"/>
          </a:xfrm>
          <a:prstGeom prst="rect">
            <a:avLst/>
          </a:prstGeom>
          <a:noFill/>
        </p:spPr>
        <p:txBody>
          <a:bodyPr wrap="square" rtlCol="0">
            <a:spAutoFit/>
          </a:bodyPr>
          <a:lstStyle/>
          <a:p>
            <a:r>
              <a:rPr lang="en-US" altLang="zh-CN" sz="4400" dirty="0">
                <a:solidFill>
                  <a:srgbClr val="E8A844">
                    <a:lumMod val="75000"/>
                  </a:srgbClr>
                </a:solidFill>
              </a:rPr>
              <a:t>Middlebox</a:t>
            </a:r>
            <a:endParaRPr lang="zh-CN" altLang="en-US" dirty="0"/>
          </a:p>
        </p:txBody>
      </p:sp>
      <p:pic>
        <p:nvPicPr>
          <p:cNvPr id="21" name="图片 20">
            <a:extLst>
              <a:ext uri="{FF2B5EF4-FFF2-40B4-BE49-F238E27FC236}">
                <a16:creationId xmlns="" xmlns:a16="http://schemas.microsoft.com/office/drawing/2014/main" id="{59F0846F-6AC5-4B97-B603-F6EB615AEA0D}"/>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7686919" y="3645095"/>
            <a:ext cx="773063" cy="773062"/>
          </a:xfrm>
          <a:prstGeom prst="rect">
            <a:avLst/>
          </a:prstGeom>
        </p:spPr>
      </p:pic>
      <p:sp>
        <p:nvSpPr>
          <p:cNvPr id="23" name="矩形 22">
            <a:extLst>
              <a:ext uri="{FF2B5EF4-FFF2-40B4-BE49-F238E27FC236}">
                <a16:creationId xmlns="" xmlns:a16="http://schemas.microsoft.com/office/drawing/2014/main" id="{6A827924-D554-4DAB-979C-9B794728849D}"/>
              </a:ext>
            </a:extLst>
          </p:cNvPr>
          <p:cNvSpPr/>
          <p:nvPr/>
        </p:nvSpPr>
        <p:spPr>
          <a:xfrm>
            <a:off x="1621053" y="2618200"/>
            <a:ext cx="4808317" cy="651234"/>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乘号 23">
            <a:extLst>
              <a:ext uri="{FF2B5EF4-FFF2-40B4-BE49-F238E27FC236}">
                <a16:creationId xmlns="" xmlns:a16="http://schemas.microsoft.com/office/drawing/2014/main" id="{770C5BD4-A9F1-4719-AA49-1A8C18DF19F2}"/>
              </a:ext>
            </a:extLst>
          </p:cNvPr>
          <p:cNvSpPr/>
          <p:nvPr/>
        </p:nvSpPr>
        <p:spPr>
          <a:xfrm>
            <a:off x="7568183" y="3058200"/>
            <a:ext cx="333063" cy="333062"/>
          </a:xfrm>
          <a:prstGeom prst="mathMultiply">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 xmlns:a16="http://schemas.microsoft.com/office/drawing/2014/main" id="{D1AE30B1-4A59-4D4D-A7C6-A50AA0AEBC95}"/>
              </a:ext>
            </a:extLst>
          </p:cNvPr>
          <p:cNvSpPr txBox="1"/>
          <p:nvPr/>
        </p:nvSpPr>
        <p:spPr>
          <a:xfrm>
            <a:off x="333081" y="5276594"/>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sp>
        <p:nvSpPr>
          <p:cNvPr id="63" name="文本框 62">
            <a:extLst>
              <a:ext uri="{FF2B5EF4-FFF2-40B4-BE49-F238E27FC236}">
                <a16:creationId xmlns="" xmlns:a16="http://schemas.microsoft.com/office/drawing/2014/main" id="{197F3463-0D24-4D50-89DE-59DC8BE152BB}"/>
              </a:ext>
            </a:extLst>
          </p:cNvPr>
          <p:cNvSpPr txBox="1"/>
          <p:nvPr/>
        </p:nvSpPr>
        <p:spPr>
          <a:xfrm>
            <a:off x="3046786" y="6016124"/>
            <a:ext cx="573175"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Tree>
    <p:extLst>
      <p:ext uri="{BB962C8B-B14F-4D97-AF65-F5344CB8AC3E}">
        <p14:creationId xmlns="" xmlns:p14="http://schemas.microsoft.com/office/powerpoint/2010/main" val="18475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down)">
                                      <p:cBhvr>
                                        <p:cTn id="12" dur="500"/>
                                        <p:tgtEl>
                                          <p:spTgt spid="5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57" grpId="0"/>
      <p:bldP spid="23" grpId="0" animBg="1"/>
      <p:bldP spid="2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C628CF46-D826-4CB1-ABD5-C6F00FEDE757}"/>
              </a:ext>
            </a:extLst>
          </p:cNvPr>
          <p:cNvSpPr txBox="1"/>
          <p:nvPr/>
        </p:nvSpPr>
        <p:spPr>
          <a:xfrm>
            <a:off x="6590321" y="4589666"/>
            <a:ext cx="5014767" cy="1815882"/>
          </a:xfrm>
          <a:prstGeom prst="rect">
            <a:avLst/>
          </a:prstGeom>
          <a:noFill/>
        </p:spPr>
        <p:txBody>
          <a:bodyPr wrap="square" rtlCol="0">
            <a:spAutoFit/>
          </a:bodyPr>
          <a:lstStyle/>
          <a:p>
            <a:r>
              <a:rPr lang="en-US" altLang="zh-CN" sz="2800" dirty="0">
                <a:solidFill>
                  <a:srgbClr val="FF0000"/>
                </a:solidFill>
              </a:rPr>
              <a:t>Leads to:</a:t>
            </a:r>
          </a:p>
          <a:p>
            <a:pPr marL="342900" indent="-342900">
              <a:buFont typeface="Arial" panose="020B0604020202020204" pitchFamily="34" charset="0"/>
              <a:buChar char="•"/>
            </a:pPr>
            <a:r>
              <a:rPr lang="en-US" altLang="zh-CN" sz="2800" dirty="0">
                <a:solidFill>
                  <a:srgbClr val="FF0000"/>
                </a:solidFill>
              </a:rPr>
              <a:t>Severe security breaches</a:t>
            </a:r>
          </a:p>
          <a:p>
            <a:pPr marL="342900" indent="-342900">
              <a:buFont typeface="Arial" panose="020B0604020202020204" pitchFamily="34" charset="0"/>
              <a:buChar char="•"/>
            </a:pPr>
            <a:endParaRPr lang="en-US" altLang="zh-CN" sz="2800" dirty="0">
              <a:solidFill>
                <a:srgbClr val="FF0000"/>
              </a:solidFill>
            </a:endParaRPr>
          </a:p>
          <a:p>
            <a:pPr marL="342900" indent="-342900">
              <a:buFont typeface="Arial" panose="020B0604020202020204" pitchFamily="34" charset="0"/>
              <a:buChar char="•"/>
            </a:pPr>
            <a:r>
              <a:rPr lang="en-US" altLang="zh-CN" sz="2800" dirty="0">
                <a:solidFill>
                  <a:srgbClr val="FF0000"/>
                </a:solidFill>
              </a:rPr>
              <a:t>Performance degradation</a:t>
            </a:r>
            <a:endParaRPr lang="zh-CN" altLang="en-US" sz="2800" dirty="0">
              <a:solidFill>
                <a:srgbClr val="FF0000"/>
              </a:solidFill>
            </a:endParaRPr>
          </a:p>
        </p:txBody>
      </p:sp>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3" y="1566015"/>
            <a:ext cx="234171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p:oleObj spid="_x0000_s18658" name="Equation" r:id="rId9" imgW="914400" imgH="198720" progId="">
              <p:embed/>
            </p:oleObj>
          </a:graphicData>
        </a:graphic>
      </p:graphicFrame>
      <p:graphicFrame>
        <p:nvGraphicFramePr>
          <p:cNvPr id="56" name="表格 55">
            <a:extLst>
              <a:ext uri="{FF2B5EF4-FFF2-40B4-BE49-F238E27FC236}">
                <a16:creationId xmlns="" xmlns:a16="http://schemas.microsoft.com/office/drawing/2014/main" id="{B2EEACC5-5D8A-4C68-8B22-789273124B61}"/>
              </a:ext>
            </a:extLst>
          </p:cNvPr>
          <p:cNvGraphicFramePr>
            <a:graphicFrameLocks noGrp="1"/>
          </p:cNvGraphicFramePr>
          <p:nvPr>
            <p:extLst>
              <p:ext uri="{D42A27DB-BD31-4B8C-83A1-F6EECF244321}">
                <p14:modId xmlns="" xmlns:p14="http://schemas.microsoft.com/office/powerpoint/2010/main" val="2800346551"/>
              </p:ext>
            </p:extLst>
          </p:nvPr>
        </p:nvGraphicFramePr>
        <p:xfrm>
          <a:off x="1621056" y="1897785"/>
          <a:ext cx="4814773" cy="3302000"/>
        </p:xfrm>
        <a:graphic>
          <a:graphicData uri="http://schemas.openxmlformats.org/drawingml/2006/table">
            <a:tbl>
              <a:tblPr firstRow="1" bandRow="1">
                <a:tableStyleId>{5C22544A-7EE6-4342-B048-85BDC9FD1C3A}</a:tableStyleId>
              </a:tblPr>
              <a:tblGrid>
                <a:gridCol w="902771">
                  <a:extLst>
                    <a:ext uri="{9D8B030D-6E8A-4147-A177-3AD203B41FA5}">
                      <a16:colId xmlns="" xmlns:a16="http://schemas.microsoft.com/office/drawing/2014/main" val="20000"/>
                    </a:ext>
                  </a:extLst>
                </a:gridCol>
                <a:gridCol w="2333927">
                  <a:extLst>
                    <a:ext uri="{9D8B030D-6E8A-4147-A177-3AD203B41FA5}">
                      <a16:colId xmlns="" xmlns:a16="http://schemas.microsoft.com/office/drawing/2014/main" val="20001"/>
                    </a:ext>
                  </a:extLst>
                </a:gridCol>
                <a:gridCol w="1578075">
                  <a:extLst>
                    <a:ext uri="{9D8B030D-6E8A-4147-A177-3AD203B41FA5}">
                      <a16:colId xmlns="" xmlns:a16="http://schemas.microsoft.com/office/drawing/2014/main" val="20003"/>
                    </a:ext>
                  </a:extLst>
                </a:gridCol>
              </a:tblGrid>
              <a:tr h="370840">
                <a:tc rowSpan="2">
                  <a:txBody>
                    <a:bodyPr/>
                    <a:lstStyle/>
                    <a:p>
                      <a:r>
                        <a:rPr lang="en-US" altLang="zh-CN" dirty="0"/>
                        <a:t>Switch</a:t>
                      </a:r>
                      <a:endParaRPr lang="zh-CN" altLang="en-US" dirty="0"/>
                    </a:p>
                  </a:txBody>
                  <a:tcPr/>
                </a:tc>
                <a:tc gridSpan="2">
                  <a:txBody>
                    <a:bodyPr/>
                    <a:lstStyle/>
                    <a:p>
                      <a:r>
                        <a:rPr lang="en-US" altLang="zh-CN" dirty="0"/>
                        <a:t>Some Crucial Rules</a:t>
                      </a:r>
                      <a:endParaRPr lang="zh-CN" altLang="en-US" dirty="0"/>
                    </a:p>
                  </a:txBody>
                  <a:tcPr/>
                </a:tc>
                <a:tc hMerge="1">
                  <a:txBody>
                    <a:bodyPr/>
                    <a:lstStyle/>
                    <a:p>
                      <a:endParaRPr lang="zh-CN" altLang="en-US" dirty="0"/>
                    </a:p>
                  </a:txBody>
                  <a:tcPr/>
                </a:tc>
                <a:extLst>
                  <a:ext uri="{0D108BD9-81ED-4DB2-BD59-A6C34878D82A}">
                    <a16:rowId xmlns="" xmlns:a16="http://schemas.microsoft.com/office/drawing/2014/main" val="10000"/>
                  </a:ext>
                </a:extLst>
              </a:tr>
              <a:tr h="370840">
                <a:tc vMerge="1">
                  <a:txBody>
                    <a:bodyPr/>
                    <a:lstStyle/>
                    <a:p>
                      <a:endParaRPr lang="zh-CN" altLang="en-US" dirty="0"/>
                    </a:p>
                  </a:txBody>
                  <a:tcPr/>
                </a:tc>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 xmlns:a16="http://schemas.microsoft.com/office/drawing/2014/main" val="10001"/>
                  </a:ext>
                </a:extLst>
              </a:tr>
              <a:tr h="370840">
                <a:tc>
                  <a:txBody>
                    <a:bodyPr/>
                    <a:lstStyle/>
                    <a:p>
                      <a:r>
                        <a:rPr lang="en-US" altLang="zh-CN" dirty="0"/>
                        <a:t>S2</a:t>
                      </a:r>
                      <a:endParaRPr lang="zh-CN" altLang="en-US" dirty="0"/>
                    </a:p>
                  </a:txBody>
                  <a:tcPr/>
                </a:tc>
                <a:tc>
                  <a:txBody>
                    <a:bodyPr/>
                    <a:lstStyle/>
                    <a:p>
                      <a:r>
                        <a:rPr lang="en-US" altLang="zh-CN" dirty="0"/>
                        <a:t>tag=&lt;src:H2, NAT&gt;, interface=S2:S1</a:t>
                      </a:r>
                      <a:endParaRPr lang="zh-CN" altLang="en-US" dirty="0"/>
                    </a:p>
                  </a:txBody>
                  <a:tcPr/>
                </a:tc>
                <a:tc>
                  <a:txBody>
                    <a:bodyPr/>
                    <a:lstStyle/>
                    <a:p>
                      <a:r>
                        <a:rPr lang="en-US" altLang="zh-CN" dirty="0">
                          <a:solidFill>
                            <a:srgbClr val="FF0000"/>
                          </a:solidFill>
                        </a:rPr>
                        <a:t>tag(LF, pass)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a:t>
                      </a:r>
                      <a:r>
                        <a:rPr lang="en-US" altLang="zh-CN" dirty="0">
                          <a:solidFill>
                            <a:srgbClr val="FF0000"/>
                          </a:solidFill>
                        </a:rPr>
                        <a:t>HF</a:t>
                      </a:r>
                      <a:r>
                        <a:rPr lang="en-US" altLang="zh-CN" dirty="0"/>
                        <a:t>)</a:t>
                      </a:r>
                    </a:p>
                  </a:txBody>
                  <a:tcPr/>
                </a:tc>
                <a:extLst>
                  <a:ext uri="{0D108BD9-81ED-4DB2-BD59-A6C34878D82A}">
                    <a16:rowId xmlns="" xmlns:a16="http://schemas.microsoft.com/office/drawing/2014/main" val="10002"/>
                  </a:ext>
                </a:extLst>
              </a:tr>
              <a:tr h="370840">
                <a:tc>
                  <a:txBody>
                    <a:bodyPr/>
                    <a:lstStyle/>
                    <a:p>
                      <a:r>
                        <a:rPr lang="en-US" altLang="zh-CN" dirty="0"/>
                        <a:t>S2</a:t>
                      </a:r>
                      <a:endParaRPr lang="zh-CN" altLang="en-US" dirty="0"/>
                    </a:p>
                  </a:txBody>
                  <a:tcPr/>
                </a:tc>
                <a:tc>
                  <a:txBody>
                    <a:bodyPr/>
                    <a:lstStyle/>
                    <a:p>
                      <a:r>
                        <a:rPr lang="en-US" altLang="zh-CN" dirty="0"/>
                        <a:t>tag=&lt;src:H1,NAT&gt;,</a:t>
                      </a:r>
                    </a:p>
                    <a:p>
                      <a:r>
                        <a:rPr lang="en-US" altLang="zh-CN" dirty="0"/>
                        <a:t>interface=S2:S1</a:t>
                      </a:r>
                      <a:endParaRPr lang="zh-CN" altLang="en-US" dirty="0"/>
                    </a:p>
                  </a:txBody>
                  <a:tcPr/>
                </a:tc>
                <a:tc>
                  <a:txBody>
                    <a:bodyPr/>
                    <a:lstStyle/>
                    <a:p>
                      <a:r>
                        <a:rPr lang="en-US" altLang="zh-CN" dirty="0" err="1"/>
                        <a:t>fwd</a:t>
                      </a:r>
                      <a:r>
                        <a:rPr lang="en-US" altLang="zh-CN" dirty="0"/>
                        <a:t>(S3)</a:t>
                      </a:r>
                      <a:endParaRPr lang="zh-CN" altLang="en-US" dirty="0"/>
                    </a:p>
                  </a:txBody>
                  <a:tcPr/>
                </a:tc>
                <a:extLst>
                  <a:ext uri="{0D108BD9-81ED-4DB2-BD59-A6C34878D82A}">
                    <a16:rowId xmlns="" xmlns:a16="http://schemas.microsoft.com/office/drawing/2014/main" val="821820560"/>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alert&gt;, interface=S3:S2</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(HF)</a:t>
                      </a:r>
                      <a:endParaRPr lang="zh-CN" altLang="en-US" dirty="0"/>
                    </a:p>
                  </a:txBody>
                  <a:tcPr/>
                </a:tc>
                <a:extLst>
                  <a:ext uri="{0D108BD9-81ED-4DB2-BD59-A6C34878D82A}">
                    <a16:rowId xmlns="" xmlns:a16="http://schemas.microsoft.com/office/drawing/2014/main" val="10003"/>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pass&gt; Interface=S3:S2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(L</a:t>
                      </a:r>
                      <a:r>
                        <a:rPr lang="en-US" altLang="zh-CN" baseline="-25000" dirty="0"/>
                        <a:t>E</a:t>
                      </a:r>
                      <a:r>
                        <a:rPr lang="en-US" altLang="zh-CN" dirty="0"/>
                        <a:t>)</a:t>
                      </a:r>
                      <a:endParaRPr lang="zh-CN" altLang="en-US" dirty="0"/>
                    </a:p>
                  </a:txBody>
                  <a:tcPr/>
                </a:tc>
                <a:extLst>
                  <a:ext uri="{0D108BD9-81ED-4DB2-BD59-A6C34878D82A}">
                    <a16:rowId xmlns="" xmlns:a16="http://schemas.microsoft.com/office/drawing/2014/main" val="2631780465"/>
                  </a:ext>
                </a:extLst>
              </a:tr>
            </a:tbl>
          </a:graphicData>
        </a:graphic>
      </p:graphicFrame>
      <p:pic>
        <p:nvPicPr>
          <p:cNvPr id="21" name="图片 20">
            <a:extLst>
              <a:ext uri="{FF2B5EF4-FFF2-40B4-BE49-F238E27FC236}">
                <a16:creationId xmlns="" xmlns:a16="http://schemas.microsoft.com/office/drawing/2014/main" id="{59F0846F-6AC5-4B97-B603-F6EB615AEA0D}"/>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7686919" y="3645095"/>
            <a:ext cx="773063" cy="773062"/>
          </a:xfrm>
          <a:prstGeom prst="rect">
            <a:avLst/>
          </a:prstGeom>
        </p:spPr>
      </p:pic>
      <p:sp>
        <p:nvSpPr>
          <p:cNvPr id="23" name="矩形 22">
            <a:extLst>
              <a:ext uri="{FF2B5EF4-FFF2-40B4-BE49-F238E27FC236}">
                <a16:creationId xmlns="" xmlns:a16="http://schemas.microsoft.com/office/drawing/2014/main" id="{6A827924-D554-4DAB-979C-9B794728849D}"/>
              </a:ext>
            </a:extLst>
          </p:cNvPr>
          <p:cNvSpPr/>
          <p:nvPr/>
        </p:nvSpPr>
        <p:spPr>
          <a:xfrm>
            <a:off x="1621053" y="2618200"/>
            <a:ext cx="4808317" cy="651234"/>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乘号 23">
            <a:extLst>
              <a:ext uri="{FF2B5EF4-FFF2-40B4-BE49-F238E27FC236}">
                <a16:creationId xmlns="" xmlns:a16="http://schemas.microsoft.com/office/drawing/2014/main" id="{770C5BD4-A9F1-4719-AA49-1A8C18DF19F2}"/>
              </a:ext>
            </a:extLst>
          </p:cNvPr>
          <p:cNvSpPr/>
          <p:nvPr/>
        </p:nvSpPr>
        <p:spPr>
          <a:xfrm>
            <a:off x="7568183" y="3058200"/>
            <a:ext cx="333063" cy="333062"/>
          </a:xfrm>
          <a:prstGeom prst="mathMultiply">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 xmlns:a16="http://schemas.microsoft.com/office/drawing/2014/main" id="{9657D94C-CA18-4562-872B-C359E13AA2BA}"/>
              </a:ext>
            </a:extLst>
          </p:cNvPr>
          <p:cNvSpPr txBox="1"/>
          <p:nvPr/>
        </p:nvSpPr>
        <p:spPr>
          <a:xfrm>
            <a:off x="333081" y="5276594"/>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sp>
        <p:nvSpPr>
          <p:cNvPr id="58" name="文本框 57">
            <a:extLst>
              <a:ext uri="{FF2B5EF4-FFF2-40B4-BE49-F238E27FC236}">
                <a16:creationId xmlns="" xmlns:a16="http://schemas.microsoft.com/office/drawing/2014/main" id="{C2E9872B-D2B2-4565-8791-E938FE5F7961}"/>
              </a:ext>
            </a:extLst>
          </p:cNvPr>
          <p:cNvSpPr txBox="1"/>
          <p:nvPr/>
        </p:nvSpPr>
        <p:spPr>
          <a:xfrm>
            <a:off x="3046786" y="6016124"/>
            <a:ext cx="573175"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59" name="文本框 58">
            <a:extLst>
              <a:ext uri="{FF2B5EF4-FFF2-40B4-BE49-F238E27FC236}">
                <a16:creationId xmlns="" xmlns:a16="http://schemas.microsoft.com/office/drawing/2014/main" id="{4495DD09-0B4C-4241-A29E-68AE2FFF1DFA}"/>
              </a:ext>
            </a:extLst>
          </p:cNvPr>
          <p:cNvSpPr txBox="1"/>
          <p:nvPr/>
        </p:nvSpPr>
        <p:spPr>
          <a:xfrm>
            <a:off x="336792" y="458390"/>
            <a:ext cx="6233600" cy="769441"/>
          </a:xfrm>
          <a:prstGeom prst="rect">
            <a:avLst/>
          </a:prstGeom>
          <a:noFill/>
        </p:spPr>
        <p:txBody>
          <a:bodyPr wrap="square" rtlCol="0">
            <a:spAutoFit/>
          </a:bodyPr>
          <a:lstStyle/>
          <a:p>
            <a:r>
              <a:rPr lang="en-US" altLang="zh-CN" sz="4400" dirty="0">
                <a:solidFill>
                  <a:srgbClr val="E8A844">
                    <a:lumMod val="75000"/>
                  </a:srgbClr>
                </a:solidFill>
              </a:rPr>
              <a:t>Middlebox-Bypass Attacks</a:t>
            </a:r>
          </a:p>
        </p:txBody>
      </p:sp>
    </p:spTree>
    <p:extLst>
      <p:ext uri="{BB962C8B-B14F-4D97-AF65-F5344CB8AC3E}">
        <p14:creationId xmlns="" xmlns:p14="http://schemas.microsoft.com/office/powerpoint/2010/main" val="885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1" y="1566015"/>
            <a:ext cx="2584259"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p:oleObj spid="_x0000_s3417" name="Equation" r:id="rId9" imgW="914400" imgH="198720" progId="">
              <p:embed/>
            </p:oleObj>
          </a:graphicData>
        </a:graphic>
      </p:graphicFrame>
      <p:graphicFrame>
        <p:nvGraphicFramePr>
          <p:cNvPr id="56" name="表格 55">
            <a:extLst>
              <a:ext uri="{FF2B5EF4-FFF2-40B4-BE49-F238E27FC236}">
                <a16:creationId xmlns="" xmlns:a16="http://schemas.microsoft.com/office/drawing/2014/main" id="{B2EEACC5-5D8A-4C68-8B22-789273124B61}"/>
              </a:ext>
            </a:extLst>
          </p:cNvPr>
          <p:cNvGraphicFramePr>
            <a:graphicFrameLocks noGrp="1"/>
          </p:cNvGraphicFramePr>
          <p:nvPr>
            <p:extLst/>
          </p:nvPr>
        </p:nvGraphicFramePr>
        <p:xfrm>
          <a:off x="1621057" y="1897785"/>
          <a:ext cx="4814774" cy="3302000"/>
        </p:xfrm>
        <a:graphic>
          <a:graphicData uri="http://schemas.openxmlformats.org/drawingml/2006/table">
            <a:tbl>
              <a:tblPr firstRow="1" bandRow="1">
                <a:tableStyleId>{5C22544A-7EE6-4342-B048-85BDC9FD1C3A}</a:tableStyleId>
              </a:tblPr>
              <a:tblGrid>
                <a:gridCol w="902771">
                  <a:extLst>
                    <a:ext uri="{9D8B030D-6E8A-4147-A177-3AD203B41FA5}">
                      <a16:colId xmlns="" xmlns:a16="http://schemas.microsoft.com/office/drawing/2014/main" val="20000"/>
                    </a:ext>
                  </a:extLst>
                </a:gridCol>
                <a:gridCol w="2858771">
                  <a:extLst>
                    <a:ext uri="{9D8B030D-6E8A-4147-A177-3AD203B41FA5}">
                      <a16:colId xmlns="" xmlns:a16="http://schemas.microsoft.com/office/drawing/2014/main" val="20001"/>
                    </a:ext>
                  </a:extLst>
                </a:gridCol>
                <a:gridCol w="1053232">
                  <a:extLst>
                    <a:ext uri="{9D8B030D-6E8A-4147-A177-3AD203B41FA5}">
                      <a16:colId xmlns="" xmlns:a16="http://schemas.microsoft.com/office/drawing/2014/main" val="20003"/>
                    </a:ext>
                  </a:extLst>
                </a:gridCol>
              </a:tblGrid>
              <a:tr h="370840">
                <a:tc rowSpan="2">
                  <a:txBody>
                    <a:bodyPr/>
                    <a:lstStyle/>
                    <a:p>
                      <a:r>
                        <a:rPr lang="en-US" altLang="zh-CN" dirty="0"/>
                        <a:t>Switch</a:t>
                      </a:r>
                      <a:endParaRPr lang="zh-CN" altLang="en-US" dirty="0"/>
                    </a:p>
                  </a:txBody>
                  <a:tcPr/>
                </a:tc>
                <a:tc gridSpan="2">
                  <a:txBody>
                    <a:bodyPr/>
                    <a:lstStyle/>
                    <a:p>
                      <a:r>
                        <a:rPr lang="en-US" altLang="zh-CN" dirty="0"/>
                        <a:t>Some Crucial Rules</a:t>
                      </a:r>
                      <a:endParaRPr lang="zh-CN" altLang="en-US" dirty="0"/>
                    </a:p>
                  </a:txBody>
                  <a:tcPr/>
                </a:tc>
                <a:tc hMerge="1">
                  <a:txBody>
                    <a:bodyPr/>
                    <a:lstStyle/>
                    <a:p>
                      <a:endParaRPr lang="zh-CN" altLang="en-US" dirty="0"/>
                    </a:p>
                  </a:txBody>
                  <a:tcPr/>
                </a:tc>
                <a:extLst>
                  <a:ext uri="{0D108BD9-81ED-4DB2-BD59-A6C34878D82A}">
                    <a16:rowId xmlns="" xmlns:a16="http://schemas.microsoft.com/office/drawing/2014/main" val="10000"/>
                  </a:ext>
                </a:extLst>
              </a:tr>
              <a:tr h="370840">
                <a:tc vMerge="1">
                  <a:txBody>
                    <a:bodyPr/>
                    <a:lstStyle/>
                    <a:p>
                      <a:endParaRPr lang="zh-CN" altLang="en-US" dirty="0"/>
                    </a:p>
                  </a:txBody>
                  <a:tcPr/>
                </a:tc>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 xmlns:a16="http://schemas.microsoft.com/office/drawing/2014/main" val="10001"/>
                  </a:ext>
                </a:extLst>
              </a:tr>
              <a:tr h="370840">
                <a:tc>
                  <a:txBody>
                    <a:bodyPr/>
                    <a:lstStyle/>
                    <a:p>
                      <a:r>
                        <a:rPr lang="en-US" altLang="zh-CN" dirty="0"/>
                        <a:t>S2</a:t>
                      </a:r>
                      <a:endParaRPr lang="zh-CN" altLang="en-US" dirty="0"/>
                    </a:p>
                  </a:txBody>
                  <a:tcPr/>
                </a:tc>
                <a:tc>
                  <a:txBody>
                    <a:bodyPr/>
                    <a:lstStyle/>
                    <a:p>
                      <a:r>
                        <a:rPr lang="en-US" altLang="zh-CN" dirty="0"/>
                        <a:t>tag=&lt;src:H2, NAT&gt;, interface=S2:S1</a:t>
                      </a:r>
                      <a:endParaRPr lang="zh-CN" altLang="en-US" dirty="0"/>
                    </a:p>
                  </a:txBody>
                  <a:tcPr/>
                </a:tc>
                <a:tc>
                  <a:txBody>
                    <a:bodyPr/>
                    <a:lstStyle/>
                    <a:p>
                      <a:r>
                        <a:rPr lang="en-US" altLang="zh-CN" dirty="0" err="1"/>
                        <a:t>fwd</a:t>
                      </a:r>
                      <a:r>
                        <a:rPr lang="en-US" altLang="zh-CN" dirty="0"/>
                        <a:t>(LF)</a:t>
                      </a:r>
                      <a:endParaRPr lang="zh-CN" altLang="en-US" dirty="0"/>
                    </a:p>
                  </a:txBody>
                  <a:tcPr/>
                </a:tc>
                <a:extLst>
                  <a:ext uri="{0D108BD9-81ED-4DB2-BD59-A6C34878D82A}">
                    <a16:rowId xmlns="" xmlns:a16="http://schemas.microsoft.com/office/drawing/2014/main" val="10002"/>
                  </a:ext>
                </a:extLst>
              </a:tr>
              <a:tr h="370840">
                <a:tc>
                  <a:txBody>
                    <a:bodyPr/>
                    <a:lstStyle/>
                    <a:p>
                      <a:r>
                        <a:rPr lang="en-US" altLang="zh-CN" dirty="0"/>
                        <a:t>S2</a:t>
                      </a:r>
                      <a:endParaRPr lang="zh-CN" altLang="en-US" dirty="0"/>
                    </a:p>
                  </a:txBody>
                  <a:tcPr/>
                </a:tc>
                <a:tc>
                  <a:txBody>
                    <a:bodyPr/>
                    <a:lstStyle/>
                    <a:p>
                      <a:r>
                        <a:rPr lang="en-US" altLang="zh-CN" dirty="0"/>
                        <a:t>tag=&lt;src:H1,NAT&gt;,</a:t>
                      </a:r>
                    </a:p>
                    <a:p>
                      <a:r>
                        <a:rPr lang="en-US" altLang="zh-CN" dirty="0"/>
                        <a:t>interface=S2:S1</a:t>
                      </a:r>
                      <a:endParaRPr lang="zh-CN" altLang="en-US" dirty="0"/>
                    </a:p>
                  </a:txBody>
                  <a:tcPr/>
                </a:tc>
                <a:tc>
                  <a:txBody>
                    <a:bodyPr/>
                    <a:lstStyle/>
                    <a:p>
                      <a:r>
                        <a:rPr lang="en-US" altLang="zh-CN" dirty="0" err="1"/>
                        <a:t>fwd</a:t>
                      </a:r>
                      <a:r>
                        <a:rPr lang="en-US" altLang="zh-CN" dirty="0"/>
                        <a:t>(S3)</a:t>
                      </a:r>
                      <a:endParaRPr lang="zh-CN" altLang="en-US" dirty="0"/>
                    </a:p>
                  </a:txBody>
                  <a:tcPr/>
                </a:tc>
                <a:extLst>
                  <a:ext uri="{0D108BD9-81ED-4DB2-BD59-A6C34878D82A}">
                    <a16:rowId xmlns="" xmlns:a16="http://schemas.microsoft.com/office/drawing/2014/main" val="821820560"/>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alert&gt;, interface=S3:S2</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(HF)</a:t>
                      </a:r>
                      <a:endParaRPr lang="zh-CN" altLang="en-US" dirty="0"/>
                    </a:p>
                  </a:txBody>
                  <a:tcPr/>
                </a:tc>
                <a:extLst>
                  <a:ext uri="{0D108BD9-81ED-4DB2-BD59-A6C34878D82A}">
                    <a16:rowId xmlns="" xmlns:a16="http://schemas.microsoft.com/office/drawing/2014/main" val="10003"/>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pass&gt; Interface=S3:S2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(L</a:t>
                      </a:r>
                      <a:r>
                        <a:rPr lang="en-US" altLang="zh-CN" baseline="-25000" dirty="0"/>
                        <a:t>E</a:t>
                      </a:r>
                      <a:r>
                        <a:rPr lang="en-US" altLang="zh-CN" dirty="0"/>
                        <a:t>)</a:t>
                      </a:r>
                      <a:endParaRPr lang="zh-CN" altLang="en-US" dirty="0"/>
                    </a:p>
                  </a:txBody>
                  <a:tcPr/>
                </a:tc>
                <a:extLst>
                  <a:ext uri="{0D108BD9-81ED-4DB2-BD59-A6C34878D82A}">
                    <a16:rowId xmlns="" xmlns:a16="http://schemas.microsoft.com/office/drawing/2014/main" val="2631780465"/>
                  </a:ext>
                </a:extLst>
              </a:tr>
            </a:tbl>
          </a:graphicData>
        </a:graphic>
      </p:graphicFrame>
      <p:sp>
        <p:nvSpPr>
          <p:cNvPr id="57" name="矩形 56">
            <a:extLst>
              <a:ext uri="{FF2B5EF4-FFF2-40B4-BE49-F238E27FC236}">
                <a16:creationId xmlns="" xmlns:a16="http://schemas.microsoft.com/office/drawing/2014/main" id="{25664CDF-825C-41C7-B63B-77AE73E28985}"/>
              </a:ext>
            </a:extLst>
          </p:cNvPr>
          <p:cNvSpPr/>
          <p:nvPr/>
        </p:nvSpPr>
        <p:spPr>
          <a:xfrm>
            <a:off x="1621053" y="2618200"/>
            <a:ext cx="4808317" cy="641992"/>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a:extLst>
              <a:ext uri="{FF2B5EF4-FFF2-40B4-BE49-F238E27FC236}">
                <a16:creationId xmlns="" xmlns:a16="http://schemas.microsoft.com/office/drawing/2014/main" id="{8B1899E9-8952-40C6-8666-E126B20DADBA}"/>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7686919" y="3645095"/>
            <a:ext cx="773063" cy="773062"/>
          </a:xfrm>
          <a:prstGeom prst="rect">
            <a:avLst/>
          </a:prstGeom>
        </p:spPr>
      </p:pic>
      <p:sp>
        <p:nvSpPr>
          <p:cNvPr id="59" name="乘号 58">
            <a:extLst>
              <a:ext uri="{FF2B5EF4-FFF2-40B4-BE49-F238E27FC236}">
                <a16:creationId xmlns="" xmlns:a16="http://schemas.microsoft.com/office/drawing/2014/main" id="{F5DEC72E-4E08-47D1-B318-F0B0527D52AB}"/>
              </a:ext>
            </a:extLst>
          </p:cNvPr>
          <p:cNvSpPr/>
          <p:nvPr/>
        </p:nvSpPr>
        <p:spPr>
          <a:xfrm>
            <a:off x="7568183" y="3058200"/>
            <a:ext cx="333063" cy="333062"/>
          </a:xfrm>
          <a:prstGeom prst="mathMultiply">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 xmlns:a16="http://schemas.microsoft.com/office/drawing/2014/main" id="{099DE8D4-D802-4323-95BD-F1DA6CD1E4B0}"/>
              </a:ext>
            </a:extLst>
          </p:cNvPr>
          <p:cNvSpPr txBox="1"/>
          <p:nvPr/>
        </p:nvSpPr>
        <p:spPr>
          <a:xfrm>
            <a:off x="6590321" y="4589666"/>
            <a:ext cx="5014767" cy="1815882"/>
          </a:xfrm>
          <a:prstGeom prst="rect">
            <a:avLst/>
          </a:prstGeom>
          <a:noFill/>
        </p:spPr>
        <p:txBody>
          <a:bodyPr wrap="square" rtlCol="0">
            <a:spAutoFit/>
          </a:bodyPr>
          <a:lstStyle/>
          <a:p>
            <a:r>
              <a:rPr lang="en-US" altLang="zh-CN" sz="2800" dirty="0">
                <a:solidFill>
                  <a:srgbClr val="FF0000"/>
                </a:solidFill>
              </a:rPr>
              <a:t>Leads to:</a:t>
            </a:r>
          </a:p>
          <a:p>
            <a:pPr marL="342900" indent="-342900">
              <a:buFont typeface="Arial" panose="020B0604020202020204" pitchFamily="34" charset="0"/>
              <a:buChar char="•"/>
            </a:pPr>
            <a:r>
              <a:rPr lang="en-US" altLang="zh-CN" sz="2800" dirty="0">
                <a:solidFill>
                  <a:srgbClr val="FF0000"/>
                </a:solidFill>
              </a:rPr>
              <a:t>Severe security breaches</a:t>
            </a:r>
          </a:p>
          <a:p>
            <a:pPr marL="342900" indent="-342900">
              <a:buFont typeface="Arial" panose="020B0604020202020204" pitchFamily="34" charset="0"/>
              <a:buChar char="•"/>
            </a:pPr>
            <a:endParaRPr lang="en-US" altLang="zh-CN" sz="2800" dirty="0">
              <a:solidFill>
                <a:srgbClr val="FF0000"/>
              </a:solidFill>
            </a:endParaRPr>
          </a:p>
          <a:p>
            <a:pPr marL="342900" indent="-342900">
              <a:buFont typeface="Arial" panose="020B0604020202020204" pitchFamily="34" charset="0"/>
              <a:buChar char="•"/>
            </a:pPr>
            <a:r>
              <a:rPr lang="en-US" altLang="zh-CN" sz="2800" dirty="0">
                <a:solidFill>
                  <a:srgbClr val="FF0000"/>
                </a:solidFill>
              </a:rPr>
              <a:t>Performance degradation</a:t>
            </a:r>
            <a:endParaRPr lang="zh-CN" altLang="en-US" sz="2800" dirty="0">
              <a:solidFill>
                <a:srgbClr val="FF0000"/>
              </a:solidFill>
            </a:endParaRPr>
          </a:p>
        </p:txBody>
      </p:sp>
      <p:pic>
        <p:nvPicPr>
          <p:cNvPr id="62" name="图片 61">
            <a:extLst>
              <a:ext uri="{FF2B5EF4-FFF2-40B4-BE49-F238E27FC236}">
                <a16:creationId xmlns="" xmlns:a16="http://schemas.microsoft.com/office/drawing/2014/main" id="{989FA68D-1D78-485B-99C7-67E58D815DDE}"/>
              </a:ext>
            </a:extLst>
          </p:cNvPr>
          <p:cNvPicPr>
            <a:picLocks noChangeAspect="1"/>
          </p:cNvPicPr>
          <p:nvPr/>
        </p:nvPicPr>
        <p:blipFill>
          <a:blip r:embed="rId11" cstate="print">
            <a:duotone>
              <a:schemeClr val="accent2">
                <a:shade val="45000"/>
                <a:satMod val="135000"/>
              </a:schemeClr>
              <a:prstClr val="white"/>
            </a:duotone>
            <a:extLst>
              <a:ext uri="{BEBA8EAE-BF5A-486C-A8C5-ECC9F3942E4B}">
                <a14:imgProps xmlns="" xmlns:a14="http://schemas.microsoft.com/office/drawing/2010/main">
                  <a14:imgLayer r:embed="rId13">
                    <a14:imgEffect>
                      <a14:saturation sat="0"/>
                    </a14:imgEffect>
                  </a14:imgLayer>
                </a14:imgProps>
              </a:ext>
              <a:ext uri="{28A0092B-C50C-407E-A947-70E740481C1C}">
                <a14:useLocalDpi xmlns="" xmlns:a14="http://schemas.microsoft.com/office/drawing/2010/main" val="0"/>
              </a:ext>
            </a:extLst>
          </a:blip>
          <a:stretch>
            <a:fillRect/>
          </a:stretch>
        </p:blipFill>
        <p:spPr>
          <a:xfrm>
            <a:off x="6892223" y="4897540"/>
            <a:ext cx="1613967" cy="1613967"/>
          </a:xfrm>
          <a:prstGeom prst="rect">
            <a:avLst/>
          </a:prstGeom>
        </p:spPr>
      </p:pic>
      <p:sp>
        <p:nvSpPr>
          <p:cNvPr id="63" name="箭头: 右 62">
            <a:extLst>
              <a:ext uri="{FF2B5EF4-FFF2-40B4-BE49-F238E27FC236}">
                <a16:creationId xmlns="" xmlns:a16="http://schemas.microsoft.com/office/drawing/2014/main" id="{738E7108-3635-43B2-9844-66F649609A93}"/>
              </a:ext>
            </a:extLst>
          </p:cNvPr>
          <p:cNvSpPr/>
          <p:nvPr/>
        </p:nvSpPr>
        <p:spPr>
          <a:xfrm rot="13382267">
            <a:off x="5451933" y="4620855"/>
            <a:ext cx="1800415"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右 63">
            <a:extLst>
              <a:ext uri="{FF2B5EF4-FFF2-40B4-BE49-F238E27FC236}">
                <a16:creationId xmlns="" xmlns:a16="http://schemas.microsoft.com/office/drawing/2014/main" id="{DBF0A81A-68F2-4DED-8ECE-DFAA62A3229E}"/>
              </a:ext>
            </a:extLst>
          </p:cNvPr>
          <p:cNvSpPr/>
          <p:nvPr/>
        </p:nvSpPr>
        <p:spPr>
          <a:xfrm rot="16200000">
            <a:off x="7260070" y="4339416"/>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箭头: 右 64">
            <a:extLst>
              <a:ext uri="{FF2B5EF4-FFF2-40B4-BE49-F238E27FC236}">
                <a16:creationId xmlns="" xmlns:a16="http://schemas.microsoft.com/office/drawing/2014/main" id="{5032D7DA-D740-4362-8852-66F027564A91}"/>
              </a:ext>
            </a:extLst>
          </p:cNvPr>
          <p:cNvSpPr/>
          <p:nvPr/>
        </p:nvSpPr>
        <p:spPr>
          <a:xfrm rot="19135180">
            <a:off x="8176666" y="4676910"/>
            <a:ext cx="1876791"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 xmlns:a16="http://schemas.microsoft.com/office/drawing/2014/main" id="{198BB232-6595-4860-AABF-5A27D20B3D6E}"/>
              </a:ext>
            </a:extLst>
          </p:cNvPr>
          <p:cNvSpPr txBox="1"/>
          <p:nvPr/>
        </p:nvSpPr>
        <p:spPr>
          <a:xfrm>
            <a:off x="333081" y="5276594"/>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sp>
        <p:nvSpPr>
          <p:cNvPr id="66" name="文本框 65">
            <a:extLst>
              <a:ext uri="{FF2B5EF4-FFF2-40B4-BE49-F238E27FC236}">
                <a16:creationId xmlns="" xmlns:a16="http://schemas.microsoft.com/office/drawing/2014/main" id="{0D1B26AC-983D-42B4-B90E-25F8F7FA38E4}"/>
              </a:ext>
            </a:extLst>
          </p:cNvPr>
          <p:cNvSpPr txBox="1"/>
          <p:nvPr/>
        </p:nvSpPr>
        <p:spPr>
          <a:xfrm>
            <a:off x="3046786" y="6016124"/>
            <a:ext cx="573175"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67" name="文本框 66">
            <a:extLst>
              <a:ext uri="{FF2B5EF4-FFF2-40B4-BE49-F238E27FC236}">
                <a16:creationId xmlns="" xmlns:a16="http://schemas.microsoft.com/office/drawing/2014/main" id="{E7817173-4520-4B02-9755-DAF800C6A162}"/>
              </a:ext>
            </a:extLst>
          </p:cNvPr>
          <p:cNvSpPr txBox="1"/>
          <p:nvPr/>
        </p:nvSpPr>
        <p:spPr>
          <a:xfrm>
            <a:off x="336792" y="458389"/>
            <a:ext cx="6233600" cy="1446550"/>
          </a:xfrm>
          <a:prstGeom prst="rect">
            <a:avLst/>
          </a:prstGeom>
          <a:noFill/>
        </p:spPr>
        <p:txBody>
          <a:bodyPr wrap="square" rtlCol="0">
            <a:spAutoFit/>
          </a:bodyPr>
          <a:lstStyle/>
          <a:p>
            <a:r>
              <a:rPr lang="en-US" altLang="zh-CN" sz="4400" dirty="0">
                <a:solidFill>
                  <a:srgbClr val="E8A844">
                    <a:lumMod val="75000"/>
                  </a:srgbClr>
                </a:solidFill>
              </a:rPr>
              <a:t>Middlebox-Bypass Attacks:</a:t>
            </a:r>
          </a:p>
          <a:p>
            <a:r>
              <a:rPr lang="en-US" altLang="zh-CN" sz="4400" dirty="0">
                <a:solidFill>
                  <a:srgbClr val="E8A844">
                    <a:lumMod val="75000"/>
                  </a:srgbClr>
                </a:solidFill>
              </a:rPr>
              <a:t>More than Hypothesis</a:t>
            </a:r>
            <a:endParaRPr lang="zh-CN" altLang="en-US" dirty="0"/>
          </a:p>
        </p:txBody>
      </p:sp>
    </p:spTree>
    <p:extLst>
      <p:ext uri="{BB962C8B-B14F-4D97-AF65-F5344CB8AC3E}">
        <p14:creationId xmlns="" xmlns:p14="http://schemas.microsoft.com/office/powerpoint/2010/main" val="10483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57"/>
                                        </p:tgtEl>
                                      </p:cBhvr>
                                    </p:animEffect>
                                    <p:set>
                                      <p:cBhvr>
                                        <p:cTn id="13" dur="1" fill="hold">
                                          <p:stCondLst>
                                            <p:cond delay="499"/>
                                          </p:stCondLst>
                                        </p:cTn>
                                        <p:tgtEl>
                                          <p:spTgt spid="57"/>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59"/>
                                        </p:tgtEl>
                                      </p:cBhvr>
                                    </p:animEffect>
                                    <p:set>
                                      <p:cBhvr>
                                        <p:cTn id="16" dur="1" fill="hold">
                                          <p:stCondLst>
                                            <p:cond delay="499"/>
                                          </p:stCondLst>
                                        </p:cTn>
                                        <p:tgtEl>
                                          <p:spTgt spid="59"/>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58"/>
                                        </p:tgtEl>
                                      </p:cBhvr>
                                    </p:animEffect>
                                    <p:set>
                                      <p:cBhvr>
                                        <p:cTn id="19" dur="1" fill="hold">
                                          <p:stCondLst>
                                            <p:cond delay="499"/>
                                          </p:stCondLst>
                                        </p:cTn>
                                        <p:tgtEl>
                                          <p:spTgt spid="58"/>
                                        </p:tgtEl>
                                        <p:attrNameLst>
                                          <p:attrName>style.visibility</p:attrName>
                                        </p:attrNameLst>
                                      </p:cBhvr>
                                      <p:to>
                                        <p:strVal val="hidden"/>
                                      </p:to>
                                    </p:set>
                                  </p:childTnLst>
                                </p:cTn>
                              </p:par>
                              <p:par>
                                <p:cTn id="20" presetID="22" presetClass="entr" presetSubtype="4"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down)">
                                      <p:cBhvr>
                                        <p:cTn id="22" dur="500"/>
                                        <p:tgtEl>
                                          <p:spTgt spid="6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down)">
                                      <p:cBhvr>
                                        <p:cTn id="25" dur="500"/>
                                        <p:tgtEl>
                                          <p:spTgt spid="6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par>
                                <p:cTn id="32" presetID="22" presetClass="exit" presetSubtype="4" fill="hold" grpId="0" nodeType="withEffect">
                                  <p:stCondLst>
                                    <p:cond delay="0"/>
                                  </p:stCondLst>
                                  <p:childTnLst>
                                    <p:animEffect transition="out" filter="wipe(down)">
                                      <p:cBhvr>
                                        <p:cTn id="33" dur="500"/>
                                        <p:tgtEl>
                                          <p:spTgt spid="61"/>
                                        </p:tgtEl>
                                      </p:cBhvr>
                                    </p:animEffect>
                                    <p:set>
                                      <p:cBhvr>
                                        <p:cTn id="34" dur="1" fill="hold">
                                          <p:stCondLst>
                                            <p:cond delay="499"/>
                                          </p:stCondLst>
                                        </p:cTn>
                                        <p:tgtEl>
                                          <p:spTgt spid="61"/>
                                        </p:tgtEl>
                                        <p:attrNameLst>
                                          <p:attrName>style.visibility</p:attrName>
                                        </p:attrNameLst>
                                      </p:cBhvr>
                                      <p:to>
                                        <p:strVal val="hidden"/>
                                      </p:to>
                                    </p:set>
                                  </p:childTnLst>
                                </p:cTn>
                              </p:par>
                              <p:par>
                                <p:cTn id="35" presetID="22" presetClass="exit" presetSubtype="4" fill="hold" grpId="0" nodeType="withEffect">
                                  <p:stCondLst>
                                    <p:cond delay="0"/>
                                  </p:stCondLst>
                                  <p:childTnLst>
                                    <p:animEffect transition="out" filter="wipe(down)">
                                      <p:cBhvr>
                                        <p:cTn id="36" dur="500"/>
                                        <p:tgtEl>
                                          <p:spTgt spid="66"/>
                                        </p:tgtEl>
                                      </p:cBhvr>
                                    </p:animEffect>
                                    <p:set>
                                      <p:cBhvr>
                                        <p:cTn id="37"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animBg="1"/>
      <p:bldP spid="60" grpId="0"/>
      <p:bldP spid="63" grpId="0" animBg="1"/>
      <p:bldP spid="64" grpId="0" animBg="1"/>
      <p:bldP spid="65" grpId="0" animBg="1"/>
      <p:bldP spid="61" grpId="0"/>
      <p:bldP spid="6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1" y="1566015"/>
            <a:ext cx="2584259"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p:oleObj spid="_x0000_s5455" name="Equation" r:id="rId9" imgW="914400" imgH="198720" progId="">
              <p:embed/>
            </p:oleObj>
          </a:graphicData>
        </a:graphic>
      </p:graphicFrame>
      <p:pic>
        <p:nvPicPr>
          <p:cNvPr id="61" name="图片 60">
            <a:extLst>
              <a:ext uri="{FF2B5EF4-FFF2-40B4-BE49-F238E27FC236}">
                <a16:creationId xmlns="" xmlns:a16="http://schemas.microsoft.com/office/drawing/2014/main" id="{6F266EFC-75CB-4A46-9186-A90E23FF7A2A}"/>
              </a:ext>
            </a:extLst>
          </p:cNvPr>
          <p:cNvPicPr>
            <a:picLocks noChangeAspect="1"/>
          </p:cNvPicPr>
          <p:nvPr/>
        </p:nvPicPr>
        <p:blipFill>
          <a:blip r:embed="rId10" cstate="print">
            <a:duotone>
              <a:schemeClr val="accent2">
                <a:shade val="45000"/>
                <a:satMod val="135000"/>
              </a:schemeClr>
              <a:prstClr val="white"/>
            </a:duotone>
            <a:extLst>
              <a:ext uri="{BEBA8EAE-BF5A-486C-A8C5-ECC9F3942E4B}">
                <a14:imgProps xmlns="" xmlns:a14="http://schemas.microsoft.com/office/drawing/2010/main">
                  <a14:imgLayer r:embed="rId12">
                    <a14:imgEffect>
                      <a14:saturation sat="0"/>
                    </a14:imgEffect>
                  </a14:imgLayer>
                </a14:imgProps>
              </a:ext>
              <a:ext uri="{28A0092B-C50C-407E-A947-70E740481C1C}">
                <a14:useLocalDpi xmlns="" xmlns:a14="http://schemas.microsoft.com/office/drawing/2010/main" val="0"/>
              </a:ext>
            </a:extLst>
          </a:blip>
          <a:stretch>
            <a:fillRect/>
          </a:stretch>
        </p:blipFill>
        <p:spPr>
          <a:xfrm>
            <a:off x="6892223" y="4897540"/>
            <a:ext cx="1613967" cy="1613967"/>
          </a:xfrm>
          <a:prstGeom prst="rect">
            <a:avLst/>
          </a:prstGeom>
        </p:spPr>
      </p:pic>
      <p:sp>
        <p:nvSpPr>
          <p:cNvPr id="62" name="箭头: 右 61">
            <a:extLst>
              <a:ext uri="{FF2B5EF4-FFF2-40B4-BE49-F238E27FC236}">
                <a16:creationId xmlns="" xmlns:a16="http://schemas.microsoft.com/office/drawing/2014/main" id="{5AB06874-4922-4F88-A944-147C43B93A68}"/>
              </a:ext>
            </a:extLst>
          </p:cNvPr>
          <p:cNvSpPr/>
          <p:nvPr/>
        </p:nvSpPr>
        <p:spPr>
          <a:xfrm rot="13382267">
            <a:off x="5451933" y="4620855"/>
            <a:ext cx="1800415" cy="30108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右 62">
            <a:extLst>
              <a:ext uri="{FF2B5EF4-FFF2-40B4-BE49-F238E27FC236}">
                <a16:creationId xmlns="" xmlns:a16="http://schemas.microsoft.com/office/drawing/2014/main" id="{89FDC524-31E2-418F-B488-95AF4DBF3C25}"/>
              </a:ext>
            </a:extLst>
          </p:cNvPr>
          <p:cNvSpPr/>
          <p:nvPr/>
        </p:nvSpPr>
        <p:spPr>
          <a:xfrm rot="16200000">
            <a:off x="7260070" y="4339416"/>
            <a:ext cx="822727" cy="28632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右 63">
            <a:extLst>
              <a:ext uri="{FF2B5EF4-FFF2-40B4-BE49-F238E27FC236}">
                <a16:creationId xmlns="" xmlns:a16="http://schemas.microsoft.com/office/drawing/2014/main" id="{F59478B6-7BBB-4689-85A6-941DD516FC12}"/>
              </a:ext>
            </a:extLst>
          </p:cNvPr>
          <p:cNvSpPr/>
          <p:nvPr/>
        </p:nvSpPr>
        <p:spPr>
          <a:xfrm rot="19135180">
            <a:off x="8176666" y="4676910"/>
            <a:ext cx="1876791" cy="3054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 xmlns:a16="http://schemas.microsoft.com/office/drawing/2014/main" id="{5E13E1E1-3555-4684-A5AA-196A846BEBD0}"/>
              </a:ext>
            </a:extLst>
          </p:cNvPr>
          <p:cNvSpPr txBox="1"/>
          <p:nvPr/>
        </p:nvSpPr>
        <p:spPr>
          <a:xfrm>
            <a:off x="8527977" y="5444392"/>
            <a:ext cx="3553187" cy="830997"/>
          </a:xfrm>
          <a:prstGeom prst="rect">
            <a:avLst/>
          </a:prstGeom>
          <a:noFill/>
        </p:spPr>
        <p:txBody>
          <a:bodyPr wrap="square" rtlCol="0">
            <a:spAutoFit/>
          </a:bodyPr>
          <a:lstStyle/>
          <a:p>
            <a:r>
              <a:rPr lang="en-US" altLang="zh-CN" sz="2400" dirty="0">
                <a:solidFill>
                  <a:srgbClr val="FF0000"/>
                </a:solidFill>
              </a:rPr>
              <a:t>Benton et al.</a:t>
            </a:r>
          </a:p>
          <a:p>
            <a:r>
              <a:rPr lang="en-US" altLang="zh-CN" sz="2400" dirty="0">
                <a:solidFill>
                  <a:srgbClr val="FF0000"/>
                </a:solidFill>
              </a:rPr>
              <a:t>Attacking insecure channel </a:t>
            </a:r>
            <a:endParaRPr lang="zh-CN" altLang="en-US" dirty="0"/>
          </a:p>
        </p:txBody>
      </p:sp>
      <p:sp>
        <p:nvSpPr>
          <p:cNvPr id="54" name="文本框 53">
            <a:extLst>
              <a:ext uri="{FF2B5EF4-FFF2-40B4-BE49-F238E27FC236}">
                <a16:creationId xmlns="" xmlns:a16="http://schemas.microsoft.com/office/drawing/2014/main" id="{154FA461-B2F8-48E4-BB54-5F204794C07C}"/>
              </a:ext>
            </a:extLst>
          </p:cNvPr>
          <p:cNvSpPr txBox="1"/>
          <p:nvPr/>
        </p:nvSpPr>
        <p:spPr>
          <a:xfrm>
            <a:off x="4733821" y="4796017"/>
            <a:ext cx="2001105" cy="461665"/>
          </a:xfrm>
          <a:prstGeom prst="rect">
            <a:avLst/>
          </a:prstGeom>
          <a:noFill/>
        </p:spPr>
        <p:txBody>
          <a:bodyPr wrap="square" rtlCol="0">
            <a:spAutoFit/>
          </a:bodyPr>
          <a:lstStyle/>
          <a:p>
            <a:r>
              <a:rPr lang="en-US" altLang="zh-CN" sz="2400" dirty="0">
                <a:solidFill>
                  <a:srgbClr val="FF0000"/>
                </a:solidFill>
              </a:rPr>
              <a:t>Without SSL </a:t>
            </a:r>
            <a:endParaRPr lang="zh-CN" altLang="en-US" dirty="0"/>
          </a:p>
        </p:txBody>
      </p:sp>
      <p:sp>
        <p:nvSpPr>
          <p:cNvPr id="56" name="文本框 55">
            <a:extLst>
              <a:ext uri="{FF2B5EF4-FFF2-40B4-BE49-F238E27FC236}">
                <a16:creationId xmlns="" xmlns:a16="http://schemas.microsoft.com/office/drawing/2014/main" id="{9CED9744-DC9F-450D-8D20-F4A313B4501E}"/>
              </a:ext>
            </a:extLst>
          </p:cNvPr>
          <p:cNvSpPr txBox="1"/>
          <p:nvPr/>
        </p:nvSpPr>
        <p:spPr>
          <a:xfrm>
            <a:off x="336792" y="458389"/>
            <a:ext cx="6233600" cy="1446550"/>
          </a:xfrm>
          <a:prstGeom prst="rect">
            <a:avLst/>
          </a:prstGeom>
          <a:noFill/>
        </p:spPr>
        <p:txBody>
          <a:bodyPr wrap="square" rtlCol="0">
            <a:spAutoFit/>
          </a:bodyPr>
          <a:lstStyle/>
          <a:p>
            <a:r>
              <a:rPr lang="en-US" altLang="zh-CN" sz="4400" dirty="0">
                <a:solidFill>
                  <a:srgbClr val="E8A844">
                    <a:lumMod val="75000"/>
                  </a:srgbClr>
                </a:solidFill>
              </a:rPr>
              <a:t>Middlebox-Bypass Attacks:</a:t>
            </a:r>
          </a:p>
          <a:p>
            <a:r>
              <a:rPr lang="en-US" altLang="zh-CN" sz="4400" dirty="0">
                <a:solidFill>
                  <a:srgbClr val="E8A844">
                    <a:lumMod val="75000"/>
                  </a:srgbClr>
                </a:solidFill>
              </a:rPr>
              <a:t>More than Hypothesis</a:t>
            </a:r>
            <a:endParaRPr lang="zh-CN" altLang="en-US" dirty="0"/>
          </a:p>
        </p:txBody>
      </p:sp>
    </p:spTree>
    <p:extLst>
      <p:ext uri="{BB962C8B-B14F-4D97-AF65-F5344CB8AC3E}">
        <p14:creationId xmlns="" xmlns:p14="http://schemas.microsoft.com/office/powerpoint/2010/main" val="342684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64"/>
                                        </p:tgtEl>
                                      </p:cBhvr>
                                    </p:animEffect>
                                    <p:anim calcmode="lin" valueType="num">
                                      <p:cBhvr>
                                        <p:cTn id="7" dur="500"/>
                                        <p:tgtEl>
                                          <p:spTgt spid="64"/>
                                        </p:tgtEl>
                                        <p:attrNameLst>
                                          <p:attrName>ppt_x</p:attrName>
                                        </p:attrNameLst>
                                      </p:cBhvr>
                                      <p:tavLst>
                                        <p:tav tm="0">
                                          <p:val>
                                            <p:strVal val="ppt_x"/>
                                          </p:val>
                                        </p:tav>
                                        <p:tav tm="100000">
                                          <p:val>
                                            <p:strVal val="ppt_x"/>
                                          </p:val>
                                        </p:tav>
                                      </p:tavLst>
                                    </p:anim>
                                    <p:anim calcmode="lin" valueType="num">
                                      <p:cBhvr>
                                        <p:cTn id="8" dur="500"/>
                                        <p:tgtEl>
                                          <p:spTgt spid="64"/>
                                        </p:tgtEl>
                                        <p:attrNameLst>
                                          <p:attrName>ppt_y</p:attrName>
                                        </p:attrNameLst>
                                      </p:cBhvr>
                                      <p:tavLst>
                                        <p:tav tm="0">
                                          <p:val>
                                            <p:strVal val="ppt_y"/>
                                          </p:val>
                                        </p:tav>
                                        <p:tav tm="100000">
                                          <p:val>
                                            <p:strVal val="ppt_y+.1"/>
                                          </p:val>
                                        </p:tav>
                                      </p:tavLst>
                                    </p:anim>
                                    <p:set>
                                      <p:cBhvr>
                                        <p:cTn id="9" dur="1" fill="hold">
                                          <p:stCondLst>
                                            <p:cond delay="499"/>
                                          </p:stCondLst>
                                        </p:cTn>
                                        <p:tgtEl>
                                          <p:spTgt spid="64"/>
                                        </p:tgtEl>
                                        <p:attrNameLst>
                                          <p:attrName>style.visibility</p:attrName>
                                        </p:attrNameLst>
                                      </p:cBhvr>
                                      <p:to>
                                        <p:strVal val="hidden"/>
                                      </p:to>
                                    </p:set>
                                  </p:childTnLst>
                                </p:cTn>
                              </p:par>
                              <p:par>
                                <p:cTn id="10" presetID="42" presetClass="exit" presetSubtype="0" fill="hold" grpId="1" nodeType="withEffect">
                                  <p:stCondLst>
                                    <p:cond delay="0"/>
                                  </p:stCondLst>
                                  <p:childTnLst>
                                    <p:animEffect transition="out" filter="fade">
                                      <p:cBhvr>
                                        <p:cTn id="11" dur="500"/>
                                        <p:tgtEl>
                                          <p:spTgt spid="2"/>
                                        </p:tgtEl>
                                      </p:cBhvr>
                                    </p:animEffect>
                                    <p:anim calcmode="lin" valueType="num">
                                      <p:cBhvr>
                                        <p:cTn id="12" dur="500"/>
                                        <p:tgtEl>
                                          <p:spTgt spid="2"/>
                                        </p:tgtEl>
                                        <p:attrNameLst>
                                          <p:attrName>ppt_x</p:attrName>
                                        </p:attrNameLst>
                                      </p:cBhvr>
                                      <p:tavLst>
                                        <p:tav tm="0">
                                          <p:val>
                                            <p:strVal val="ppt_x"/>
                                          </p:val>
                                        </p:tav>
                                        <p:tav tm="100000">
                                          <p:val>
                                            <p:strVal val="ppt_x"/>
                                          </p:val>
                                        </p:tav>
                                      </p:tavLst>
                                    </p:anim>
                                    <p:anim calcmode="lin" valueType="num">
                                      <p:cBhvr>
                                        <p:cTn id="13" dur="500"/>
                                        <p:tgtEl>
                                          <p:spTgt spid="2"/>
                                        </p:tgtEl>
                                        <p:attrNameLst>
                                          <p:attrName>ppt_y</p:attrName>
                                        </p:attrNameLst>
                                      </p:cBhvr>
                                      <p:tavLst>
                                        <p:tav tm="0">
                                          <p:val>
                                            <p:strVal val="ppt_y"/>
                                          </p:val>
                                        </p:tav>
                                        <p:tav tm="100000">
                                          <p:val>
                                            <p:strVal val="ppt_y+.1"/>
                                          </p:val>
                                        </p:tav>
                                      </p:tavLst>
                                    </p:anim>
                                    <p:set>
                                      <p:cBhvr>
                                        <p:cTn id="14" dur="1" fill="hold">
                                          <p:stCondLst>
                                            <p:cond delay="499"/>
                                          </p:stCondLst>
                                        </p:cTn>
                                        <p:tgtEl>
                                          <p:spTgt spid="2"/>
                                        </p:tgtEl>
                                        <p:attrNameLst>
                                          <p:attrName>style.visibility</p:attrName>
                                        </p:attrNameLst>
                                      </p:cBhvr>
                                      <p:to>
                                        <p:strVal val="hidden"/>
                                      </p:to>
                                    </p:set>
                                  </p:childTnLst>
                                </p:cTn>
                              </p:par>
                              <p:par>
                                <p:cTn id="15" presetID="42" presetClass="exit" presetSubtype="0" fill="hold" grpId="1" nodeType="withEffect">
                                  <p:stCondLst>
                                    <p:cond delay="0"/>
                                  </p:stCondLst>
                                  <p:childTnLst>
                                    <p:animEffect transition="out" filter="fade">
                                      <p:cBhvr>
                                        <p:cTn id="16" dur="500"/>
                                        <p:tgtEl>
                                          <p:spTgt spid="54"/>
                                        </p:tgtEl>
                                      </p:cBhvr>
                                    </p:animEffect>
                                    <p:anim calcmode="lin" valueType="num">
                                      <p:cBhvr>
                                        <p:cTn id="17" dur="500"/>
                                        <p:tgtEl>
                                          <p:spTgt spid="54"/>
                                        </p:tgtEl>
                                        <p:attrNameLst>
                                          <p:attrName>ppt_x</p:attrName>
                                        </p:attrNameLst>
                                      </p:cBhvr>
                                      <p:tavLst>
                                        <p:tav tm="0">
                                          <p:val>
                                            <p:strVal val="ppt_x"/>
                                          </p:val>
                                        </p:tav>
                                        <p:tav tm="100000">
                                          <p:val>
                                            <p:strVal val="ppt_x"/>
                                          </p:val>
                                        </p:tav>
                                      </p:tavLst>
                                    </p:anim>
                                    <p:anim calcmode="lin" valueType="num">
                                      <p:cBhvr>
                                        <p:cTn id="18" dur="500"/>
                                        <p:tgtEl>
                                          <p:spTgt spid="54"/>
                                        </p:tgtEl>
                                        <p:attrNameLst>
                                          <p:attrName>ppt_y</p:attrName>
                                        </p:attrNameLst>
                                      </p:cBhvr>
                                      <p:tavLst>
                                        <p:tav tm="0">
                                          <p:val>
                                            <p:strVal val="ppt_y"/>
                                          </p:val>
                                        </p:tav>
                                        <p:tav tm="100000">
                                          <p:val>
                                            <p:strVal val="ppt_y+.1"/>
                                          </p:val>
                                        </p:tav>
                                      </p:tavLst>
                                    </p:anim>
                                    <p:set>
                                      <p:cBhvr>
                                        <p:cTn id="19" dur="1" fill="hold">
                                          <p:stCondLst>
                                            <p:cond delay="499"/>
                                          </p:stCondLst>
                                        </p:cTn>
                                        <p:tgtEl>
                                          <p:spTgt spid="54"/>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500"/>
                                        <p:tgtEl>
                                          <p:spTgt spid="63"/>
                                        </p:tgtEl>
                                      </p:cBhvr>
                                    </p:animEffect>
                                    <p:anim calcmode="lin" valueType="num">
                                      <p:cBhvr>
                                        <p:cTn id="22" dur="500"/>
                                        <p:tgtEl>
                                          <p:spTgt spid="63"/>
                                        </p:tgtEl>
                                        <p:attrNameLst>
                                          <p:attrName>ppt_x</p:attrName>
                                        </p:attrNameLst>
                                      </p:cBhvr>
                                      <p:tavLst>
                                        <p:tav tm="0">
                                          <p:val>
                                            <p:strVal val="ppt_x"/>
                                          </p:val>
                                        </p:tav>
                                        <p:tav tm="100000">
                                          <p:val>
                                            <p:strVal val="ppt_x"/>
                                          </p:val>
                                        </p:tav>
                                      </p:tavLst>
                                    </p:anim>
                                    <p:anim calcmode="lin" valueType="num">
                                      <p:cBhvr>
                                        <p:cTn id="23" dur="500"/>
                                        <p:tgtEl>
                                          <p:spTgt spid="63"/>
                                        </p:tgtEl>
                                        <p:attrNameLst>
                                          <p:attrName>ppt_y</p:attrName>
                                        </p:attrNameLst>
                                      </p:cBhvr>
                                      <p:tavLst>
                                        <p:tav tm="0">
                                          <p:val>
                                            <p:strVal val="ppt_y"/>
                                          </p:val>
                                        </p:tav>
                                        <p:tav tm="100000">
                                          <p:val>
                                            <p:strVal val="ppt_y+.1"/>
                                          </p:val>
                                        </p:tav>
                                      </p:tavLst>
                                    </p:anim>
                                    <p:set>
                                      <p:cBhvr>
                                        <p:cTn id="24" dur="1" fill="hold">
                                          <p:stCondLst>
                                            <p:cond delay="499"/>
                                          </p:stCondLst>
                                        </p:cTn>
                                        <p:tgtEl>
                                          <p:spTgt spid="63"/>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500"/>
                                        <p:tgtEl>
                                          <p:spTgt spid="62"/>
                                        </p:tgtEl>
                                      </p:cBhvr>
                                    </p:animEffect>
                                    <p:anim calcmode="lin" valueType="num">
                                      <p:cBhvr>
                                        <p:cTn id="27" dur="500"/>
                                        <p:tgtEl>
                                          <p:spTgt spid="62"/>
                                        </p:tgtEl>
                                        <p:attrNameLst>
                                          <p:attrName>ppt_x</p:attrName>
                                        </p:attrNameLst>
                                      </p:cBhvr>
                                      <p:tavLst>
                                        <p:tav tm="0">
                                          <p:val>
                                            <p:strVal val="ppt_x"/>
                                          </p:val>
                                        </p:tav>
                                        <p:tav tm="100000">
                                          <p:val>
                                            <p:strVal val="ppt_x"/>
                                          </p:val>
                                        </p:tav>
                                      </p:tavLst>
                                    </p:anim>
                                    <p:anim calcmode="lin" valueType="num">
                                      <p:cBhvr>
                                        <p:cTn id="28" dur="500"/>
                                        <p:tgtEl>
                                          <p:spTgt spid="62"/>
                                        </p:tgtEl>
                                        <p:attrNameLst>
                                          <p:attrName>ppt_y</p:attrName>
                                        </p:attrNameLst>
                                      </p:cBhvr>
                                      <p:tavLst>
                                        <p:tav tm="0">
                                          <p:val>
                                            <p:strVal val="ppt_y"/>
                                          </p:val>
                                        </p:tav>
                                        <p:tav tm="100000">
                                          <p:val>
                                            <p:strVal val="ppt_y+.1"/>
                                          </p:val>
                                        </p:tav>
                                      </p:tavLst>
                                    </p:anim>
                                    <p:set>
                                      <p:cBhvr>
                                        <p:cTn id="29" dur="1" fill="hold">
                                          <p:stCondLst>
                                            <p:cond delay="499"/>
                                          </p:stCondLst>
                                        </p:cTn>
                                        <p:tgtEl>
                                          <p:spTgt spid="62"/>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500"/>
                                        <p:tgtEl>
                                          <p:spTgt spid="61"/>
                                        </p:tgtEl>
                                      </p:cBhvr>
                                    </p:animEffect>
                                    <p:anim calcmode="lin" valueType="num">
                                      <p:cBhvr>
                                        <p:cTn id="32" dur="500"/>
                                        <p:tgtEl>
                                          <p:spTgt spid="61"/>
                                        </p:tgtEl>
                                        <p:attrNameLst>
                                          <p:attrName>ppt_x</p:attrName>
                                        </p:attrNameLst>
                                      </p:cBhvr>
                                      <p:tavLst>
                                        <p:tav tm="0">
                                          <p:val>
                                            <p:strVal val="ppt_x"/>
                                          </p:val>
                                        </p:tav>
                                        <p:tav tm="100000">
                                          <p:val>
                                            <p:strVal val="ppt_x"/>
                                          </p:val>
                                        </p:tav>
                                      </p:tavLst>
                                    </p:anim>
                                    <p:anim calcmode="lin" valueType="num">
                                      <p:cBhvr>
                                        <p:cTn id="33" dur="500"/>
                                        <p:tgtEl>
                                          <p:spTgt spid="61"/>
                                        </p:tgtEl>
                                        <p:attrNameLst>
                                          <p:attrName>ppt_y</p:attrName>
                                        </p:attrNameLst>
                                      </p:cBhvr>
                                      <p:tavLst>
                                        <p:tav tm="0">
                                          <p:val>
                                            <p:strVal val="ppt_y"/>
                                          </p:val>
                                        </p:tav>
                                        <p:tav tm="100000">
                                          <p:val>
                                            <p:strVal val="ppt_y+.1"/>
                                          </p:val>
                                        </p:tav>
                                      </p:tavLst>
                                    </p:anim>
                                    <p:set>
                                      <p:cBhvr>
                                        <p:cTn id="34"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2" grpId="1"/>
      <p:bldP spid="54"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5">
            <a:extLst>
              <a:ext uri="{FF2B5EF4-FFF2-40B4-BE49-F238E27FC236}">
                <a16:creationId xmlns="" xmlns:a16="http://schemas.microsoft.com/office/drawing/2014/main" id="{1AA67D21-3A9C-442E-9AD5-02C5BE995C3B}"/>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 xmlns:a16="http://schemas.microsoft.com/office/drawing/2014/main" id="{AE825E29-4460-4726-8C0B-53C431B4BEB3}"/>
              </a:ext>
            </a:extLst>
          </p:cNvPr>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 xmlns:a16="http://schemas.microsoft.com/office/drawing/2014/main" id="{DB95BF8B-4AE8-4201-AAA9-6029E5B74FA3}"/>
              </a:ext>
            </a:extLst>
          </p:cNvPr>
          <p:cNvGrpSpPr/>
          <p:nvPr/>
        </p:nvGrpSpPr>
        <p:grpSpPr>
          <a:xfrm>
            <a:off x="3531108" y="2879011"/>
            <a:ext cx="350869" cy="1794667"/>
            <a:chOff x="2016793" y="3377764"/>
            <a:chExt cx="350869" cy="1794667"/>
          </a:xfrm>
          <a:solidFill>
            <a:srgbClr val="969FA7"/>
          </a:solidFill>
        </p:grpSpPr>
        <p:sp>
          <p:nvSpPr>
            <p:cNvPr id="8" name="矩形 7">
              <a:extLst>
                <a:ext uri="{FF2B5EF4-FFF2-40B4-BE49-F238E27FC236}">
                  <a16:creationId xmlns=""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7" y="3495378"/>
            <a:ext cx="1382307" cy="594049"/>
          </a:xfrm>
          <a:prstGeom prst="rect">
            <a:avLst/>
          </a:prstGeom>
          <a:noFill/>
          <a:ln w="9525">
            <a:noFill/>
            <a:miter lim="800000"/>
            <a:headEnd/>
            <a:tailEnd/>
          </a:ln>
          <a:effectLst/>
        </p:spPr>
      </p:pic>
      <p:pic>
        <p:nvPicPr>
          <p:cNvPr id="14" name="Picture 2">
            <a:extLst>
              <a:ext uri="{FF2B5EF4-FFF2-40B4-BE49-F238E27FC236}">
                <a16:creationId xmlns=""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3" y="3501252"/>
            <a:ext cx="1382307" cy="594049"/>
          </a:xfrm>
          <a:prstGeom prst="rect">
            <a:avLst/>
          </a:prstGeom>
          <a:noFill/>
          <a:ln w="9525">
            <a:noFill/>
            <a:miter lim="800000"/>
            <a:headEnd/>
            <a:tailEnd/>
          </a:ln>
          <a:effectLst/>
        </p:spPr>
      </p:pic>
      <p:pic>
        <p:nvPicPr>
          <p:cNvPr id="15" name="Picture 2">
            <a:extLst>
              <a:ext uri="{FF2B5EF4-FFF2-40B4-BE49-F238E27FC236}">
                <a16:creationId xmlns=""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9" y="3495378"/>
            <a:ext cx="1382307" cy="594049"/>
          </a:xfrm>
          <a:prstGeom prst="rect">
            <a:avLst/>
          </a:prstGeom>
          <a:noFill/>
          <a:ln w="9525">
            <a:noFill/>
            <a:miter lim="800000"/>
            <a:headEnd/>
            <a:tailEnd/>
          </a:ln>
          <a:effectLst/>
        </p:spPr>
      </p:pic>
      <p:sp>
        <p:nvSpPr>
          <p:cNvPr id="16" name="箭头: 右 15">
            <a:extLst>
              <a:ext uri="{FF2B5EF4-FFF2-40B4-BE49-F238E27FC236}">
                <a16:creationId xmlns="" xmlns:a16="http://schemas.microsoft.com/office/drawing/2014/main" id="{101BEB41-05CA-4127-BC8E-4131E02ED8BA}"/>
              </a:ext>
            </a:extLst>
          </p:cNvPr>
          <p:cNvSpPr/>
          <p:nvPr/>
        </p:nvSpPr>
        <p:spPr>
          <a:xfrm>
            <a:off x="3828547"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 xmlns:a16="http://schemas.microsoft.com/office/drawing/2014/main" id="{DDD2A8C4-6EE9-4333-BCE9-83B207FEAE20}"/>
              </a:ext>
            </a:extLst>
          </p:cNvPr>
          <p:cNvSpPr/>
          <p:nvPr/>
        </p:nvSpPr>
        <p:spPr>
          <a:xfrm rot="16200000">
            <a:off x="7460726" y="3162375"/>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 xmlns:a16="http://schemas.microsoft.com/office/drawing/2014/main" id="{9DA38AB4-4A57-4CD8-A0DA-2BB4A16B22F1}"/>
              </a:ext>
            </a:extLst>
          </p:cNvPr>
          <p:cNvSpPr/>
          <p:nvPr/>
        </p:nvSpPr>
        <p:spPr>
          <a:xfrm rot="5400000">
            <a:off x="7572756" y="3160149"/>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 xmlns:a16="http://schemas.microsoft.com/office/drawing/2014/main" id="{CA33709C-0172-473C-BE5A-55F7A8D5DFBA}"/>
              </a:ext>
            </a:extLst>
          </p:cNvPr>
          <p:cNvSpPr/>
          <p:nvPr/>
        </p:nvSpPr>
        <p:spPr>
          <a:xfrm>
            <a:off x="6122443"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 xmlns:a16="http://schemas.microsoft.com/office/drawing/2014/main" id="{B83FFE3E-69A7-4D13-8D62-7B03AD24A658}"/>
              </a:ext>
            </a:extLst>
          </p:cNvPr>
          <p:cNvSpPr/>
          <p:nvPr/>
        </p:nvSpPr>
        <p:spPr>
          <a:xfrm>
            <a:off x="8422699"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 xmlns:a16="http://schemas.microsoft.com/office/drawing/2014/main" id="{50069D5D-2CF0-4F1A-928C-70A72FE79585}"/>
              </a:ext>
            </a:extLst>
          </p:cNvPr>
          <p:cNvSpPr/>
          <p:nvPr/>
        </p:nvSpPr>
        <p:spPr>
          <a:xfrm>
            <a:off x="10771275"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185429" y="2027687"/>
            <a:ext cx="713091" cy="910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758355" y="2095935"/>
            <a:ext cx="870372" cy="830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 xmlns:a16="http://schemas.microsoft.com/office/drawing/2014/main" id="{A355277D-E045-44D4-8C77-37DC7FF51D4D}"/>
              </a:ext>
            </a:extLst>
          </p:cNvPr>
          <p:cNvSpPr/>
          <p:nvPr/>
        </p:nvSpPr>
        <p:spPr>
          <a:xfrm rot="16200000">
            <a:off x="5228399" y="3160147"/>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 xmlns:a16="http://schemas.microsoft.com/office/drawing/2014/main" id="{FF1A74CD-C80A-4F91-B0E6-5C208D3D5640}"/>
              </a:ext>
            </a:extLst>
          </p:cNvPr>
          <p:cNvSpPr/>
          <p:nvPr/>
        </p:nvSpPr>
        <p:spPr>
          <a:xfrm rot="5400000">
            <a:off x="5340431" y="3157921"/>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 xmlns:a16="http://schemas.microsoft.com/office/drawing/2014/main" id="{543586B6-9BBB-4A16-8FDA-2EC51841441A}"/>
              </a:ext>
            </a:extLst>
          </p:cNvPr>
          <p:cNvSpPr/>
          <p:nvPr/>
        </p:nvSpPr>
        <p:spPr>
          <a:xfrm rot="16200000">
            <a:off x="9795391" y="3156018"/>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 xmlns:a16="http://schemas.microsoft.com/office/drawing/2014/main" id="{799B6B26-7FB9-414E-962C-9FF8F3CC3005}"/>
              </a:ext>
            </a:extLst>
          </p:cNvPr>
          <p:cNvSpPr/>
          <p:nvPr/>
        </p:nvSpPr>
        <p:spPr>
          <a:xfrm rot="5400000">
            <a:off x="9907422" y="3153792"/>
            <a:ext cx="476965" cy="113879"/>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20460" y="1957885"/>
            <a:ext cx="781552" cy="980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 xmlns:a16="http://schemas.microsoft.com/office/drawing/2014/main" id="{74AD4FD0-DB0F-41B4-AFDC-0F9B0BC1F90F}"/>
              </a:ext>
            </a:extLst>
          </p:cNvPr>
          <p:cNvSpPr txBox="1"/>
          <p:nvPr/>
        </p:nvSpPr>
        <p:spPr>
          <a:xfrm>
            <a:off x="5194364" y="1566015"/>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 xmlns:a16="http://schemas.microsoft.com/office/drawing/2014/main" id="{E3D9CB33-9CC7-4784-828E-167CA09EDF9B}"/>
              </a:ext>
            </a:extLst>
          </p:cNvPr>
          <p:cNvSpPr txBox="1"/>
          <p:nvPr/>
        </p:nvSpPr>
        <p:spPr>
          <a:xfrm>
            <a:off x="6604003" y="1566015"/>
            <a:ext cx="2518764"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 xmlns:a16="http://schemas.microsoft.com/office/drawing/2014/main" id="{96A38028-D8F0-495E-9C42-F0CDCEC0DD57}"/>
              </a:ext>
            </a:extLst>
          </p:cNvPr>
          <p:cNvSpPr txBox="1"/>
          <p:nvPr/>
        </p:nvSpPr>
        <p:spPr>
          <a:xfrm>
            <a:off x="9188258" y="1566015"/>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 xmlns:a16="http://schemas.microsoft.com/office/drawing/2014/main" id="{C017E3D2-3CE7-438B-9672-D60F2578804A}"/>
              </a:ext>
            </a:extLst>
          </p:cNvPr>
          <p:cNvSpPr txBox="1"/>
          <p:nvPr/>
        </p:nvSpPr>
        <p:spPr>
          <a:xfrm>
            <a:off x="2682465" y="3157212"/>
            <a:ext cx="602799"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 xmlns:a16="http://schemas.microsoft.com/office/drawing/2014/main" id="{9B8DCB88-BB93-460B-91E8-AB5FF14E6362}"/>
              </a:ext>
            </a:extLst>
          </p:cNvPr>
          <p:cNvSpPr txBox="1"/>
          <p:nvPr/>
        </p:nvSpPr>
        <p:spPr>
          <a:xfrm>
            <a:off x="2682465" y="4982727"/>
            <a:ext cx="602799"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 xmlns:a16="http://schemas.microsoft.com/office/drawing/2014/main" id="{96555970-63F0-475C-AC6E-5AC3EB439B6F}"/>
              </a:ext>
            </a:extLst>
          </p:cNvPr>
          <p:cNvSpPr txBox="1"/>
          <p:nvPr/>
        </p:nvSpPr>
        <p:spPr>
          <a:xfrm>
            <a:off x="4530286" y="3218381"/>
            <a:ext cx="602799"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 xmlns:a16="http://schemas.microsoft.com/office/drawing/2014/main" id="{98353F2F-8BB4-438C-8666-F24284E61778}"/>
              </a:ext>
            </a:extLst>
          </p:cNvPr>
          <p:cNvSpPr txBox="1"/>
          <p:nvPr/>
        </p:nvSpPr>
        <p:spPr>
          <a:xfrm>
            <a:off x="6902194" y="3221324"/>
            <a:ext cx="602799"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 xmlns:a16="http://schemas.microsoft.com/office/drawing/2014/main" id="{6FC62E22-05BA-407B-B18D-C8784E69D7FE}"/>
              </a:ext>
            </a:extLst>
          </p:cNvPr>
          <p:cNvSpPr txBox="1"/>
          <p:nvPr/>
        </p:nvSpPr>
        <p:spPr>
          <a:xfrm>
            <a:off x="9200282" y="3224737"/>
            <a:ext cx="602799"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 xmlns:a16="http://schemas.microsoft.com/office/drawing/2014/main" id="{BBCF3C8A-06CF-4EA4-9237-CD321F880667}"/>
              </a:ext>
            </a:extLst>
          </p:cNvPr>
          <p:cNvSpPr txBox="1"/>
          <p:nvPr/>
        </p:nvSpPr>
        <p:spPr>
          <a:xfrm>
            <a:off x="11015974" y="3219602"/>
            <a:ext cx="602799"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p:oleObj spid="_x0000_s6476" name="Equation" r:id="rId9" imgW="914400" imgH="198720" progId="">
              <p:embed/>
            </p:oleObj>
          </a:graphicData>
        </a:graphic>
      </p:graphicFrame>
      <p:sp>
        <p:nvSpPr>
          <p:cNvPr id="11" name="右大括号 10">
            <a:extLst>
              <a:ext uri="{FF2B5EF4-FFF2-40B4-BE49-F238E27FC236}">
                <a16:creationId xmlns="" xmlns:a16="http://schemas.microsoft.com/office/drawing/2014/main" id="{75A651AF-886A-49B2-8867-0B4AC2681FEF}"/>
              </a:ext>
            </a:extLst>
          </p:cNvPr>
          <p:cNvSpPr/>
          <p:nvPr/>
        </p:nvSpPr>
        <p:spPr>
          <a:xfrm rot="16200000">
            <a:off x="7560335" y="3012135"/>
            <a:ext cx="387927" cy="2792773"/>
          </a:xfrm>
          <a:prstGeom prst="righ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文本框 55">
            <a:extLst>
              <a:ext uri="{FF2B5EF4-FFF2-40B4-BE49-F238E27FC236}">
                <a16:creationId xmlns="" xmlns:a16="http://schemas.microsoft.com/office/drawing/2014/main" id="{5E99D919-7385-4F2F-9B65-2D549D1BC826}"/>
              </a:ext>
            </a:extLst>
          </p:cNvPr>
          <p:cNvSpPr txBox="1"/>
          <p:nvPr/>
        </p:nvSpPr>
        <p:spPr>
          <a:xfrm>
            <a:off x="5175893" y="4589674"/>
            <a:ext cx="2540953" cy="830997"/>
          </a:xfrm>
          <a:prstGeom prst="rect">
            <a:avLst/>
          </a:prstGeom>
          <a:noFill/>
        </p:spPr>
        <p:txBody>
          <a:bodyPr wrap="square" rtlCol="0">
            <a:spAutoFit/>
          </a:bodyPr>
          <a:lstStyle/>
          <a:p>
            <a:r>
              <a:rPr lang="en-US" altLang="zh-CN" sz="2400" dirty="0">
                <a:solidFill>
                  <a:srgbClr val="FF0000"/>
                </a:solidFill>
              </a:rPr>
              <a:t>Insecure firmware,</a:t>
            </a:r>
          </a:p>
          <a:p>
            <a:r>
              <a:rPr lang="en-US" altLang="zh-CN" sz="2400" dirty="0">
                <a:solidFill>
                  <a:srgbClr val="FF0000"/>
                </a:solidFill>
              </a:rPr>
              <a:t>e.g. ONIE</a:t>
            </a:r>
            <a:endParaRPr lang="zh-CN" altLang="en-US" dirty="0"/>
          </a:p>
        </p:txBody>
      </p:sp>
      <p:sp>
        <p:nvSpPr>
          <p:cNvPr id="57" name="文本框 56">
            <a:extLst>
              <a:ext uri="{FF2B5EF4-FFF2-40B4-BE49-F238E27FC236}">
                <a16:creationId xmlns="" xmlns:a16="http://schemas.microsoft.com/office/drawing/2014/main" id="{5C3711AE-2D9E-41A6-8178-925EF4A51203}"/>
              </a:ext>
            </a:extLst>
          </p:cNvPr>
          <p:cNvSpPr txBox="1"/>
          <p:nvPr/>
        </p:nvSpPr>
        <p:spPr>
          <a:xfrm>
            <a:off x="8010683" y="4589666"/>
            <a:ext cx="2355152" cy="738664"/>
          </a:xfrm>
          <a:prstGeom prst="rect">
            <a:avLst/>
          </a:prstGeom>
          <a:noFill/>
        </p:spPr>
        <p:txBody>
          <a:bodyPr wrap="square" rtlCol="0">
            <a:spAutoFit/>
          </a:bodyPr>
          <a:lstStyle/>
          <a:p>
            <a:r>
              <a:rPr lang="en-US" altLang="zh-CN" sz="2400" dirty="0">
                <a:solidFill>
                  <a:srgbClr val="FF0000"/>
                </a:solidFill>
              </a:rPr>
              <a:t>Insecure </a:t>
            </a:r>
            <a:r>
              <a:rPr lang="en-US" altLang="zh-CN" sz="2400" dirty="0" err="1">
                <a:solidFill>
                  <a:srgbClr val="FF0000"/>
                </a:solidFill>
              </a:rPr>
              <a:t>NOSes</a:t>
            </a:r>
            <a:r>
              <a:rPr lang="en-US" altLang="zh-CN" sz="2400" dirty="0">
                <a:solidFill>
                  <a:srgbClr val="FF0000"/>
                </a:solidFill>
              </a:rPr>
              <a:t> </a:t>
            </a:r>
          </a:p>
          <a:p>
            <a:endParaRPr lang="zh-CN" altLang="en-US" dirty="0"/>
          </a:p>
        </p:txBody>
      </p:sp>
      <p:sp>
        <p:nvSpPr>
          <p:cNvPr id="58" name="文本框 57">
            <a:extLst>
              <a:ext uri="{FF2B5EF4-FFF2-40B4-BE49-F238E27FC236}">
                <a16:creationId xmlns="" xmlns:a16="http://schemas.microsoft.com/office/drawing/2014/main" id="{6D7EE910-15E5-47FA-8588-D5C7E478FC4C}"/>
              </a:ext>
            </a:extLst>
          </p:cNvPr>
          <p:cNvSpPr txBox="1"/>
          <p:nvPr/>
        </p:nvSpPr>
        <p:spPr>
          <a:xfrm>
            <a:off x="6395488" y="5931162"/>
            <a:ext cx="2792773" cy="461665"/>
          </a:xfrm>
          <a:prstGeom prst="rect">
            <a:avLst/>
          </a:prstGeom>
          <a:noFill/>
        </p:spPr>
        <p:txBody>
          <a:bodyPr wrap="square" rtlCol="0">
            <a:spAutoFit/>
          </a:bodyPr>
          <a:lstStyle/>
          <a:p>
            <a:r>
              <a:rPr lang="en-US" altLang="zh-CN" sz="2400" dirty="0">
                <a:solidFill>
                  <a:srgbClr val="FF0000"/>
                </a:solidFill>
              </a:rPr>
              <a:t>Pickett @ DEFCON</a:t>
            </a:r>
            <a:endParaRPr lang="zh-CN" altLang="en-US" dirty="0"/>
          </a:p>
        </p:txBody>
      </p:sp>
      <p:sp>
        <p:nvSpPr>
          <p:cNvPr id="54" name="文本框 53">
            <a:extLst>
              <a:ext uri="{FF2B5EF4-FFF2-40B4-BE49-F238E27FC236}">
                <a16:creationId xmlns="" xmlns:a16="http://schemas.microsoft.com/office/drawing/2014/main" id="{1533EB60-C4F8-42FD-82F2-F11F4797BC17}"/>
              </a:ext>
            </a:extLst>
          </p:cNvPr>
          <p:cNvSpPr txBox="1"/>
          <p:nvPr/>
        </p:nvSpPr>
        <p:spPr>
          <a:xfrm>
            <a:off x="336792" y="458389"/>
            <a:ext cx="6233600" cy="1446550"/>
          </a:xfrm>
          <a:prstGeom prst="rect">
            <a:avLst/>
          </a:prstGeom>
          <a:noFill/>
        </p:spPr>
        <p:txBody>
          <a:bodyPr wrap="square" rtlCol="0">
            <a:spAutoFit/>
          </a:bodyPr>
          <a:lstStyle/>
          <a:p>
            <a:r>
              <a:rPr lang="en-US" altLang="zh-CN" sz="4400" dirty="0">
                <a:solidFill>
                  <a:srgbClr val="E8A844">
                    <a:lumMod val="75000"/>
                  </a:srgbClr>
                </a:solidFill>
              </a:rPr>
              <a:t>Middlebox-Bypass Attacks:</a:t>
            </a:r>
          </a:p>
          <a:p>
            <a:r>
              <a:rPr lang="en-US" altLang="zh-CN" sz="4400" dirty="0">
                <a:solidFill>
                  <a:srgbClr val="E8A844">
                    <a:lumMod val="75000"/>
                  </a:srgbClr>
                </a:solidFill>
              </a:rPr>
              <a:t>More than Hypothesis</a:t>
            </a:r>
            <a:endParaRPr lang="zh-CN" altLang="en-US" dirty="0"/>
          </a:p>
        </p:txBody>
      </p:sp>
    </p:spTree>
    <p:extLst>
      <p:ext uri="{BB962C8B-B14F-4D97-AF65-F5344CB8AC3E}">
        <p14:creationId xmlns="" xmlns:p14="http://schemas.microsoft.com/office/powerpoint/2010/main" val="223150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up)">
                                      <p:cBhvr>
                                        <p:cTn id="10" dur="500"/>
                                        <p:tgtEl>
                                          <p:spTgt spid="5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up)">
                                      <p:cBhvr>
                                        <p:cTn id="13" dur="500"/>
                                        <p:tgtEl>
                                          <p:spTgt spid="5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up)">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6"/>
                                        </p:tgtEl>
                                      </p:cBhvr>
                                    </p:animEffect>
                                    <p:set>
                                      <p:cBhvr>
                                        <p:cTn id="24" dur="1" fill="hold">
                                          <p:stCondLst>
                                            <p:cond delay="499"/>
                                          </p:stCondLst>
                                        </p:cTn>
                                        <p:tgtEl>
                                          <p:spTgt spid="56"/>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7"/>
                                        </p:tgtEl>
                                      </p:cBhvr>
                                    </p:animEffect>
                                    <p:set>
                                      <p:cBhvr>
                                        <p:cTn id="27" dur="1" fill="hold">
                                          <p:stCondLst>
                                            <p:cond delay="499"/>
                                          </p:stCondLst>
                                        </p:cTn>
                                        <p:tgtEl>
                                          <p:spTgt spid="5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8"/>
                                        </p:tgtEl>
                                      </p:cBhvr>
                                    </p:animEffect>
                                    <p:set>
                                      <p:cBhvr>
                                        <p:cTn id="30" dur="1" fill="hold">
                                          <p:stCondLst>
                                            <p:cond delay="499"/>
                                          </p:stCondLst>
                                        </p:cTn>
                                        <p:tgtEl>
                                          <p:spTgt spid="5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4"/>
                                        </p:tgtEl>
                                      </p:cBhvr>
                                    </p:animEffect>
                                    <p:set>
                                      <p:cBhvr>
                                        <p:cTn id="45" dur="1" fill="hold">
                                          <p:stCondLst>
                                            <p:cond delay="499"/>
                                          </p:stCondLst>
                                        </p:cTn>
                                        <p:tgtEl>
                                          <p:spTgt spid="1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19"/>
                                        </p:tgtEl>
                                      </p:cBhvr>
                                    </p:animEffect>
                                    <p:set>
                                      <p:cBhvr>
                                        <p:cTn id="60" dur="1" fill="hold">
                                          <p:stCondLst>
                                            <p:cond delay="499"/>
                                          </p:stCondLst>
                                        </p:cTn>
                                        <p:tgtEl>
                                          <p:spTgt spid="19"/>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20"/>
                                        </p:tgtEl>
                                      </p:cBhvr>
                                    </p:animEffect>
                                    <p:set>
                                      <p:cBhvr>
                                        <p:cTn id="63" dur="1" fill="hold">
                                          <p:stCondLst>
                                            <p:cond delay="499"/>
                                          </p:stCondLst>
                                        </p:cTn>
                                        <p:tgtEl>
                                          <p:spTgt spid="20"/>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28"/>
                                        </p:tgtEl>
                                      </p:cBhvr>
                                    </p:animEffect>
                                    <p:set>
                                      <p:cBhvr>
                                        <p:cTn id="66" dur="1" fill="hold">
                                          <p:stCondLst>
                                            <p:cond delay="499"/>
                                          </p:stCondLst>
                                        </p:cTn>
                                        <p:tgtEl>
                                          <p:spTgt spid="2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9"/>
                                        </p:tgtEl>
                                      </p:cBhvr>
                                    </p:animEffect>
                                    <p:set>
                                      <p:cBhvr>
                                        <p:cTn id="69" dur="1" fill="hold">
                                          <p:stCondLst>
                                            <p:cond delay="499"/>
                                          </p:stCondLst>
                                        </p:cTn>
                                        <p:tgtEl>
                                          <p:spTgt spid="39"/>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40"/>
                                        </p:tgtEl>
                                      </p:cBhvr>
                                    </p:animEffect>
                                    <p:set>
                                      <p:cBhvr>
                                        <p:cTn id="72" dur="1" fill="hold">
                                          <p:stCondLst>
                                            <p:cond delay="499"/>
                                          </p:stCondLst>
                                        </p:cTn>
                                        <p:tgtEl>
                                          <p:spTgt spid="40"/>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41"/>
                                        </p:tgtEl>
                                      </p:cBhvr>
                                    </p:animEffect>
                                    <p:set>
                                      <p:cBhvr>
                                        <p:cTn id="75" dur="1" fill="hold">
                                          <p:stCondLst>
                                            <p:cond delay="499"/>
                                          </p:stCondLst>
                                        </p:cTn>
                                        <p:tgtEl>
                                          <p:spTgt spid="41"/>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42"/>
                                        </p:tgtEl>
                                      </p:cBhvr>
                                    </p:animEffect>
                                    <p:set>
                                      <p:cBhvr>
                                        <p:cTn id="78" dur="1" fill="hold">
                                          <p:stCondLst>
                                            <p:cond delay="499"/>
                                          </p:stCondLst>
                                        </p:cTn>
                                        <p:tgtEl>
                                          <p:spTgt spid="42"/>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43"/>
                                        </p:tgtEl>
                                      </p:cBhvr>
                                    </p:animEffect>
                                    <p:set>
                                      <p:cBhvr>
                                        <p:cTn id="81" dur="1" fill="hold">
                                          <p:stCondLst>
                                            <p:cond delay="499"/>
                                          </p:stCondLst>
                                        </p:cTn>
                                        <p:tgtEl>
                                          <p:spTgt spid="43"/>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44"/>
                                        </p:tgtEl>
                                      </p:cBhvr>
                                    </p:animEffect>
                                    <p:set>
                                      <p:cBhvr>
                                        <p:cTn id="84" dur="1" fill="hold">
                                          <p:stCondLst>
                                            <p:cond delay="499"/>
                                          </p:stCondLst>
                                        </p:cTn>
                                        <p:tgtEl>
                                          <p:spTgt spid="4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45"/>
                                        </p:tgtEl>
                                      </p:cBhvr>
                                    </p:animEffect>
                                    <p:set>
                                      <p:cBhvr>
                                        <p:cTn id="87" dur="1" fill="hold">
                                          <p:stCondLst>
                                            <p:cond delay="499"/>
                                          </p:stCondLst>
                                        </p:cTn>
                                        <p:tgtEl>
                                          <p:spTgt spid="45"/>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46"/>
                                        </p:tgtEl>
                                      </p:cBhvr>
                                    </p:animEffect>
                                    <p:set>
                                      <p:cBhvr>
                                        <p:cTn id="90" dur="1" fill="hold">
                                          <p:stCondLst>
                                            <p:cond delay="499"/>
                                          </p:stCondLst>
                                        </p:cTn>
                                        <p:tgtEl>
                                          <p:spTgt spid="46"/>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47"/>
                                        </p:tgtEl>
                                      </p:cBhvr>
                                    </p:animEffect>
                                    <p:set>
                                      <p:cBhvr>
                                        <p:cTn id="93" dur="1" fill="hold">
                                          <p:stCondLst>
                                            <p:cond delay="499"/>
                                          </p:stCondLst>
                                        </p:cTn>
                                        <p:tgtEl>
                                          <p:spTgt spid="47"/>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48"/>
                                        </p:tgtEl>
                                      </p:cBhvr>
                                    </p:animEffect>
                                    <p:set>
                                      <p:cBhvr>
                                        <p:cTn id="96" dur="1" fill="hold">
                                          <p:stCondLst>
                                            <p:cond delay="499"/>
                                          </p:stCondLst>
                                        </p:cTn>
                                        <p:tgtEl>
                                          <p:spTgt spid="48"/>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49"/>
                                        </p:tgtEl>
                                      </p:cBhvr>
                                    </p:animEffect>
                                    <p:set>
                                      <p:cBhvr>
                                        <p:cTn id="99" dur="1" fill="hold">
                                          <p:stCondLst>
                                            <p:cond delay="499"/>
                                          </p:stCondLst>
                                        </p:cTn>
                                        <p:tgtEl>
                                          <p:spTgt spid="49"/>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50"/>
                                        </p:tgtEl>
                                      </p:cBhvr>
                                    </p:animEffect>
                                    <p:set>
                                      <p:cBhvr>
                                        <p:cTn id="102" dur="1" fill="hold">
                                          <p:stCondLst>
                                            <p:cond delay="499"/>
                                          </p:stCondLst>
                                        </p:cTn>
                                        <p:tgtEl>
                                          <p:spTgt spid="50"/>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51"/>
                                        </p:tgtEl>
                                      </p:cBhvr>
                                    </p:animEffect>
                                    <p:set>
                                      <p:cBhvr>
                                        <p:cTn id="105" dur="1" fill="hold">
                                          <p:stCondLst>
                                            <p:cond delay="499"/>
                                          </p:stCondLst>
                                        </p:cTn>
                                        <p:tgtEl>
                                          <p:spTgt spid="51"/>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52"/>
                                        </p:tgtEl>
                                      </p:cBhvr>
                                    </p:animEffect>
                                    <p:set>
                                      <p:cBhvr>
                                        <p:cTn id="108" dur="1" fill="hold">
                                          <p:stCondLst>
                                            <p:cond delay="499"/>
                                          </p:stCondLst>
                                        </p:cTn>
                                        <p:tgtEl>
                                          <p:spTgt spid="52"/>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53"/>
                                        </p:tgtEl>
                                      </p:cBhvr>
                                    </p:animEffect>
                                    <p:set>
                                      <p:cBhvr>
                                        <p:cTn id="111" dur="1" fill="hold">
                                          <p:stCondLst>
                                            <p:cond delay="499"/>
                                          </p:stCondLst>
                                        </p:cTn>
                                        <p:tgtEl>
                                          <p:spTgt spid="53"/>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500"/>
                                        <p:tgtEl>
                                          <p:spTgt spid="55"/>
                                        </p:tgtEl>
                                      </p:cBhvr>
                                    </p:animEffect>
                                    <p:set>
                                      <p:cBhvr>
                                        <p:cTn id="114" dur="1" fill="hold">
                                          <p:stCondLst>
                                            <p:cond delay="499"/>
                                          </p:stCondLst>
                                        </p:cTn>
                                        <p:tgtEl>
                                          <p:spTgt spid="5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3"/>
                                        </p:tgtEl>
                                      </p:cBhvr>
                                    </p:animEffect>
                                    <p:set>
                                      <p:cBhvr>
                                        <p:cTn id="11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8" grpId="0" animBg="1"/>
      <p:bldP spid="41" grpId="0" animBg="1"/>
      <p:bldP spid="42" grpId="0" animBg="1"/>
      <p:bldP spid="43" grpId="0" animBg="1"/>
      <p:bldP spid="44" grpId="0" animBg="1"/>
      <p:bldP spid="46" grpId="0"/>
      <p:bldP spid="47" grpId="0"/>
      <p:bldP spid="48" grpId="0"/>
      <p:bldP spid="49" grpId="0"/>
      <p:bldP spid="50" grpId="0"/>
      <p:bldP spid="51" grpId="0"/>
      <p:bldP spid="52" grpId="0"/>
      <p:bldP spid="53" grpId="0"/>
      <p:bldP spid="55" grpId="0"/>
      <p:bldP spid="11" grpId="0" animBg="1"/>
      <p:bldP spid="11" grpId="1" animBg="1"/>
      <p:bldP spid="56" grpId="0"/>
      <p:bldP spid="56" grpId="1"/>
      <p:bldP spid="57" grpId="0"/>
      <p:bldP spid="57" grpId="1"/>
      <p:bldP spid="58" grpId="0"/>
      <p:bldP spid="58"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 xmlns:a16="http://schemas.microsoft.com/office/drawing/2014/main" id="{7ECBDB63-8D75-43B8-8E5E-43446A9BA716}"/>
              </a:ext>
            </a:extLst>
          </p:cNvPr>
          <p:cNvSpPr/>
          <p:nvPr/>
        </p:nvSpPr>
        <p:spPr>
          <a:xfrm>
            <a:off x="6511647" y="729675"/>
            <a:ext cx="45719" cy="5874328"/>
          </a:xfrm>
          <a:prstGeom prst="rect">
            <a:avLst/>
          </a:prstGeom>
          <a:solidFill>
            <a:srgbClr val="8CB64A"/>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 xmlns:a16="http://schemas.microsoft.com/office/drawing/2014/main" id="{D4A9170C-8A31-483A-AE80-62E016D1B811}"/>
              </a:ext>
            </a:extLst>
          </p:cNvPr>
          <p:cNvSpPr txBox="1"/>
          <p:nvPr/>
        </p:nvSpPr>
        <p:spPr>
          <a:xfrm>
            <a:off x="6624207" y="901419"/>
            <a:ext cx="5567796"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Probe-based Methods</a:t>
            </a:r>
            <a:endParaRPr lang="zh-CN" altLang="en-US" sz="3600" dirty="0">
              <a:solidFill>
                <a:srgbClr val="366658"/>
              </a:solidFill>
              <a:cs typeface="+mj-cs"/>
            </a:endParaRPr>
          </a:p>
        </p:txBody>
      </p:sp>
      <p:sp>
        <p:nvSpPr>
          <p:cNvPr id="61" name="文本框 60">
            <a:extLst>
              <a:ext uri="{FF2B5EF4-FFF2-40B4-BE49-F238E27FC236}">
                <a16:creationId xmlns="" xmlns:a16="http://schemas.microsoft.com/office/drawing/2014/main" id="{10021731-BF47-4600-AF89-F68A2AB001A2}"/>
              </a:ext>
            </a:extLst>
          </p:cNvPr>
          <p:cNvSpPr txBox="1"/>
          <p:nvPr/>
        </p:nvSpPr>
        <p:spPr>
          <a:xfrm>
            <a:off x="6624207" y="3543014"/>
            <a:ext cx="5415396"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Statistics-based Methods</a:t>
            </a:r>
            <a:endParaRPr lang="zh-CN" altLang="en-US" sz="3600" dirty="0">
              <a:solidFill>
                <a:srgbClr val="366658"/>
              </a:solidFill>
              <a:cs typeface="+mj-cs"/>
            </a:endParaRPr>
          </a:p>
        </p:txBody>
      </p:sp>
      <p:sp>
        <p:nvSpPr>
          <p:cNvPr id="13" name="文本框 12">
            <a:extLst>
              <a:ext uri="{FF2B5EF4-FFF2-40B4-BE49-F238E27FC236}">
                <a16:creationId xmlns="" xmlns:a16="http://schemas.microsoft.com/office/drawing/2014/main" id="{053E9AD9-15AA-4DEE-AA52-299E635062A8}"/>
              </a:ext>
            </a:extLst>
          </p:cNvPr>
          <p:cNvSpPr txBox="1"/>
          <p:nvPr/>
        </p:nvSpPr>
        <p:spPr>
          <a:xfrm>
            <a:off x="7000877" y="1654914"/>
            <a:ext cx="4088131" cy="1200329"/>
          </a:xfrm>
          <a:prstGeom prst="rect">
            <a:avLst/>
          </a:prstGeom>
          <a:noFill/>
        </p:spPr>
        <p:txBody>
          <a:bodyPr wrap="square" rtlCol="0">
            <a:spAutoFit/>
          </a:bodyPr>
          <a:lstStyle/>
          <a:p>
            <a:pPr marL="457200" indent="-457200">
              <a:buClr>
                <a:srgbClr val="FF0000"/>
              </a:buClr>
              <a:buFont typeface="Wingdings" panose="05000000000000000000" pitchFamily="2" charset="2"/>
              <a:buChar char="Ø"/>
            </a:pPr>
            <a:r>
              <a:rPr lang="en-US" altLang="zh-CN" sz="2400" dirty="0">
                <a:solidFill>
                  <a:srgbClr val="366658"/>
                </a:solidFill>
              </a:rPr>
              <a:t>Blinded by coward-attack</a:t>
            </a:r>
          </a:p>
          <a:p>
            <a:pPr marL="457200" indent="-457200">
              <a:buClr>
                <a:srgbClr val="FF0000"/>
              </a:buClr>
              <a:buFont typeface="Wingdings" panose="05000000000000000000" pitchFamily="2" charset="2"/>
              <a:buChar char="Ø"/>
            </a:pPr>
            <a:r>
              <a:rPr lang="en-US" altLang="zh-CN" sz="2400" dirty="0">
                <a:solidFill>
                  <a:srgbClr val="366658"/>
                </a:solidFill>
              </a:rPr>
              <a:t>Waste valuable control channel bandwidth</a:t>
            </a:r>
            <a:endParaRPr lang="zh-CN" altLang="en-US" sz="2400" dirty="0">
              <a:solidFill>
                <a:srgbClr val="366658"/>
              </a:solidFill>
            </a:endParaRPr>
          </a:p>
        </p:txBody>
      </p:sp>
      <p:sp>
        <p:nvSpPr>
          <p:cNvPr id="62" name="文本框 61">
            <a:extLst>
              <a:ext uri="{FF2B5EF4-FFF2-40B4-BE49-F238E27FC236}">
                <a16:creationId xmlns="" xmlns:a16="http://schemas.microsoft.com/office/drawing/2014/main" id="{3CD9D08A-B5A8-4B85-B04C-1663C14A3C4F}"/>
              </a:ext>
            </a:extLst>
          </p:cNvPr>
          <p:cNvSpPr txBox="1"/>
          <p:nvPr/>
        </p:nvSpPr>
        <p:spPr>
          <a:xfrm>
            <a:off x="7000877" y="4348860"/>
            <a:ext cx="4088131" cy="1200329"/>
          </a:xfrm>
          <a:prstGeom prst="rect">
            <a:avLst/>
          </a:prstGeom>
          <a:noFill/>
        </p:spPr>
        <p:txBody>
          <a:bodyPr wrap="square" rtlCol="0">
            <a:spAutoFit/>
          </a:bodyPr>
          <a:lstStyle/>
          <a:p>
            <a:pPr marL="457200" indent="-457200">
              <a:buClr>
                <a:srgbClr val="FF0000"/>
              </a:buClr>
              <a:buFont typeface="Wingdings" panose="05000000000000000000" pitchFamily="2" charset="2"/>
              <a:buChar char="Ø"/>
            </a:pPr>
            <a:r>
              <a:rPr lang="en-US" altLang="zh-CN" sz="2400" dirty="0">
                <a:solidFill>
                  <a:srgbClr val="366658"/>
                </a:solidFill>
              </a:rPr>
              <a:t>False positive (negative)</a:t>
            </a:r>
          </a:p>
          <a:p>
            <a:pPr marL="457200" indent="-457200">
              <a:buClr>
                <a:srgbClr val="FF0000"/>
              </a:buClr>
              <a:buFont typeface="Wingdings" panose="05000000000000000000" pitchFamily="2" charset="2"/>
              <a:buChar char="Ø"/>
            </a:pPr>
            <a:r>
              <a:rPr lang="en-US" altLang="zh-CN" sz="2400" dirty="0">
                <a:solidFill>
                  <a:srgbClr val="366658"/>
                </a:solidFill>
              </a:rPr>
              <a:t>Waste valuable control channel bandwidth</a:t>
            </a:r>
            <a:endParaRPr lang="zh-CN" altLang="en-US" sz="2400" dirty="0">
              <a:solidFill>
                <a:srgbClr val="366658"/>
              </a:solidFill>
            </a:endParaRPr>
          </a:p>
        </p:txBody>
      </p:sp>
      <p:sp>
        <p:nvSpPr>
          <p:cNvPr id="9" name="文本框 8">
            <a:extLst>
              <a:ext uri="{FF2B5EF4-FFF2-40B4-BE49-F238E27FC236}">
                <a16:creationId xmlns="" xmlns:a16="http://schemas.microsoft.com/office/drawing/2014/main" id="{47D85477-93C4-479D-962D-A4DD990FE025}"/>
              </a:ext>
            </a:extLst>
          </p:cNvPr>
          <p:cNvSpPr txBox="1"/>
          <p:nvPr/>
        </p:nvSpPr>
        <p:spPr>
          <a:xfrm>
            <a:off x="336792" y="458390"/>
            <a:ext cx="6233600" cy="2123658"/>
          </a:xfrm>
          <a:prstGeom prst="rect">
            <a:avLst/>
          </a:prstGeom>
          <a:noFill/>
        </p:spPr>
        <p:txBody>
          <a:bodyPr wrap="square" rtlCol="0">
            <a:spAutoFit/>
          </a:bodyPr>
          <a:lstStyle/>
          <a:p>
            <a:r>
              <a:rPr lang="en-US" altLang="zh-CN" sz="4400" dirty="0">
                <a:solidFill>
                  <a:srgbClr val="E8A844">
                    <a:lumMod val="75000"/>
                  </a:srgbClr>
                </a:solidFill>
              </a:rPr>
              <a:t>Middlebox-Bypass Attacks:</a:t>
            </a:r>
          </a:p>
          <a:p>
            <a:r>
              <a:rPr lang="en-US" altLang="zh-CN" sz="4400" dirty="0">
                <a:solidFill>
                  <a:srgbClr val="E8A844">
                    <a:lumMod val="75000"/>
                  </a:srgbClr>
                </a:solidFill>
              </a:rPr>
              <a:t>Existing malicious switch detection methods</a:t>
            </a:r>
            <a:endParaRPr lang="zh-CN" altLang="en-US" dirty="0"/>
          </a:p>
        </p:txBody>
      </p:sp>
    </p:spTree>
    <p:extLst>
      <p:ext uri="{BB962C8B-B14F-4D97-AF65-F5344CB8AC3E}">
        <p14:creationId xmlns="" xmlns:p14="http://schemas.microsoft.com/office/powerpoint/2010/main" val="66507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750"/>
                                        <p:tgtEl>
                                          <p:spTgt spid="59"/>
                                        </p:tgtEl>
                                      </p:cBhvr>
                                    </p:animEffect>
                                    <p:anim calcmode="lin" valueType="num">
                                      <p:cBhvr>
                                        <p:cTn id="8" dur="750" fill="hold"/>
                                        <p:tgtEl>
                                          <p:spTgt spid="59"/>
                                        </p:tgtEl>
                                        <p:attrNameLst>
                                          <p:attrName>ppt_x</p:attrName>
                                        </p:attrNameLst>
                                      </p:cBhvr>
                                      <p:tavLst>
                                        <p:tav tm="0">
                                          <p:val>
                                            <p:strVal val="#ppt_x"/>
                                          </p:val>
                                        </p:tav>
                                        <p:tav tm="100000">
                                          <p:val>
                                            <p:strVal val="#ppt_x"/>
                                          </p:val>
                                        </p:tav>
                                      </p:tavLst>
                                    </p:anim>
                                    <p:anim calcmode="lin" valueType="num">
                                      <p:cBhvr>
                                        <p:cTn id="9" dur="750" fill="hold"/>
                                        <p:tgtEl>
                                          <p:spTgt spid="59"/>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grpId="0" nodeType="withEffect">
                                  <p:stCondLst>
                                    <p:cond delay="0"/>
                                  </p:stCondLst>
                                  <p:childTnLst>
                                    <p:animMotion origin="layout" path="M -3.125E-6 2.22222E-6 L -3.125E-6 0.27847 " pathEditMode="relative" rAng="0" ptsTypes="AA">
                                      <p:cBhvr>
                                        <p:cTn id="11" dur="1000" fill="hold"/>
                                        <p:tgtEl>
                                          <p:spTgt spid="9"/>
                                        </p:tgtEl>
                                        <p:attrNameLst>
                                          <p:attrName>ppt_x</p:attrName>
                                          <p:attrName>ppt_y</p:attrName>
                                        </p:attrNameLst>
                                      </p:cBhvr>
                                      <p:rCtr x="0" y="13912"/>
                                    </p:animMotion>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anim calcmode="lin" valueType="num">
                                      <p:cBhvr>
                                        <p:cTn id="17" dur="500" fill="hold"/>
                                        <p:tgtEl>
                                          <p:spTgt spid="60"/>
                                        </p:tgtEl>
                                        <p:attrNameLst>
                                          <p:attrName>ppt_x</p:attrName>
                                        </p:attrNameLst>
                                      </p:cBhvr>
                                      <p:tavLst>
                                        <p:tav tm="0">
                                          <p:val>
                                            <p:strVal val="#ppt_x"/>
                                          </p:val>
                                        </p:tav>
                                        <p:tav tm="100000">
                                          <p:val>
                                            <p:strVal val="#ppt_x"/>
                                          </p:val>
                                        </p:tav>
                                      </p:tavLst>
                                    </p:anim>
                                    <p:anim calcmode="lin" valueType="num">
                                      <p:cBhvr>
                                        <p:cTn id="18" dur="500" fill="hold"/>
                                        <p:tgtEl>
                                          <p:spTgt spid="60"/>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anim calcmode="lin" valueType="num">
                                      <p:cBhvr>
                                        <p:cTn id="22" dur="500" fill="hold"/>
                                        <p:tgtEl>
                                          <p:spTgt spid="61"/>
                                        </p:tgtEl>
                                        <p:attrNameLst>
                                          <p:attrName>ppt_x</p:attrName>
                                        </p:attrNameLst>
                                      </p:cBhvr>
                                      <p:tavLst>
                                        <p:tav tm="0">
                                          <p:val>
                                            <p:strVal val="#ppt_x"/>
                                          </p:val>
                                        </p:tav>
                                        <p:tav tm="100000">
                                          <p:val>
                                            <p:strVal val="#ppt_x"/>
                                          </p:val>
                                        </p:tav>
                                      </p:tavLst>
                                    </p:anim>
                                    <p:anim calcmode="lin" valueType="num">
                                      <p:cBhvr>
                                        <p:cTn id="23" dur="5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wipe(up)">
                                      <p:cBhvr>
                                        <p:cTn id="28" dur="500"/>
                                        <p:tgtEl>
                                          <p:spTgt spid="1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62">
                                            <p:txEl>
                                              <p:pRg st="0" end="0"/>
                                            </p:txEl>
                                          </p:spTgt>
                                        </p:tgtEl>
                                        <p:attrNameLst>
                                          <p:attrName>style.visibility</p:attrName>
                                        </p:attrNameLst>
                                      </p:cBhvr>
                                      <p:to>
                                        <p:strVal val="visible"/>
                                      </p:to>
                                    </p:set>
                                    <p:animEffect transition="in" filter="wipe(up)">
                                      <p:cBhvr>
                                        <p:cTn id="33" dur="500"/>
                                        <p:tgtEl>
                                          <p:spTgt spid="6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
                                            <p:txEl>
                                              <p:pRg st="1" end="1"/>
                                            </p:txEl>
                                          </p:spTgt>
                                        </p:tgtEl>
                                        <p:attrNameLst>
                                          <p:attrName>style.visibility</p:attrName>
                                        </p:attrNameLst>
                                      </p:cBhvr>
                                      <p:to>
                                        <p:strVal val="visible"/>
                                      </p:to>
                                    </p:set>
                                    <p:animEffect transition="in" filter="wipe(up)">
                                      <p:cBhvr>
                                        <p:cTn id="38" dur="500"/>
                                        <p:tgtEl>
                                          <p:spTgt spid="13">
                                            <p:txEl>
                                              <p:pRg st="1" end="1"/>
                                            </p:txEl>
                                          </p:spTgt>
                                        </p:tgtEl>
                                      </p:cBhvr>
                                    </p:animEffect>
                                  </p:childTnLst>
                                </p:cTn>
                              </p:par>
                              <p:par>
                                <p:cTn id="39" presetID="22" presetClass="entr" presetSubtype="1" fill="hold" nodeType="withEffect">
                                  <p:stCondLst>
                                    <p:cond delay="0"/>
                                  </p:stCondLst>
                                  <p:childTnLst>
                                    <p:set>
                                      <p:cBhvr>
                                        <p:cTn id="40" dur="1" fill="hold">
                                          <p:stCondLst>
                                            <p:cond delay="0"/>
                                          </p:stCondLst>
                                        </p:cTn>
                                        <p:tgtEl>
                                          <p:spTgt spid="62">
                                            <p:txEl>
                                              <p:pRg st="1" end="1"/>
                                            </p:txEl>
                                          </p:spTgt>
                                        </p:tgtEl>
                                        <p:attrNameLst>
                                          <p:attrName>style.visibility</p:attrName>
                                        </p:attrNameLst>
                                      </p:cBhvr>
                                      <p:to>
                                        <p:strVal val="visible"/>
                                      </p:to>
                                    </p:set>
                                    <p:animEffect transition="in" filter="wipe(up)">
                                      <p:cBhvr>
                                        <p:cTn id="41" dur="500"/>
                                        <p:tgtEl>
                                          <p:spTgt spid="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61"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2.9|23.2|6.5|9.3|11.2"/>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ags/tag3.xml><?xml version="1.0" encoding="utf-8"?>
<p:tagLst xmlns:a="http://schemas.openxmlformats.org/drawingml/2006/main" xmlns:r="http://schemas.openxmlformats.org/officeDocument/2006/relationships" xmlns:p="http://schemas.openxmlformats.org/presentationml/2006/main">
  <p:tag name="TIMING" val="|5.1|6"/>
</p:tagLst>
</file>

<file path=ppt/tags/tag4.xml><?xml version="1.0" encoding="utf-8"?>
<p:tagLst xmlns:a="http://schemas.openxmlformats.org/drawingml/2006/main" xmlns:r="http://schemas.openxmlformats.org/officeDocument/2006/relationships" xmlns:p="http://schemas.openxmlformats.org/presentationml/2006/main">
  <p:tag name="TIMING" val="|11.6|4.1|13.2|14.2|18.1|0.9|2"/>
</p:tagLst>
</file>

<file path=ppt/tags/tag5.xml><?xml version="1.0" encoding="utf-8"?>
<p:tagLst xmlns:a="http://schemas.openxmlformats.org/drawingml/2006/main" xmlns:r="http://schemas.openxmlformats.org/officeDocument/2006/relationships" xmlns:p="http://schemas.openxmlformats.org/presentationml/2006/main">
  <p:tag name="TIMING" val="|12|12.3|5.1|7.1|15.7|3.3|4.8|19.4"/>
</p:tagLst>
</file>

<file path=ppt/tags/tag6.xml><?xml version="1.0" encoding="utf-8"?>
<p:tagLst xmlns:a="http://schemas.openxmlformats.org/drawingml/2006/main" xmlns:r="http://schemas.openxmlformats.org/officeDocument/2006/relationships" xmlns:p="http://schemas.openxmlformats.org/presentationml/2006/main">
  <p:tag name="TIMING" val="|12.9|7.2"/>
</p:tagLst>
</file>

<file path=ppt/tags/tag7.xml><?xml version="1.0" encoding="utf-8"?>
<p:tagLst xmlns:a="http://schemas.openxmlformats.org/drawingml/2006/main" xmlns:r="http://schemas.openxmlformats.org/officeDocument/2006/relationships" xmlns:p="http://schemas.openxmlformats.org/presentationml/2006/main">
  <p:tag name="TIMING" val="|5.1|4.1|7.3|4.2"/>
</p:tagLst>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红利">
  <a:themeElements>
    <a:clrScheme name="红利">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TM03457464[[fn=红利]]</Template>
  <TotalTime>5273</TotalTime>
  <Words>8275</Words>
  <Application>Microsoft Office PowerPoint</Application>
  <PresentationFormat>自定义</PresentationFormat>
  <Paragraphs>1992</Paragraphs>
  <Slides>117</Slides>
  <Notes>106</Notes>
  <HiddenSlides>0</HiddenSlides>
  <MMClips>0</MMClips>
  <ScaleCrop>false</ScaleCrop>
  <HeadingPairs>
    <vt:vector size="8" baseType="variant">
      <vt:variant>
        <vt:lpstr>已用的字体</vt:lpstr>
      </vt:variant>
      <vt:variant>
        <vt:i4>20</vt:i4>
      </vt:variant>
      <vt:variant>
        <vt:lpstr>主题</vt:lpstr>
      </vt:variant>
      <vt:variant>
        <vt:i4>4</vt:i4>
      </vt:variant>
      <vt:variant>
        <vt:lpstr>嵌入 OLE 服务器</vt:lpstr>
      </vt:variant>
      <vt:variant>
        <vt:i4>3</vt:i4>
      </vt:variant>
      <vt:variant>
        <vt:lpstr>幻灯片标题</vt:lpstr>
      </vt:variant>
      <vt:variant>
        <vt:i4>117</vt:i4>
      </vt:variant>
    </vt:vector>
  </HeadingPairs>
  <TitlesOfParts>
    <vt:vector size="144" baseType="lpstr">
      <vt:lpstr>Arial</vt:lpstr>
      <vt:lpstr>宋体</vt:lpstr>
      <vt:lpstr>Verdana</vt:lpstr>
      <vt:lpstr>Times New Roman</vt:lpstr>
      <vt:lpstr>Comic Sans MS</vt:lpstr>
      <vt:lpstr>Symbol</vt:lpstr>
      <vt:lpstr>MS Mincho</vt:lpstr>
      <vt:lpstr>Wingdings</vt:lpstr>
      <vt:lpstr>Tw Cen MT</vt:lpstr>
      <vt:lpstr>华文仿宋</vt:lpstr>
      <vt:lpstr>Gill Sans MT</vt:lpstr>
      <vt:lpstr>华文中宋</vt:lpstr>
      <vt:lpstr>Adobe 黑体 Std R</vt:lpstr>
      <vt:lpstr>Gungsuh</vt:lpstr>
      <vt:lpstr>微软雅黑</vt:lpstr>
      <vt:lpstr>等线</vt:lpstr>
      <vt:lpstr>ZapfDingbats</vt:lpstr>
      <vt:lpstr>Wingdings 3</vt:lpstr>
      <vt:lpstr>游ゴシック</vt:lpstr>
      <vt:lpstr>Wingdings 2</vt:lpstr>
      <vt:lpstr>红利</vt:lpstr>
      <vt:lpstr>默认设计模板</vt:lpstr>
      <vt:lpstr>Median</vt:lpstr>
      <vt:lpstr>1_默认设计模板</vt:lpstr>
      <vt:lpstr>Picture</vt:lpstr>
      <vt:lpstr>Photo Editor Photo</vt:lpstr>
      <vt:lpstr>Equation</vt:lpstr>
      <vt:lpstr>Secure Routing and Forwarding</vt:lpstr>
      <vt:lpstr>Secure Routing and Forwarding</vt:lpstr>
      <vt:lpstr>Secure Routing and Forwarding</vt:lpstr>
      <vt:lpstr>Secure Routing and Forwarding</vt:lpstr>
      <vt:lpstr>Secure Routing and Forwarding</vt:lpstr>
      <vt:lpstr>Delivery Scheme</vt:lpstr>
      <vt:lpstr>Delivery Scheme</vt:lpstr>
      <vt:lpstr>Delivery Scheme</vt:lpstr>
      <vt:lpstr>Routing Scheme</vt:lpstr>
      <vt:lpstr>Routing Scheme</vt:lpstr>
      <vt:lpstr>Routing Scheme</vt:lpstr>
      <vt:lpstr>Route Computation</vt:lpstr>
      <vt:lpstr>Dijkstra</vt:lpstr>
      <vt:lpstr>Dijkstra</vt:lpstr>
      <vt:lpstr>Dijkstra</vt:lpstr>
      <vt:lpstr>Dijkstra</vt:lpstr>
      <vt:lpstr>Dijkstra</vt:lpstr>
      <vt:lpstr>幻灯片 18</vt:lpstr>
      <vt:lpstr>Route Computation</vt:lpstr>
      <vt:lpstr>Bellman-Ford</vt:lpstr>
      <vt:lpstr>Bellman-Ford</vt:lpstr>
      <vt:lpstr>Bellman-Ford</vt:lpstr>
      <vt:lpstr>幻灯片 23</vt:lpstr>
      <vt:lpstr>Hierarchical Routing</vt:lpstr>
      <vt:lpstr>Hierarchical Routing</vt:lpstr>
      <vt:lpstr>IGP: Interior Gateway Prot</vt:lpstr>
      <vt:lpstr>RIP</vt:lpstr>
      <vt:lpstr>RIP</vt:lpstr>
      <vt:lpstr>RIP</vt:lpstr>
      <vt:lpstr>RIP</vt:lpstr>
      <vt:lpstr>OSPF</vt:lpstr>
      <vt:lpstr>OSPF</vt:lpstr>
      <vt:lpstr>OSPF</vt:lpstr>
      <vt:lpstr>OSPF</vt:lpstr>
      <vt:lpstr>OSPF</vt:lpstr>
      <vt:lpstr>OSPF</vt:lpstr>
      <vt:lpstr>Hierarchical OSPF</vt:lpstr>
      <vt:lpstr>Hierarchical OSPF</vt:lpstr>
      <vt:lpstr>Hierarchical OSPF</vt:lpstr>
      <vt:lpstr>Hierarchical OSPF</vt:lpstr>
      <vt:lpstr>幻灯片 41</vt:lpstr>
      <vt:lpstr>BGP</vt:lpstr>
      <vt:lpstr>BGP</vt:lpstr>
      <vt:lpstr>BGP</vt:lpstr>
      <vt:lpstr>BGP</vt:lpstr>
      <vt:lpstr>BGP</vt:lpstr>
      <vt:lpstr>BGP</vt:lpstr>
      <vt:lpstr>BGP</vt:lpstr>
      <vt:lpstr>BGP</vt:lpstr>
      <vt:lpstr>BGP</vt:lpstr>
      <vt:lpstr>BGP</vt:lpstr>
      <vt:lpstr>BGP</vt:lpstr>
      <vt:lpstr>BGP</vt:lpstr>
      <vt:lpstr>BGP</vt:lpstr>
      <vt:lpstr>BGP</vt:lpstr>
      <vt:lpstr>BGP</vt:lpstr>
      <vt:lpstr>BGP</vt:lpstr>
      <vt:lpstr>幻灯片 58</vt:lpstr>
      <vt:lpstr>幻灯片 59</vt:lpstr>
      <vt:lpstr>Prefix Hijacking: Case 1</vt:lpstr>
      <vt:lpstr>幻灯片 61</vt:lpstr>
      <vt:lpstr>幻灯片 62</vt:lpstr>
      <vt:lpstr>Prefix Hijacking: Case 2</vt:lpstr>
      <vt:lpstr>幻灯片 64</vt:lpstr>
      <vt:lpstr>Path Tampering</vt:lpstr>
      <vt:lpstr>幻灯片 66</vt:lpstr>
      <vt:lpstr>幻灯片 67</vt:lpstr>
      <vt:lpstr>幻灯片 68</vt:lpstr>
      <vt:lpstr>S-BGP</vt:lpstr>
      <vt:lpstr>S-BGP</vt:lpstr>
      <vt:lpstr>Secure Routing and Forwarding</vt:lpstr>
      <vt:lpstr>Secure Routing and Forwarding</vt:lpstr>
      <vt:lpstr>Forwarding Anomaly Threat </vt:lpstr>
      <vt:lpstr>Path Validation</vt:lpstr>
      <vt:lpstr>Path Validation</vt:lpstr>
      <vt:lpstr>Path Validation</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Review</vt:lpstr>
      <vt:lpstr>?</vt:lpstr>
      <vt:lpstr>Readings</vt:lpstr>
      <vt:lpstr>幻灯片 117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FlowCloak: Defeating Middlebox-Bypass Attacks in Software-Defined Networking</dc:title>
  <dc:creator>Jager</dc:creator>
  <cp:lastModifiedBy>lenovo</cp:lastModifiedBy>
  <cp:revision>565</cp:revision>
  <dcterms:created xsi:type="dcterms:W3CDTF">2018-04-08T06:08:23Z</dcterms:created>
  <dcterms:modified xsi:type="dcterms:W3CDTF">2019-04-07T03:36:17Z</dcterms:modified>
</cp:coreProperties>
</file>